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69" r:id="rId4"/>
    <p:sldId id="270" r:id="rId5"/>
    <p:sldId id="264" r:id="rId6"/>
    <p:sldId id="274" r:id="rId7"/>
    <p:sldId id="271" r:id="rId8"/>
    <p:sldId id="272" r:id="rId9"/>
    <p:sldId id="273" r:id="rId10"/>
    <p:sldId id="261" r:id="rId11"/>
  </p:sldIdLst>
  <p:sldSz cx="9144000" cy="5143500" type="screen16x9"/>
  <p:notesSz cx="6858000" cy="9144000"/>
  <p:embeddedFontLst>
    <p:embeddedFont>
      <p:font typeface="Montserrat ExtraBold" panose="020B0604020202020204" charset="0"/>
      <p:bold r:id="rId13"/>
      <p:boldItalic r:id="rId14"/>
    </p:embeddedFont>
    <p:embeddedFont>
      <p:font typeface="Montserrat" panose="020B0604020202020204" charset="0"/>
      <p:regular r:id="rId15"/>
      <p:bold r:id="rId16"/>
      <p:italic r:id="rId17"/>
      <p:boldItalic r:id="rId18"/>
    </p:embeddedFont>
    <p:embeddedFont>
      <p:font typeface="Comfortaa" panose="020B0604020202020204" charset="0"/>
      <p:regular r:id="rId19"/>
      <p:bold r:id="rId20"/>
    </p:embeddedFont>
    <p:embeddedFont>
      <p:font typeface="Microsoft Sans Serif" panose="020B0604020202020204" pitchFamily="34" charset="0"/>
      <p:regular r:id="rId2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57215" autoAdjust="0"/>
  </p:normalViewPr>
  <p:slideViewPr>
    <p:cSldViewPr snapToGrid="0">
      <p:cViewPr varScale="1">
        <p:scale>
          <a:sx n="49" d="100"/>
          <a:sy n="49" d="100"/>
        </p:scale>
        <p:origin x="-1902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194973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74587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20767de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20767de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sz="1100" dirty="0" smtClean="0"/>
              <a:t>La realización de una encuesta de satisfacción permite conocer el grado de satisfacción de los ciudadanos al realizar un trámite en línea.</a:t>
            </a:r>
          </a:p>
          <a:p>
            <a:r>
              <a:rPr lang="es-MX" sz="1100" dirty="0" smtClean="0"/>
              <a:t>El llenado de la misma será opcional y la información recabada se almacenará centralizadamente para hacer sencillo su acceso y permitir la toma de indicadores.</a:t>
            </a:r>
            <a:endParaRPr lang="es-UY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887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20767de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20767de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sz="1100" dirty="0" smtClean="0"/>
              <a:t>La realización de una encuesta de satisfacción permite conocer el grado de satisfacción de los ciudadanos al realizar un trámite en línea.</a:t>
            </a:r>
          </a:p>
          <a:p>
            <a:r>
              <a:rPr lang="es-MX" sz="1100" dirty="0" smtClean="0"/>
              <a:t>El llenado de la misma será opcional y la información recabada se almacenará centralizadamente para hacer sencillo su acceso y permitir la toma de indicadores.</a:t>
            </a:r>
            <a:endParaRPr lang="es-UY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887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f20767d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f20767d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6058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5f20767d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5f20767d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es-UY" sz="2400" dirty="0" smtClean="0"/>
              <a:t>Opción 1</a:t>
            </a:r>
          </a:p>
          <a:p>
            <a:pPr marL="0" indent="0">
              <a:buNone/>
            </a:pPr>
            <a:r>
              <a:rPr lang="es-UY" sz="1600" dirty="0" smtClean="0"/>
              <a:t>Al finalizar el trámite o en cualquier punto del mismo: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Se invoca servicio “DEVOLVER ENCUESTA” de Encuesta pasándole ID del </a:t>
            </a:r>
            <a:r>
              <a:rPr lang="es-UY" sz="1600" dirty="0" err="1" smtClean="0"/>
              <a:t>trmte</a:t>
            </a:r>
            <a:r>
              <a:rPr lang="es-UY" sz="1600" dirty="0" smtClean="0"/>
              <a:t> e ID de instancia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Encuestas devuelve </a:t>
            </a:r>
            <a:r>
              <a:rPr lang="es-UY" sz="1600" dirty="0" err="1" smtClean="0"/>
              <a:t>url</a:t>
            </a:r>
            <a:r>
              <a:rPr lang="es-UY" sz="1600" dirty="0" smtClean="0"/>
              <a:t> (+id instancia)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El trámite envía mail al ciudadano con la </a:t>
            </a:r>
            <a:r>
              <a:rPr lang="es-UY" sz="1600" dirty="0" err="1" smtClean="0"/>
              <a:t>url</a:t>
            </a:r>
            <a:r>
              <a:rPr lang="es-UY" sz="1600" dirty="0" smtClean="0"/>
              <a:t> (</a:t>
            </a:r>
            <a:r>
              <a:rPr lang="es-UY" sz="1600" dirty="0" err="1" smtClean="0"/>
              <a:t>tb</a:t>
            </a:r>
            <a:r>
              <a:rPr lang="es-UY" sz="1600" dirty="0" smtClean="0"/>
              <a:t> podría mostrar la </a:t>
            </a:r>
            <a:r>
              <a:rPr lang="es-UY" sz="1600" dirty="0" err="1" smtClean="0"/>
              <a:t>url</a:t>
            </a:r>
            <a:r>
              <a:rPr lang="es-UY" sz="1600" dirty="0" smtClean="0"/>
              <a:t> para acceder a la encuesta en el momento)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El ciudadano recibe el mail y abre link de encuesta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Si esa encuesta no ha sido llenada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UY" sz="1400" dirty="0" smtClean="0"/>
              <a:t>El ciudadano llena la encuesta y presiona enviar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Si esa encuesta ya ha sido llenada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UY" sz="1400" dirty="0" smtClean="0"/>
              <a:t>Se informa al ciudadano que ya llenó la encuesta</a:t>
            </a:r>
          </a:p>
          <a:p>
            <a:pPr lvl="0">
              <a:buFont typeface="+mj-lt"/>
              <a:buAutoNum type="arabicPeriod"/>
            </a:pPr>
            <a:r>
              <a:rPr lang="es-UY" sz="1600" dirty="0" smtClean="0"/>
              <a:t>Fin del proceso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470573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20767de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20767de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MX" sz="1100" dirty="0" smtClean="0"/>
              <a:t>La realización de una encuesta de satisfacción permite conocer el grado de satisfacción de los ciudadanos al realizar un trámite en línea.</a:t>
            </a:r>
          </a:p>
          <a:p>
            <a:r>
              <a:rPr lang="es-MX" sz="1100" dirty="0" smtClean="0"/>
              <a:t>El llenado de la misma será opcional y la información recabada se almacenará centralizadamente para hacer sencillo su acceso y permitir la toma de indicadores.</a:t>
            </a:r>
            <a:endParaRPr lang="es-UY" sz="110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887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20767de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20767de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8873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20767de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20767de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2887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5f20767de0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5f20767de0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169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419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hyperlink" Target="https://test04.simple.pge.red.uy/simple/tramites/iniciar/8978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hyperlink" Target="Encuesta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hyperlink" Target="Reporte.html" TargetMode="External"/><Relationship Id="rId4" Type="http://schemas.openxmlformats.org/officeDocument/2006/relationships/hyperlink" Target="Encuesta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-599271" y="-966200"/>
            <a:ext cx="12467046" cy="61097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2121669" y="4144231"/>
            <a:ext cx="4830300" cy="515700"/>
          </a:xfrm>
          <a:prstGeom prst="rect">
            <a:avLst/>
          </a:prstGeom>
          <a:noFill/>
          <a:ln>
            <a:noFill/>
          </a:ln>
          <a:effectLst>
            <a:outerShdw blurRad="57150" dist="57150" dir="4620000" algn="bl" rotWithShape="0">
              <a:srgbClr val="000000">
                <a:alpha val="77000"/>
              </a:srgbClr>
            </a:outerShdw>
            <a:reflection stA="70000" endPos="66000" fadeDir="5400012" sy="-100000" algn="bl" rotWithShape="0"/>
          </a:effectLst>
        </p:spPr>
        <p:txBody>
          <a:bodyPr spcFirstLastPara="1" wrap="square" lIns="0" tIns="91425" rIns="0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419" sz="4800" dirty="0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ENCUESTAS DE SATISFACCIÓN</a:t>
            </a:r>
            <a:endParaRPr sz="4800" dirty="0">
              <a:solidFill>
                <a:srgbClr val="FFFFFF"/>
              </a:solidFill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48338" y="4633182"/>
            <a:ext cx="1194995" cy="455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18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 txBox="1"/>
          <p:nvPr/>
        </p:nvSpPr>
        <p:spPr>
          <a:xfrm>
            <a:off x="179225" y="108275"/>
            <a:ext cx="5318400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419" sz="3000" b="1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PREGUNTAS</a:t>
            </a:r>
            <a:endParaRPr sz="3000" b="1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117" name="Google Shape;117;p18"/>
          <p:cNvCxnSpPr/>
          <p:nvPr/>
        </p:nvCxnSpPr>
        <p:spPr>
          <a:xfrm rot="10800000" flipH="1">
            <a:off x="352125" y="799525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18" name="Google Shape;11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7539" y="2571750"/>
            <a:ext cx="1429651" cy="12283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" name="Google Shape;119;p18"/>
          <p:cNvGrpSpPr/>
          <p:nvPr/>
        </p:nvGrpSpPr>
        <p:grpSpPr>
          <a:xfrm>
            <a:off x="4694126" y="1555395"/>
            <a:ext cx="1394403" cy="1227863"/>
            <a:chOff x="4530929" y="2228550"/>
            <a:chExt cx="999143" cy="899797"/>
          </a:xfrm>
        </p:grpSpPr>
        <p:pic>
          <p:nvPicPr>
            <p:cNvPr id="120" name="Google Shape;120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 rot="-10493965">
              <a:off x="4552514" y="2425158"/>
              <a:ext cx="589477" cy="6777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47625" dir="3240000" algn="bl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121" name="Google Shape;121;p1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941170" y="2228550"/>
              <a:ext cx="588902" cy="678249"/>
            </a:xfrm>
            <a:prstGeom prst="rect">
              <a:avLst/>
            </a:prstGeom>
            <a:noFill/>
            <a:ln>
              <a:noFill/>
            </a:ln>
            <a:effectLst>
              <a:outerShdw blurRad="57150" dist="47625" dir="3240000" algn="bl" rotWithShape="0">
                <a:srgbClr val="000000">
                  <a:alpha val="5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179225" y="108275"/>
            <a:ext cx="8444822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419" sz="3000" b="1" dirty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SISTEMA DE </a:t>
            </a:r>
            <a:r>
              <a:rPr lang="es-419" sz="3000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ENCUESTAS</a:t>
            </a:r>
          </a:p>
          <a:p>
            <a:pPr>
              <a:buSzPts val="1100"/>
            </a:pPr>
            <a:r>
              <a:rPr lang="es-MX" sz="3000" b="1" dirty="0">
                <a:latin typeface="Montserrat"/>
                <a:ea typeface="Montserrat"/>
                <a:cs typeface="Montserrat"/>
                <a:sym typeface="Montserrat"/>
              </a:rPr>
              <a:t>¿Qué es?  / ¿Para qué?  / ¿Cómo?</a:t>
            </a:r>
            <a:endParaRPr lang="es-MX" sz="3000" dirty="0"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3" name="Google Shape;63;p14"/>
          <p:cNvCxnSpPr/>
          <p:nvPr/>
        </p:nvCxnSpPr>
        <p:spPr>
          <a:xfrm rot="10800000" flipH="1">
            <a:off x="352125" y="1193972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4"/>
          <p:cNvSpPr txBox="1"/>
          <p:nvPr/>
        </p:nvSpPr>
        <p:spPr>
          <a:xfrm>
            <a:off x="484025" y="1412025"/>
            <a:ext cx="72345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dirty="0" smtClean="0"/>
              <a:t>Sistema de Encuestas Centralizado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dirty="0" smtClean="0"/>
              <a:t>Permite conocer </a:t>
            </a:r>
            <a:r>
              <a:rPr lang="es-MX" sz="2800" dirty="0"/>
              <a:t>el grado de satisfacción de los ciudadanos al realizar un trámite en </a:t>
            </a:r>
            <a:r>
              <a:rPr lang="es-MX" sz="2800" dirty="0" smtClean="0"/>
              <a:t>línea</a:t>
            </a:r>
            <a:endParaRPr lang="es-MX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MX" sz="2800" dirty="0" smtClean="0"/>
              <a:t>La encuesta se podrá llenar al finalizar cada trámite en línea</a:t>
            </a:r>
            <a:endParaRPr lang="es-MX" sz="2800" dirty="0"/>
          </a:p>
        </p:txBody>
      </p:sp>
      <p:pic>
        <p:nvPicPr>
          <p:cNvPr id="1026" name="Picture 2" descr="Resultado de imagen para reunion ima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857" y="3781152"/>
            <a:ext cx="1799818" cy="134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179224" y="108275"/>
            <a:ext cx="7899839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UY" sz="3000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Algunas Características del sistema</a:t>
            </a: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3" name="Google Shape;63;p14"/>
          <p:cNvCxnSpPr/>
          <p:nvPr/>
        </p:nvCxnSpPr>
        <p:spPr>
          <a:xfrm rot="10800000" flipH="1">
            <a:off x="352125" y="799525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4"/>
          <p:cNvSpPr txBox="1"/>
          <p:nvPr/>
        </p:nvSpPr>
        <p:spPr>
          <a:xfrm>
            <a:off x="352125" y="1000929"/>
            <a:ext cx="7760578" cy="38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/>
              <a:t>Información almacenada centralizadamente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Su llenado es opcional para el ciudadano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/>
              <a:t>Fácil e intuitiva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/>
              <a:t>Diseño responsivo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Accesible </a:t>
            </a:r>
            <a:r>
              <a:rPr lang="es-MX" sz="2000" dirty="0"/>
              <a:t>a través </a:t>
            </a:r>
            <a:r>
              <a:rPr lang="es-MX" sz="2000" dirty="0" smtClean="0"/>
              <a:t>de una </a:t>
            </a:r>
            <a:r>
              <a:rPr lang="es-MX" sz="2000" dirty="0" err="1" smtClean="0"/>
              <a:t>url</a:t>
            </a:r>
            <a:r>
              <a:rPr lang="es-MX" sz="2000" dirty="0" smtClean="0"/>
              <a:t> que puede enviarse vía e-mail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Respuesta única para cada </a:t>
            </a:r>
            <a:r>
              <a:rPr lang="es-MX" sz="2000" dirty="0" err="1" smtClean="0"/>
              <a:t>url</a:t>
            </a:r>
            <a:r>
              <a:rPr lang="es-MX" sz="2000" dirty="0" smtClean="0"/>
              <a:t> enviada al ciudadano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El </a:t>
            </a:r>
            <a:r>
              <a:rPr lang="es-MX" sz="2000" dirty="0" err="1" smtClean="0"/>
              <a:t>backend</a:t>
            </a:r>
            <a:r>
              <a:rPr lang="es-MX" sz="2000" dirty="0" smtClean="0"/>
              <a:t> permite acceso de múltiples usuarios con diferentes perfiles y accesos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MX" sz="2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73"/>
          <a:stretch/>
        </p:blipFill>
        <p:spPr bwMode="auto">
          <a:xfrm>
            <a:off x="7385912" y="685775"/>
            <a:ext cx="1453581" cy="139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935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1406016" y="1749039"/>
            <a:ext cx="5229547" cy="171333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</a:pPr>
            <a:r>
              <a:rPr lang="es-UY" sz="3200" dirty="0" smtClean="0">
                <a:solidFill>
                  <a:srgbClr val="374C9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  <a:hlinkClick r:id="rId4"/>
              </a:rPr>
              <a:t>De qué forma accede el ciudadano a la encuesta?</a:t>
            </a:r>
            <a:endParaRPr lang="es-UY" sz="3200" dirty="0">
              <a:solidFill>
                <a:srgbClr val="374C92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4" y="357449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316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37389" y="326889"/>
            <a:ext cx="7641675" cy="572700"/>
          </a:xfrm>
        </p:spPr>
        <p:txBody>
          <a:bodyPr/>
          <a:lstStyle/>
          <a:p>
            <a:r>
              <a:rPr lang="es-UY" dirty="0">
                <a:solidFill>
                  <a:srgbClr val="374C9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Invocación a Encuesta desde el </a:t>
            </a:r>
            <a:r>
              <a:rPr lang="es-UY" dirty="0" smtClean="0">
                <a:solidFill>
                  <a:srgbClr val="374C9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BPM</a:t>
            </a:r>
            <a:br>
              <a:rPr lang="es-UY" dirty="0" smtClean="0">
                <a:solidFill>
                  <a:srgbClr val="374C9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s-UY" sz="1800" dirty="0"/>
          </a:p>
        </p:txBody>
      </p:sp>
      <p:sp>
        <p:nvSpPr>
          <p:cNvPr id="3" name="CuadroTexto 2"/>
          <p:cNvSpPr txBox="1"/>
          <p:nvPr/>
        </p:nvSpPr>
        <p:spPr>
          <a:xfrm>
            <a:off x="506996" y="1094351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UY" sz="1800" dirty="0">
                <a:solidFill>
                  <a:srgbClr val="374C92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Opción 1</a:t>
            </a:r>
            <a:endParaRPr lang="es-UY" sz="1800" dirty="0"/>
          </a:p>
        </p:txBody>
      </p:sp>
      <p:sp>
        <p:nvSpPr>
          <p:cNvPr id="7" name="Rectángulo 6"/>
          <p:cNvSpPr/>
          <p:nvPr/>
        </p:nvSpPr>
        <p:spPr>
          <a:xfrm>
            <a:off x="209549" y="3873979"/>
            <a:ext cx="61436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>
              <a:buNone/>
            </a:pPr>
            <a:r>
              <a:rPr lang="es-UY" sz="1200" b="1" u="sng" dirty="0" smtClean="0"/>
              <a:t>Ventaja:</a:t>
            </a:r>
          </a:p>
          <a:p>
            <a:pPr marL="171450" lvl="0" indent="-171450">
              <a:buFontTx/>
              <a:buChar char="-"/>
            </a:pPr>
            <a:r>
              <a:rPr lang="es-UY" sz="1200" dirty="0" smtClean="0"/>
              <a:t>Es sencillo de incorporar al trámite</a:t>
            </a:r>
          </a:p>
          <a:p>
            <a:pPr marL="171450" indent="-171450">
              <a:buFontTx/>
              <a:buChar char="-"/>
            </a:pPr>
            <a:r>
              <a:rPr lang="es-UY" sz="1200" dirty="0" smtClean="0"/>
              <a:t>No requiere contar </a:t>
            </a:r>
            <a:r>
              <a:rPr lang="es-UY" sz="1200" dirty="0"/>
              <a:t>con el e-mail del ciudadano en el </a:t>
            </a:r>
            <a:r>
              <a:rPr lang="es-UY" sz="1200" dirty="0" smtClean="0"/>
              <a:t>BPM</a:t>
            </a:r>
          </a:p>
          <a:p>
            <a:pPr lvl="0"/>
            <a:r>
              <a:rPr lang="es-UY" sz="1200" b="1" u="sng" dirty="0" smtClean="0"/>
              <a:t>Desventaja:</a:t>
            </a:r>
          </a:p>
          <a:p>
            <a:pPr marL="171450" lvl="0" indent="-171450">
              <a:buFontTx/>
              <a:buChar char="-"/>
            </a:pPr>
            <a:r>
              <a:rPr lang="es-UY" sz="1200" dirty="0" smtClean="0"/>
              <a:t>Requiere </a:t>
            </a:r>
            <a:r>
              <a:rPr lang="es-UY" sz="1200" dirty="0"/>
              <a:t>modificar el modelado de cada trámite donde se </a:t>
            </a:r>
            <a:r>
              <a:rPr lang="es-UY" sz="1200" dirty="0" smtClean="0"/>
              <a:t>aplique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50" y="1143000"/>
            <a:ext cx="4643437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8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72789" y="1522126"/>
            <a:ext cx="8482105" cy="2816410"/>
          </a:xfrm>
        </p:spPr>
        <p:txBody>
          <a:bodyPr/>
          <a:lstStyle/>
          <a:p>
            <a:pPr marL="342900" lvl="0">
              <a:lnSpc>
                <a:spcPct val="150000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s-UY" sz="2400" dirty="0" smtClean="0">
                <a:solidFill>
                  <a:srgbClr val="000000"/>
                </a:solidFill>
              </a:rPr>
              <a:t>El </a:t>
            </a:r>
            <a:r>
              <a:rPr lang="es-UY" sz="2400" dirty="0">
                <a:solidFill>
                  <a:srgbClr val="000000"/>
                </a:solidFill>
              </a:rPr>
              <a:t>llenado de la encuesta NO es obligatorio, por lo que el proceso del trámite no debe ser interrumpido en caso de error </a:t>
            </a:r>
            <a:r>
              <a:rPr lang="es-UY" sz="2400" dirty="0" smtClean="0">
                <a:solidFill>
                  <a:srgbClr val="000000"/>
                </a:solidFill>
              </a:rPr>
              <a:t>o indisponibilidad en </a:t>
            </a:r>
            <a:r>
              <a:rPr lang="es-UY" sz="2400" dirty="0">
                <a:solidFill>
                  <a:srgbClr val="000000"/>
                </a:solidFill>
              </a:rPr>
              <a:t>el consumo del </a:t>
            </a:r>
            <a:r>
              <a:rPr lang="es-UY" sz="2400" dirty="0" smtClean="0">
                <a:solidFill>
                  <a:srgbClr val="000000"/>
                </a:solidFill>
              </a:rPr>
              <a:t>servicio.</a:t>
            </a:r>
            <a:endParaRPr lang="es-UY" sz="2400" dirty="0">
              <a:solidFill>
                <a:srgbClr val="000000"/>
              </a:solidFill>
            </a:endParaRPr>
          </a:p>
          <a:p>
            <a:endParaRPr lang="es-UY" dirty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s-UY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En el modelado, se debe considerar que: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170489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0" y="108275"/>
            <a:ext cx="8670471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UY" sz="3000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Cómo será el contenido de la Encuesta?</a:t>
            </a: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3" name="Google Shape;63;p14"/>
          <p:cNvCxnSpPr/>
          <p:nvPr/>
        </p:nvCxnSpPr>
        <p:spPr>
          <a:xfrm rot="10800000" flipH="1">
            <a:off x="352125" y="799525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4">
            <a:hlinkClick r:id="rId4" action="ppaction://hlinkfile"/>
          </p:cNvPr>
          <p:cNvSpPr txBox="1"/>
          <p:nvPr/>
        </p:nvSpPr>
        <p:spPr>
          <a:xfrm>
            <a:off x="597052" y="2512901"/>
            <a:ext cx="6850501" cy="1447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MX" sz="3200" b="1" dirty="0" smtClean="0">
                <a:hlinkClick r:id="rId4" action="ppaction://hlinkfile"/>
              </a:rPr>
              <a:t>Ejemplo de Encuesta</a:t>
            </a:r>
            <a:endParaRPr lang="es-MX" sz="3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9" t="-531" r="28399" b="531"/>
          <a:stretch/>
        </p:blipFill>
        <p:spPr bwMode="auto">
          <a:xfrm>
            <a:off x="6750147" y="1036526"/>
            <a:ext cx="1710907" cy="167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490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0" y="108275"/>
            <a:ext cx="8462682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UY" sz="3000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Qué tipo de reportes pueden obtenerse?</a:t>
            </a: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3" name="Google Shape;63;p14"/>
          <p:cNvCxnSpPr/>
          <p:nvPr/>
        </p:nvCxnSpPr>
        <p:spPr>
          <a:xfrm rot="10800000" flipH="1">
            <a:off x="307975" y="889172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4">
            <a:hlinkClick r:id="rId4" action="ppaction://hlinkfile"/>
          </p:cNvPr>
          <p:cNvSpPr txBox="1"/>
          <p:nvPr/>
        </p:nvSpPr>
        <p:spPr>
          <a:xfrm>
            <a:off x="1189421" y="2378413"/>
            <a:ext cx="5624453" cy="83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s-MX" sz="3200" b="1" dirty="0" smtClean="0">
                <a:hlinkClick r:id="rId5" action="ppaction://hlinkfile"/>
              </a:rPr>
              <a:t>Ejemplo de Reporte</a:t>
            </a:r>
            <a:endParaRPr lang="es-MX" sz="3200" b="1" dirty="0" smtClean="0"/>
          </a:p>
          <a:p>
            <a:pPr algn="ctr"/>
            <a:endParaRPr lang="es-MX" sz="3200" b="1" dirty="0"/>
          </a:p>
        </p:txBody>
      </p:sp>
      <p:sp>
        <p:nvSpPr>
          <p:cNvPr id="2" name="AutoShape 2" descr="Todo lo que debes incluir en un reporte de estado de proyecto - ITM Platfor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UY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282" y="990862"/>
            <a:ext cx="20574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869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57000"/>
          </a:blip>
          <a:stretch>
            <a:fillRect/>
          </a:stretch>
        </p:blipFill>
        <p:spPr>
          <a:xfrm>
            <a:off x="7014125" y="2100525"/>
            <a:ext cx="2129879" cy="30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179224" y="108275"/>
            <a:ext cx="7899839" cy="5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UY" sz="3000" b="1" dirty="0" smtClean="0">
                <a:solidFill>
                  <a:srgbClr val="1C4587"/>
                </a:solidFill>
                <a:latin typeface="Comfortaa"/>
                <a:ea typeface="Comfortaa"/>
                <a:cs typeface="Comfortaa"/>
                <a:sym typeface="Comfortaa"/>
              </a:rPr>
              <a:t>Características de estos reportes</a:t>
            </a: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 b="1" dirty="0">
              <a:solidFill>
                <a:srgbClr val="1C4587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cxnSp>
        <p:nvCxnSpPr>
          <p:cNvPr id="63" name="Google Shape;63;p14"/>
          <p:cNvCxnSpPr/>
          <p:nvPr/>
        </p:nvCxnSpPr>
        <p:spPr>
          <a:xfrm rot="10800000" flipH="1">
            <a:off x="352125" y="799525"/>
            <a:ext cx="6850500" cy="8100"/>
          </a:xfrm>
          <a:prstGeom prst="straightConnector1">
            <a:avLst/>
          </a:prstGeom>
          <a:noFill/>
          <a:ln w="9525" cap="flat" cmpd="sng">
            <a:solidFill>
              <a:srgbClr val="1C4587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64;p14"/>
          <p:cNvSpPr txBox="1"/>
          <p:nvPr/>
        </p:nvSpPr>
        <p:spPr>
          <a:xfrm>
            <a:off x="352124" y="1036788"/>
            <a:ext cx="7957847" cy="3519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Muestran la cantidad de respuestas obtenidas para cada pregunta de manera independiente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Muestran % obtenido en cada respuesta para cada pregunta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Pueden obtenerse en cualquier momento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2000" dirty="0" smtClean="0"/>
              <a:t>Pueden incorporarse filtros por:</a:t>
            </a:r>
          </a:p>
          <a:p>
            <a:pPr marL="985838" lvl="4" indent="-358775">
              <a:lnSpc>
                <a:spcPct val="150000"/>
              </a:lnSpc>
              <a:buFontTx/>
              <a:buChar char="-"/>
            </a:pPr>
            <a:r>
              <a:rPr lang="es-MX" sz="2000" dirty="0" smtClean="0"/>
              <a:t>Fecha</a:t>
            </a:r>
          </a:p>
          <a:p>
            <a:pPr marL="985838" lvl="4" indent="-358775">
              <a:lnSpc>
                <a:spcPct val="150000"/>
              </a:lnSpc>
              <a:buFontTx/>
              <a:buChar char="-"/>
            </a:pPr>
            <a:r>
              <a:rPr lang="es-MX" sz="2000" dirty="0" smtClean="0"/>
              <a:t>Trámite(s)</a:t>
            </a:r>
          </a:p>
          <a:p>
            <a:pPr marL="985838" lvl="4" indent="-358775">
              <a:lnSpc>
                <a:spcPct val="150000"/>
              </a:lnSpc>
              <a:buFontTx/>
              <a:buChar char="-"/>
            </a:pPr>
            <a:r>
              <a:rPr lang="es-MX" sz="2000" dirty="0" smtClean="0"/>
              <a:t>Organismo(s)/Unidad(es) Ejecutora(s)</a:t>
            </a:r>
            <a:endParaRPr lang="es-MX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73"/>
          <a:stretch/>
        </p:blipFill>
        <p:spPr bwMode="auto">
          <a:xfrm>
            <a:off x="7352272" y="397026"/>
            <a:ext cx="1453581" cy="1395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1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</TotalTime>
  <Words>507</Words>
  <Application>Microsoft Office PowerPoint</Application>
  <PresentationFormat>Presentación en pantalla (16:9)</PresentationFormat>
  <Paragraphs>54</Paragraphs>
  <Slides>10</Slides>
  <Notes>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Montserrat ExtraBold</vt:lpstr>
      <vt:lpstr>Montserrat</vt:lpstr>
      <vt:lpstr>Comfortaa</vt:lpstr>
      <vt:lpstr>Microsoft Sans Serif</vt:lpstr>
      <vt:lpstr>Simple Light</vt:lpstr>
      <vt:lpstr>Presentación de PowerPoint</vt:lpstr>
      <vt:lpstr>Presentación de PowerPoint</vt:lpstr>
      <vt:lpstr>Presentación de PowerPoint</vt:lpstr>
      <vt:lpstr>De qué forma accede el ciudadano a la encuesta?</vt:lpstr>
      <vt:lpstr>Invocación a Encuesta desde el BPM </vt:lpstr>
      <vt:lpstr>En el modelado, se debe considerar que: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Moriana Zitarrosa</dc:creator>
  <cp:lastModifiedBy>Moriana Zitarrosa</cp:lastModifiedBy>
  <cp:revision>40</cp:revision>
  <dcterms:modified xsi:type="dcterms:W3CDTF">2021-01-13T19:40:16Z</dcterms:modified>
</cp:coreProperties>
</file>