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2"/>
  </p:notesMasterIdLst>
  <p:handoutMasterIdLst>
    <p:handoutMasterId r:id="rId23"/>
  </p:handoutMasterIdLst>
  <p:sldIdLst>
    <p:sldId id="267" r:id="rId2"/>
    <p:sldId id="285" r:id="rId3"/>
    <p:sldId id="297" r:id="rId4"/>
    <p:sldId id="305" r:id="rId5"/>
    <p:sldId id="302" r:id="rId6"/>
    <p:sldId id="315" r:id="rId7"/>
    <p:sldId id="303" r:id="rId8"/>
    <p:sldId id="309" r:id="rId9"/>
    <p:sldId id="304" r:id="rId10"/>
    <p:sldId id="307" r:id="rId11"/>
    <p:sldId id="310" r:id="rId12"/>
    <p:sldId id="308" r:id="rId13"/>
    <p:sldId id="311" r:id="rId14"/>
    <p:sldId id="312" r:id="rId15"/>
    <p:sldId id="299" r:id="rId16"/>
    <p:sldId id="300" r:id="rId17"/>
    <p:sldId id="301" r:id="rId18"/>
    <p:sldId id="313" r:id="rId19"/>
    <p:sldId id="316" r:id="rId20"/>
    <p:sldId id="314" r:id="rId21"/>
  </p:sldIdLst>
  <p:sldSz cx="9144000" cy="5143500" type="screen16x9"/>
  <p:notesSz cx="6858000" cy="9144000"/>
  <p:defaultTextStyle>
    <a:defPPr>
      <a:defRPr lang="es-UY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174D83"/>
    <a:srgbClr val="FFE500"/>
    <a:srgbClr val="1D1D1B"/>
    <a:srgbClr val="4D4D4C"/>
    <a:srgbClr val="364B9B"/>
    <a:srgbClr val="3155A6"/>
    <a:srgbClr val="64C3D5"/>
    <a:srgbClr val="FFEE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22" autoAdjust="0"/>
    <p:restoredTop sz="94707" autoAdjust="0"/>
  </p:normalViewPr>
  <p:slideViewPr>
    <p:cSldViewPr>
      <p:cViewPr varScale="1">
        <p:scale>
          <a:sx n="59" d="100"/>
          <a:sy n="59" d="100"/>
        </p:scale>
        <p:origin x="222" y="72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A4ACBA6-AC97-4BBB-8534-3A5A1AC53110}" type="datetimeFigureOut">
              <a:rPr lang="es-UY"/>
              <a:pPr>
                <a:defRPr/>
              </a:pPr>
              <a:t>15/12/2022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AAA5512-3BE7-43CC-B6DC-279CCE954AF5}" type="slidenum">
              <a:rPr lang="es-UY" altLang="es-ES"/>
              <a:pPr/>
              <a:t>‹Nº›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24239831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BF747BE-FD57-47B8-9AEE-3C5F69CEE5C7}" type="datetimeFigureOut">
              <a:rPr lang="es-UY"/>
              <a:pPr>
                <a:defRPr/>
              </a:pPr>
              <a:t>15/12/2022</a:t>
            </a:fld>
            <a:endParaRPr lang="es-U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UY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s-UY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U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5E7806E-F43D-4140-B82C-74A0ACB3B3FE}" type="slidenum">
              <a:rPr lang="es-UY" altLang="es-ES"/>
              <a:pPr/>
              <a:t>‹Nº›</a:t>
            </a:fld>
            <a:endParaRPr lang="es-UY" altLang="es-ES"/>
          </a:p>
        </p:txBody>
      </p:sp>
    </p:spTree>
    <p:extLst>
      <p:ext uri="{BB962C8B-B14F-4D97-AF65-F5344CB8AC3E}">
        <p14:creationId xmlns:p14="http://schemas.microsoft.com/office/powerpoint/2010/main" val="17861729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 userDrawn="1"/>
        </p:nvSpPr>
        <p:spPr>
          <a:xfrm>
            <a:off x="0" y="28575"/>
            <a:ext cx="9144000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UY"/>
          </a:p>
        </p:txBody>
      </p:sp>
      <p:sp>
        <p:nvSpPr>
          <p:cNvPr id="5" name="Elipse 4"/>
          <p:cNvSpPr/>
          <p:nvPr userDrawn="1"/>
        </p:nvSpPr>
        <p:spPr>
          <a:xfrm>
            <a:off x="395288" y="74613"/>
            <a:ext cx="2089150" cy="20637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UY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211960" y="1035571"/>
            <a:ext cx="3960440" cy="1536179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843808" y="3795886"/>
            <a:ext cx="5864696" cy="936104"/>
          </a:xfrm>
          <a:solidFill>
            <a:schemeClr val="accent3">
              <a:lumMod val="5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/>
              <a:t>Haga clic para modificar el estilo de subtítulo del patrón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3934937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pic>
        <p:nvPicPr>
          <p:cNvPr id="3" name="Imagen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1025"/>
            <a:ext cx="91440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5064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3950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UY" dirty="0"/>
          </a:p>
        </p:txBody>
      </p:sp>
      <p:sp>
        <p:nvSpPr>
          <p:cNvPr id="3" name="2 Marcador de texto"/>
          <p:cNvSpPr>
            <a:spLocks noGrp="1"/>
          </p:cNvSpPr>
          <p:nvPr>
            <p:ph idx="1"/>
          </p:nvPr>
        </p:nvSpPr>
        <p:spPr bwMode="auto">
          <a:xfrm>
            <a:off x="539552" y="699542"/>
            <a:ext cx="8280920" cy="381642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s-ES" altLang="es-ES" noProof="0" dirty="0"/>
              <a:t>Haga clic para modificar el estilo de texto del patrón</a:t>
            </a:r>
          </a:p>
          <a:p>
            <a:pPr lvl="1"/>
            <a:r>
              <a:rPr lang="es-ES" altLang="es-ES" noProof="0" dirty="0"/>
              <a:t>Segundo nivel</a:t>
            </a:r>
          </a:p>
          <a:p>
            <a:pPr lvl="2"/>
            <a:r>
              <a:rPr lang="es-ES" altLang="es-ES" noProof="0" dirty="0"/>
              <a:t>Tercer nivel</a:t>
            </a:r>
          </a:p>
          <a:p>
            <a:pPr lvl="3"/>
            <a:r>
              <a:rPr lang="es-ES" altLang="es-ES" noProof="0" dirty="0"/>
              <a:t>Cuarto nivel</a:t>
            </a:r>
          </a:p>
          <a:p>
            <a:pPr lvl="4"/>
            <a:r>
              <a:rPr lang="es-ES" altLang="es-ES" noProof="0" dirty="0"/>
              <a:t>Quinto</a:t>
            </a:r>
            <a:endParaRPr lang="es-UY" altLang="es-ES" noProof="0" dirty="0"/>
          </a:p>
        </p:txBody>
      </p:sp>
      <p:pic>
        <p:nvPicPr>
          <p:cNvPr id="4" name="Imagen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1025"/>
            <a:ext cx="91440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6266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0" y="11113"/>
            <a:ext cx="88201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smtClean="0"/>
              <a:t>Haga clic para modificar el estilo de título del patrón</a:t>
            </a:r>
            <a:endParaRPr lang="es-UY" altLang="es-ES" smtClean="0"/>
          </a:p>
        </p:txBody>
      </p:sp>
      <p:grpSp>
        <p:nvGrpSpPr>
          <p:cNvPr id="1027" name="Grupo 10"/>
          <p:cNvGrpSpPr>
            <a:grpSpLocks/>
          </p:cNvGrpSpPr>
          <p:nvPr userDrawn="1"/>
        </p:nvGrpSpPr>
        <p:grpSpPr bwMode="auto">
          <a:xfrm>
            <a:off x="0" y="3435350"/>
            <a:ext cx="9153525" cy="1708150"/>
            <a:chOff x="0" y="3435846"/>
            <a:chExt cx="9152806" cy="1707654"/>
          </a:xfrm>
        </p:grpSpPr>
        <p:sp>
          <p:nvSpPr>
            <p:cNvPr id="12" name="Rectángulo 11"/>
            <p:cNvSpPr/>
            <p:nvPr userDrawn="1"/>
          </p:nvSpPr>
          <p:spPr>
            <a:xfrm>
              <a:off x="0" y="3435846"/>
              <a:ext cx="9143282" cy="17076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UY"/>
            </a:p>
          </p:txBody>
        </p:sp>
        <p:pic>
          <p:nvPicPr>
            <p:cNvPr id="1031" name="Imagen 12"/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31651"/>
              <a:ext cx="9152806" cy="911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539750" y="842963"/>
            <a:ext cx="8280400" cy="367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smtClean="0"/>
              <a:t>Haga clic para modificar el estilo de texto del patrón</a:t>
            </a:r>
          </a:p>
          <a:p>
            <a:pPr lvl="1"/>
            <a:r>
              <a:rPr lang="es-ES" altLang="es-ES" smtClean="0"/>
              <a:t>Segundo nivel</a:t>
            </a:r>
          </a:p>
          <a:p>
            <a:pPr lvl="2"/>
            <a:r>
              <a:rPr lang="es-ES" altLang="es-ES" smtClean="0"/>
              <a:t>Tercer nivel</a:t>
            </a:r>
          </a:p>
          <a:p>
            <a:pPr lvl="3"/>
            <a:r>
              <a:rPr lang="es-ES" altLang="es-ES" smtClean="0"/>
              <a:t>Cuarto nivel</a:t>
            </a:r>
          </a:p>
          <a:p>
            <a:pPr lvl="4"/>
            <a:r>
              <a:rPr lang="es-ES" altLang="es-ES" smtClean="0"/>
              <a:t>Quinto</a:t>
            </a:r>
            <a:endParaRPr lang="es-UY" altLang="es-E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1" r:id="rId2"/>
    <p:sldLayoutId id="2147483974" r:id="rId3"/>
    <p:sldLayoutId id="2147483972" r:id="rId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Microsoft Sans Serif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2"/>
          <p:cNvSpPr>
            <a:spLocks noGrp="1"/>
          </p:cNvSpPr>
          <p:nvPr>
            <p:ph type="ctrTitle"/>
          </p:nvPr>
        </p:nvSpPr>
        <p:spPr>
          <a:xfrm>
            <a:off x="4211638" y="1035050"/>
            <a:ext cx="3960812" cy="1536700"/>
          </a:xfrm>
        </p:spPr>
        <p:txBody>
          <a:bodyPr/>
          <a:lstStyle/>
          <a:p>
            <a:r>
              <a:rPr lang="es-UY" altLang="es-UY" smtClean="0">
                <a:solidFill>
                  <a:schemeClr val="bg1"/>
                </a:solidFill>
              </a:rPr>
              <a:t>Comunidad PMOs del Estado</a:t>
            </a:r>
          </a:p>
        </p:txBody>
      </p:sp>
      <p:sp>
        <p:nvSpPr>
          <p:cNvPr id="4" name="Subtítulo 3"/>
          <p:cNvSpPr>
            <a:spLocks noGrp="1"/>
          </p:cNvSpPr>
          <p:nvPr>
            <p:ph type="subTitle" idx="1"/>
          </p:nvPr>
        </p:nvSpPr>
        <p:spPr>
          <a:xfrm>
            <a:off x="2843213" y="3195638"/>
            <a:ext cx="5865812" cy="1536700"/>
          </a:xfrm>
        </p:spPr>
        <p:txBody>
          <a:bodyPr anchor="ctr"/>
          <a:lstStyle/>
          <a:p>
            <a:pPr>
              <a:defRPr/>
            </a:pPr>
            <a:r>
              <a:rPr lang="es-UY" dirty="0">
                <a:solidFill>
                  <a:srgbClr val="FFE500"/>
                </a:solidFill>
              </a:rPr>
              <a:t>Encuentro </a:t>
            </a:r>
            <a:r>
              <a:rPr lang="es-UY" dirty="0" smtClean="0">
                <a:solidFill>
                  <a:srgbClr val="FFE500"/>
                </a:solidFill>
              </a:rPr>
              <a:t>14 </a:t>
            </a:r>
            <a:r>
              <a:rPr lang="es-UY" dirty="0">
                <a:solidFill>
                  <a:srgbClr val="FFE500"/>
                </a:solidFill>
              </a:rPr>
              <a:t>de </a:t>
            </a:r>
            <a:r>
              <a:rPr lang="es-UY" dirty="0" smtClean="0">
                <a:solidFill>
                  <a:srgbClr val="FFE500"/>
                </a:solidFill>
              </a:rPr>
              <a:t>diciembre 2022</a:t>
            </a:r>
            <a:endParaRPr lang="es-UY" dirty="0">
              <a:solidFill>
                <a:srgbClr val="FFE5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8820150" cy="471488"/>
          </a:xfrm>
        </p:spPr>
        <p:txBody>
          <a:bodyPr/>
          <a:lstStyle/>
          <a:p>
            <a:r>
              <a:rPr lang="es-UY" altLang="es-UY" dirty="0" smtClean="0"/>
              <a:t>¿Enfoque de una PMO ágil? – Marcos de trabajo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14" y="1222762"/>
            <a:ext cx="3953966" cy="2742124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5989" y="699542"/>
            <a:ext cx="3807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PMI </a:t>
            </a:r>
            <a:r>
              <a:rPr lang="es-ES" sz="1400" dirty="0" err="1" smtClean="0"/>
              <a:t>Disciplined</a:t>
            </a:r>
            <a:r>
              <a:rPr lang="es-ES" sz="1400" dirty="0" smtClean="0"/>
              <a:t> Agile: 6 ciclos de vida de proyectos a elección</a:t>
            </a:r>
            <a:endParaRPr lang="es-ES" sz="1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2386" y="466725"/>
            <a:ext cx="3298136" cy="2751052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211450" y="699542"/>
            <a:ext cx="14888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PMI </a:t>
            </a:r>
            <a:r>
              <a:rPr lang="es-ES" sz="1400" dirty="0" err="1" smtClean="0"/>
              <a:t>Disciplined</a:t>
            </a:r>
            <a:r>
              <a:rPr lang="es-ES" sz="1400" dirty="0" smtClean="0"/>
              <a:t> Agile: Posibles roles según ciclos de vida</a:t>
            </a:r>
            <a:endParaRPr lang="es-ES" sz="1400" dirty="0"/>
          </a:p>
        </p:txBody>
      </p:sp>
      <p:sp>
        <p:nvSpPr>
          <p:cNvPr id="5" name="CuadroTexto 4"/>
          <p:cNvSpPr txBox="1"/>
          <p:nvPr/>
        </p:nvSpPr>
        <p:spPr>
          <a:xfrm>
            <a:off x="611560" y="4072607"/>
            <a:ext cx="3893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>
                <a:solidFill>
                  <a:srgbClr val="FF0000"/>
                </a:solidFill>
              </a:rPr>
              <a:t>La PMO debería crear su propio marco de opciones de ciclos, roles, ceremonias y entregables adaptados a su contexto</a:t>
            </a:r>
            <a:endParaRPr lang="es-ES" sz="1600" dirty="0">
              <a:solidFill>
                <a:srgbClr val="FF0000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2742" y="3217777"/>
            <a:ext cx="3887780" cy="1925723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4292470" y="2587586"/>
            <a:ext cx="14888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PM4R Agile (BID): roles en proyectos (híbridos)</a:t>
            </a:r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3550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8820150" cy="471488"/>
          </a:xfrm>
        </p:spPr>
        <p:txBody>
          <a:bodyPr/>
          <a:lstStyle/>
          <a:p>
            <a:r>
              <a:rPr lang="es-UY" altLang="es-UY" dirty="0" smtClean="0"/>
              <a:t>¿Enfoque de una PMO ágil?</a:t>
            </a:r>
          </a:p>
        </p:txBody>
      </p:sp>
      <p:sp>
        <p:nvSpPr>
          <p:cNvPr id="6147" name="Título 2"/>
          <p:cNvSpPr txBox="1">
            <a:spLocks/>
          </p:cNvSpPr>
          <p:nvPr/>
        </p:nvSpPr>
        <p:spPr bwMode="auto">
          <a:xfrm>
            <a:off x="611560" y="771550"/>
            <a:ext cx="820859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Microsoft Sans Serif" panose="020B0604020202020204" pitchFamily="34" charset="0"/>
              </a:defRPr>
            </a:lvl1pPr>
            <a:lvl2pPr marL="9144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marL="18288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UY" altLang="es-UY" dirty="0" smtClean="0"/>
              <a:t>Sus funciones se reinventan o adaptan para </a:t>
            </a:r>
            <a:r>
              <a:rPr lang="es-UY" altLang="es-UY" b="1" dirty="0" smtClean="0"/>
              <a:t>aportar valor </a:t>
            </a:r>
            <a:r>
              <a:rPr lang="es-UY" altLang="es-UY" dirty="0" smtClean="0"/>
              <a:t>a los equipos de proyecto y a los stakeholders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UY" altLang="es-UY" dirty="0" smtClean="0"/>
              <a:t>Proponer </a:t>
            </a:r>
            <a:r>
              <a:rPr lang="es-UY" altLang="es-UY" b="1" dirty="0" smtClean="0"/>
              <a:t>marcos de trabajo</a:t>
            </a:r>
            <a:r>
              <a:rPr lang="es-UY" altLang="es-UY" dirty="0" smtClean="0"/>
              <a:t> que maximicen la entrega de valor de los proyectos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>
                <a:solidFill>
                  <a:srgbClr val="00B050"/>
                </a:solidFill>
              </a:rPr>
              <a:t>Gestionar y presentar </a:t>
            </a:r>
            <a:r>
              <a:rPr lang="es-UY" altLang="es-UY" b="1" dirty="0" smtClean="0">
                <a:solidFill>
                  <a:srgbClr val="00B050"/>
                </a:solidFill>
              </a:rPr>
              <a:t>métricas de valor </a:t>
            </a:r>
            <a:r>
              <a:rPr lang="es-UY" altLang="es-UY" dirty="0" smtClean="0">
                <a:solidFill>
                  <a:srgbClr val="00B050"/>
                </a:solidFill>
              </a:rPr>
              <a:t>para la organización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b="1" dirty="0" smtClean="0"/>
              <a:t>Entrenar a las partes interesadas </a:t>
            </a:r>
            <a:r>
              <a:rPr lang="es-UY" altLang="es-UY" dirty="0" smtClean="0"/>
              <a:t>del negocio sobre los nuevos paradigmas de agilidad</a:t>
            </a:r>
            <a:endParaRPr lang="es-UY" altLang="es-UY" dirty="0"/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s-UY" altLang="es-UY" sz="2000" dirty="0"/>
          </a:p>
        </p:txBody>
      </p:sp>
    </p:spTree>
    <p:extLst>
      <p:ext uri="{BB962C8B-B14F-4D97-AF65-F5344CB8AC3E}">
        <p14:creationId xmlns:p14="http://schemas.microsoft.com/office/powerpoint/2010/main" val="147635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9144000" cy="471488"/>
          </a:xfrm>
        </p:spPr>
        <p:txBody>
          <a:bodyPr/>
          <a:lstStyle/>
          <a:p>
            <a:r>
              <a:rPr lang="es-UY" altLang="es-UY" dirty="0" smtClean="0"/>
              <a:t>¿Enfoque de una PMO ágil? –métricas de valor</a:t>
            </a:r>
          </a:p>
        </p:txBody>
      </p:sp>
      <p:sp>
        <p:nvSpPr>
          <p:cNvPr id="6147" name="Título 2"/>
          <p:cNvSpPr txBox="1">
            <a:spLocks/>
          </p:cNvSpPr>
          <p:nvPr/>
        </p:nvSpPr>
        <p:spPr bwMode="auto">
          <a:xfrm>
            <a:off x="305780" y="699542"/>
            <a:ext cx="865870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Microsoft Sans Serif" panose="020B0604020202020204" pitchFamily="34" charset="0"/>
              </a:defRPr>
            </a:lvl1pPr>
            <a:lvl2pPr marL="9144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marL="18288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9pPr>
          </a:lstStyle>
          <a:p>
            <a:pPr marL="265113" lvl="1" indent="-265113"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Para los stakeholders del negocio: gestión de beneficios y rendimiento de los proyectos de la cartera: </a:t>
            </a:r>
          </a:p>
          <a:p>
            <a:pPr marL="442913" lvl="2" indent="-265113">
              <a:spcBef>
                <a:spcPts val="600"/>
              </a:spcBef>
              <a:spcAft>
                <a:spcPts val="600"/>
              </a:spcAft>
            </a:pPr>
            <a:r>
              <a:rPr lang="es-UY" altLang="es-UY" dirty="0"/>
              <a:t>Indicadores basados en </a:t>
            </a:r>
            <a:r>
              <a:rPr lang="es-UY" altLang="es-UY" b="1" dirty="0"/>
              <a:t>caso de negocio </a:t>
            </a:r>
            <a:r>
              <a:rPr lang="es-UY" altLang="es-UY" dirty="0"/>
              <a:t>(por ejemplo ROI), </a:t>
            </a:r>
          </a:p>
          <a:p>
            <a:pPr marL="442913" lvl="2" indent="-265113">
              <a:spcBef>
                <a:spcPts val="600"/>
              </a:spcBef>
              <a:spcAft>
                <a:spcPts val="600"/>
              </a:spcAft>
            </a:pPr>
            <a:r>
              <a:rPr lang="es-UY" altLang="es-UY" dirty="0"/>
              <a:t>Indicadores de </a:t>
            </a:r>
            <a:r>
              <a:rPr lang="es-UY" altLang="es-UY" b="1" dirty="0"/>
              <a:t>Valor Ganado</a:t>
            </a:r>
            <a:r>
              <a:rPr lang="es-UY" altLang="es-UY" dirty="0"/>
              <a:t>: predicciones de atrasos o adelantos en cronograma según ejecución presupuestal (sobre ejecución, sub ejecución) – SPI, CPI, ETC</a:t>
            </a:r>
          </a:p>
          <a:p>
            <a:pPr marL="265113" lvl="1" indent="-265113"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CMI con el rendimiento en los proyectos</a:t>
            </a:r>
            <a:br>
              <a:rPr lang="es-UY" altLang="es-UY" dirty="0" smtClean="0"/>
            </a:br>
            <a:r>
              <a:rPr lang="es-UY" altLang="es-UY" dirty="0" smtClean="0"/>
              <a:t>más prioritarios: </a:t>
            </a:r>
          </a:p>
          <a:p>
            <a:pPr marL="442913" lvl="2" indent="-265113"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Métricas de </a:t>
            </a:r>
            <a:r>
              <a:rPr lang="es-UY" altLang="es-UY" dirty="0" err="1" smtClean="0"/>
              <a:t>Kanban</a:t>
            </a:r>
            <a:r>
              <a:rPr lang="es-UY" altLang="es-UY" dirty="0" smtClean="0"/>
              <a:t> (Lead time, WIP), </a:t>
            </a:r>
          </a:p>
          <a:p>
            <a:pPr marL="442913" lvl="2" indent="-265113"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Gráficos de </a:t>
            </a:r>
            <a:r>
              <a:rPr lang="es-UY" altLang="es-UY" dirty="0" err="1" smtClean="0"/>
              <a:t>burn</a:t>
            </a:r>
            <a:r>
              <a:rPr lang="es-UY" altLang="es-UY" dirty="0" smtClean="0"/>
              <a:t>-up / </a:t>
            </a:r>
            <a:r>
              <a:rPr lang="es-UY" altLang="es-UY" dirty="0" err="1" smtClean="0"/>
              <a:t>burn-down</a:t>
            </a:r>
            <a:r>
              <a:rPr lang="es-UY" altLang="es-UY" dirty="0" smtClean="0"/>
              <a:t> </a:t>
            </a:r>
          </a:p>
          <a:p>
            <a:pPr marL="442913" lvl="2" indent="-265113">
              <a:spcBef>
                <a:spcPts val="600"/>
              </a:spcBef>
              <a:spcAft>
                <a:spcPts val="600"/>
              </a:spcAft>
            </a:pPr>
            <a:r>
              <a:rPr lang="es-UY" altLang="es-UY" dirty="0" err="1" smtClean="0"/>
              <a:t>Indices</a:t>
            </a:r>
            <a:r>
              <a:rPr lang="es-UY" altLang="es-UY" dirty="0" smtClean="0"/>
              <a:t> de fallos / métricas de calidad</a:t>
            </a:r>
          </a:p>
          <a:p>
            <a:pPr lvl="3">
              <a:spcBef>
                <a:spcPts val="600"/>
              </a:spcBef>
              <a:spcAft>
                <a:spcPts val="600"/>
              </a:spcAft>
            </a:pPr>
            <a:endParaRPr lang="es-UY" altLang="es-UY" dirty="0" smtClean="0"/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s-UY" altLang="es-UY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2608796"/>
            <a:ext cx="4067944" cy="235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88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8820150" cy="471488"/>
          </a:xfrm>
        </p:spPr>
        <p:txBody>
          <a:bodyPr/>
          <a:lstStyle/>
          <a:p>
            <a:r>
              <a:rPr lang="es-UY" altLang="es-UY" dirty="0" smtClean="0"/>
              <a:t>¿Enfoque de una PMO ágil?</a:t>
            </a:r>
          </a:p>
        </p:txBody>
      </p:sp>
      <p:sp>
        <p:nvSpPr>
          <p:cNvPr id="6147" name="Título 2"/>
          <p:cNvSpPr txBox="1">
            <a:spLocks/>
          </p:cNvSpPr>
          <p:nvPr/>
        </p:nvSpPr>
        <p:spPr bwMode="auto">
          <a:xfrm>
            <a:off x="611560" y="771550"/>
            <a:ext cx="820859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Microsoft Sans Serif" panose="020B0604020202020204" pitchFamily="34" charset="0"/>
              </a:defRPr>
            </a:lvl1pPr>
            <a:lvl2pPr marL="9144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marL="18288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UY" altLang="es-UY" dirty="0" smtClean="0"/>
              <a:t>Sus funciones se reinventan o adaptan para </a:t>
            </a:r>
            <a:r>
              <a:rPr lang="es-UY" altLang="es-UY" b="1" dirty="0" smtClean="0"/>
              <a:t>aportar valor </a:t>
            </a:r>
            <a:r>
              <a:rPr lang="es-UY" altLang="es-UY" dirty="0" smtClean="0"/>
              <a:t>a los equipos de proyecto y a los stakeholders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UY" altLang="es-UY" dirty="0" smtClean="0"/>
              <a:t>Proponer </a:t>
            </a:r>
            <a:r>
              <a:rPr lang="es-UY" altLang="es-UY" b="1" dirty="0" smtClean="0"/>
              <a:t>marcos de trabajo</a:t>
            </a:r>
            <a:r>
              <a:rPr lang="es-UY" altLang="es-UY" dirty="0" smtClean="0"/>
              <a:t> que maximicen la entrega de valor de los proyectos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UY" altLang="es-UY" dirty="0"/>
              <a:t>Gestionar y presentar </a:t>
            </a:r>
            <a:r>
              <a:rPr lang="es-UY" altLang="es-UY" b="1" dirty="0"/>
              <a:t>métricas de valor </a:t>
            </a:r>
            <a:r>
              <a:rPr lang="es-UY" altLang="es-UY" dirty="0"/>
              <a:t>para la organización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b="1" dirty="0" smtClean="0">
                <a:solidFill>
                  <a:srgbClr val="00B050"/>
                </a:solidFill>
              </a:rPr>
              <a:t>Entrenar a las partes interesadas </a:t>
            </a:r>
            <a:r>
              <a:rPr lang="es-UY" altLang="es-UY" dirty="0" smtClean="0">
                <a:solidFill>
                  <a:srgbClr val="00B050"/>
                </a:solidFill>
              </a:rPr>
              <a:t>del negocio sobre los nuevos paradigmas de agilidad</a:t>
            </a:r>
            <a:endParaRPr lang="es-UY" altLang="es-UY" dirty="0">
              <a:solidFill>
                <a:srgbClr val="00B050"/>
              </a:solidFill>
            </a:endParaRP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s-UY" altLang="es-UY" sz="2000" dirty="0"/>
          </a:p>
        </p:txBody>
      </p:sp>
    </p:spTree>
    <p:extLst>
      <p:ext uri="{BB962C8B-B14F-4D97-AF65-F5344CB8AC3E}">
        <p14:creationId xmlns:p14="http://schemas.microsoft.com/office/powerpoint/2010/main" val="90213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9144000" cy="471488"/>
          </a:xfrm>
        </p:spPr>
        <p:txBody>
          <a:bodyPr/>
          <a:lstStyle/>
          <a:p>
            <a:r>
              <a:rPr lang="es-UY" altLang="es-UY" dirty="0" smtClean="0"/>
              <a:t>¿Enfoque de una PMO ágil? – entrenar a stakeholders</a:t>
            </a:r>
          </a:p>
        </p:txBody>
      </p:sp>
      <p:sp>
        <p:nvSpPr>
          <p:cNvPr id="5" name="Título 2"/>
          <p:cNvSpPr txBox="1">
            <a:spLocks/>
          </p:cNvSpPr>
          <p:nvPr/>
        </p:nvSpPr>
        <p:spPr bwMode="auto">
          <a:xfrm>
            <a:off x="305780" y="699542"/>
            <a:ext cx="865870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Microsoft Sans Serif" panose="020B0604020202020204" pitchFamily="34" charset="0"/>
              </a:defRPr>
            </a:lvl1pPr>
            <a:lvl2pPr marL="9144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marL="18288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9pPr>
          </a:lstStyle>
          <a:p>
            <a:pPr marL="265113" lvl="1" indent="-265113"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Una vez establecidos los marcos de trabajo y sus roles, organizar </a:t>
            </a:r>
            <a:r>
              <a:rPr lang="es-UY" altLang="es-UY" b="1" dirty="0" smtClean="0"/>
              <a:t>charlas, talleres y otros mecanismos para difundirlos</a:t>
            </a:r>
          </a:p>
          <a:p>
            <a:pPr marL="265113" lvl="1" indent="-265113">
              <a:spcBef>
                <a:spcPts val="600"/>
              </a:spcBef>
              <a:spcAft>
                <a:spcPts val="600"/>
              </a:spcAft>
            </a:pPr>
            <a:r>
              <a:rPr lang="es-UY" altLang="es-UY" b="1" dirty="0" smtClean="0"/>
              <a:t>Retrospectivas por perfiles o roles: </a:t>
            </a:r>
            <a:r>
              <a:rPr lang="es-UY" altLang="es-UY" dirty="0" smtClean="0"/>
              <a:t>“¿Cómo funcionamos como </a:t>
            </a:r>
            <a:r>
              <a:rPr lang="es-UY" altLang="es-UY" dirty="0" err="1" smtClean="0"/>
              <a:t>product</a:t>
            </a:r>
            <a:r>
              <a:rPr lang="es-UY" altLang="es-UY" dirty="0" smtClean="0"/>
              <a:t> Owner?”, “¿cómo funcionamos como equipo de proyecto?” “¿Qué esperan de la PMO?”</a:t>
            </a:r>
          </a:p>
          <a:p>
            <a:pPr marL="265113" lvl="1" indent="-265113"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Transformación hacia la agilidad organizacional:</a:t>
            </a:r>
          </a:p>
          <a:p>
            <a:pPr marL="722313" lvl="2" indent="-265113"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Al inicio la PMO es protagonista del cambio y difusión de los marcos en proyectos (</a:t>
            </a:r>
            <a:r>
              <a:rPr lang="es-UY" altLang="es-UY" dirty="0" err="1" smtClean="0"/>
              <a:t>choose</a:t>
            </a:r>
            <a:r>
              <a:rPr lang="es-UY" altLang="es-UY" dirty="0" smtClean="0"/>
              <a:t> </a:t>
            </a:r>
            <a:r>
              <a:rPr lang="es-UY" altLang="es-UY" dirty="0" err="1" smtClean="0"/>
              <a:t>your</a:t>
            </a:r>
            <a:r>
              <a:rPr lang="es-UY" altLang="es-UY" dirty="0" smtClean="0"/>
              <a:t> </a:t>
            </a:r>
            <a:r>
              <a:rPr lang="es-UY" altLang="es-UY" dirty="0" err="1" smtClean="0"/>
              <a:t>way</a:t>
            </a:r>
            <a:r>
              <a:rPr lang="es-UY" altLang="es-UY" dirty="0" smtClean="0"/>
              <a:t> of </a:t>
            </a:r>
            <a:r>
              <a:rPr lang="es-UY" altLang="es-UY" dirty="0" err="1" smtClean="0"/>
              <a:t>working</a:t>
            </a:r>
            <a:r>
              <a:rPr lang="es-UY" altLang="es-UY" dirty="0" smtClean="0"/>
              <a:t>)</a:t>
            </a:r>
          </a:p>
          <a:p>
            <a:pPr marL="722313" lvl="2" indent="-265113"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Con el tiempo los stakeholders se van apropiando y empiezan a sugerir mejoras a la PMO y entre pares</a:t>
            </a:r>
          </a:p>
          <a:p>
            <a:pPr marL="722313" lvl="2" indent="-265113"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Los stakeholders adoptan estos modelos para otros ámbitos (procesos de negocio o estratégicos), transformando en ágil a la propia organización.</a:t>
            </a:r>
          </a:p>
          <a:p>
            <a:pPr marL="722313" lvl="2" indent="-265113">
              <a:spcBef>
                <a:spcPts val="600"/>
              </a:spcBef>
              <a:spcAft>
                <a:spcPts val="600"/>
              </a:spcAft>
            </a:pPr>
            <a:endParaRPr lang="es-UY" altLang="es-UY" dirty="0" smtClean="0"/>
          </a:p>
          <a:p>
            <a:pPr marL="265113" lvl="1" indent="-265113">
              <a:spcBef>
                <a:spcPts val="600"/>
              </a:spcBef>
              <a:spcAft>
                <a:spcPts val="600"/>
              </a:spcAft>
            </a:pPr>
            <a:endParaRPr lang="es-UY" altLang="es-UY" dirty="0" smtClean="0"/>
          </a:p>
          <a:p>
            <a:pPr marL="265113" lvl="1" indent="-265113">
              <a:spcBef>
                <a:spcPts val="600"/>
              </a:spcBef>
              <a:spcAft>
                <a:spcPts val="600"/>
              </a:spcAft>
            </a:pPr>
            <a:endParaRPr lang="es-UY" altLang="es-UY" dirty="0" smtClean="0"/>
          </a:p>
          <a:p>
            <a:pPr lvl="3">
              <a:spcBef>
                <a:spcPts val="600"/>
              </a:spcBef>
              <a:spcAft>
                <a:spcPts val="600"/>
              </a:spcAft>
            </a:pPr>
            <a:endParaRPr lang="es-UY" altLang="es-UY" dirty="0" smtClean="0"/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s-UY" altLang="es-UY" dirty="0"/>
          </a:p>
        </p:txBody>
      </p:sp>
    </p:spTree>
    <p:extLst>
      <p:ext uri="{BB962C8B-B14F-4D97-AF65-F5344CB8AC3E}">
        <p14:creationId xmlns:p14="http://schemas.microsoft.com/office/powerpoint/2010/main" val="233957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8820150" cy="471488"/>
          </a:xfrm>
        </p:spPr>
        <p:txBody>
          <a:bodyPr/>
          <a:lstStyle/>
          <a:p>
            <a:r>
              <a:rPr lang="es-UY" altLang="es-UY" dirty="0" smtClean="0"/>
              <a:t>Enfoque PMO ágil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323854"/>
              </p:ext>
            </p:extLst>
          </p:nvPr>
        </p:nvGraphicFramePr>
        <p:xfrm>
          <a:off x="251520" y="771550"/>
          <a:ext cx="8568630" cy="4068781"/>
        </p:xfrm>
        <a:graphic>
          <a:graphicData uri="http://schemas.openxmlformats.org/drawingml/2006/table">
            <a:tbl>
              <a:tblPr/>
              <a:tblGrid>
                <a:gridCol w="5544616">
                  <a:extLst>
                    <a:ext uri="{9D8B030D-6E8A-4147-A177-3AD203B41FA5}">
                      <a16:colId xmlns:a16="http://schemas.microsoft.com/office/drawing/2014/main" val="2468073464"/>
                    </a:ext>
                  </a:extLst>
                </a:gridCol>
                <a:gridCol w="3024014">
                  <a:extLst>
                    <a:ext uri="{9D8B030D-6E8A-4147-A177-3AD203B41FA5}">
                      <a16:colId xmlns:a16="http://schemas.microsoft.com/office/drawing/2014/main" val="3089269204"/>
                    </a:ext>
                  </a:extLst>
                </a:gridCol>
              </a:tblGrid>
              <a:tr h="149938">
                <a:tc>
                  <a:txBody>
                    <a:bodyPr/>
                    <a:lstStyle/>
                    <a:p>
                      <a:pPr algn="ctr" fontAlgn="t"/>
                      <a:r>
                        <a:rPr lang="es-ES" sz="1600" b="1" dirty="0">
                          <a:effectLst/>
                        </a:rPr>
                        <a:t>Manifiesto Ágil</a:t>
                      </a:r>
                    </a:p>
                  </a:txBody>
                  <a:tcPr marL="180000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600" b="1" dirty="0">
                          <a:effectLst/>
                        </a:rPr>
                        <a:t>Enfoque PMO Ágil</a:t>
                      </a:r>
                    </a:p>
                  </a:txBody>
                  <a:tcPr marL="19523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1718026"/>
                  </a:ext>
                </a:extLst>
              </a:tr>
              <a:tr h="824658">
                <a:tc>
                  <a:txBody>
                    <a:bodyPr/>
                    <a:lstStyle/>
                    <a:p>
                      <a:pPr fontAlgn="t"/>
                      <a:r>
                        <a:rPr lang="es-ES" sz="1600" dirty="0">
                          <a:effectLst/>
                        </a:rPr>
                        <a:t>Nuestra más alta prioridad es satisfacer al cliente a través </a:t>
                      </a:r>
                      <a:r>
                        <a:rPr lang="es-ES" sz="1600" dirty="0" smtClean="0">
                          <a:effectLst/>
                        </a:rPr>
                        <a:t/>
                      </a:r>
                      <a:br>
                        <a:rPr lang="es-ES" sz="1600" dirty="0" smtClean="0">
                          <a:effectLst/>
                        </a:rPr>
                      </a:br>
                      <a:r>
                        <a:rPr lang="es-ES" sz="1600" dirty="0" smtClean="0">
                          <a:effectLst/>
                        </a:rPr>
                        <a:t>de </a:t>
                      </a:r>
                      <a:r>
                        <a:rPr lang="es-ES" sz="1600" dirty="0">
                          <a:effectLst/>
                        </a:rPr>
                        <a:t>una entrega temprana y continua de software valioso y útil.</a:t>
                      </a:r>
                    </a:p>
                  </a:txBody>
                  <a:tcPr marL="180000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s-ES" sz="1200" dirty="0">
                        <a:effectLst/>
                      </a:endParaRPr>
                    </a:p>
                  </a:txBody>
                  <a:tcPr marL="19523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293006"/>
                  </a:ext>
                </a:extLst>
              </a:tr>
              <a:tr h="824658">
                <a:tc>
                  <a:txBody>
                    <a:bodyPr/>
                    <a:lstStyle/>
                    <a:p>
                      <a:pPr fontAlgn="t"/>
                      <a:r>
                        <a:rPr lang="es-ES" sz="1600" dirty="0">
                          <a:effectLst/>
                        </a:rPr>
                        <a:t>Entregar piezas de software funcionando frecuentemente, </a:t>
                      </a:r>
                      <a:r>
                        <a:rPr lang="es-ES" sz="1600" dirty="0" smtClean="0">
                          <a:effectLst/>
                        </a:rPr>
                        <a:t/>
                      </a:r>
                      <a:br>
                        <a:rPr lang="es-ES" sz="1600" dirty="0" smtClean="0">
                          <a:effectLst/>
                        </a:rPr>
                      </a:br>
                      <a:r>
                        <a:rPr lang="es-ES" sz="1600" dirty="0" smtClean="0">
                          <a:effectLst/>
                        </a:rPr>
                        <a:t>en </a:t>
                      </a:r>
                      <a:r>
                        <a:rPr lang="es-ES" sz="1600" dirty="0">
                          <a:effectLst/>
                        </a:rPr>
                        <a:t>periodos que abarcan de dos semanas a dos meses como máximo con una preferencia por la escala de tiempo corta.</a:t>
                      </a:r>
                    </a:p>
                  </a:txBody>
                  <a:tcPr marL="180000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s-ES" sz="1200" dirty="0">
                        <a:effectLst/>
                      </a:endParaRPr>
                    </a:p>
                  </a:txBody>
                  <a:tcPr marL="19523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992023"/>
                  </a:ext>
                </a:extLst>
              </a:tr>
              <a:tr h="937111">
                <a:tc>
                  <a:txBody>
                    <a:bodyPr/>
                    <a:lstStyle/>
                    <a:p>
                      <a:pPr fontAlgn="t"/>
                      <a:r>
                        <a:rPr lang="es-ES" sz="1600" dirty="0">
                          <a:effectLst/>
                        </a:rPr>
                        <a:t>Bienvenidos los requerimientos de cambio, aun en etapas tardías del desarrollo. Los procesos ágiles toman el control del cambio y lo utilizan a favor de la ventaja competitiva del cliente.</a:t>
                      </a:r>
                    </a:p>
                  </a:txBody>
                  <a:tcPr marL="180000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s-ES" sz="1200" dirty="0">
                        <a:effectLst/>
                      </a:endParaRPr>
                    </a:p>
                  </a:txBody>
                  <a:tcPr marL="19523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380554"/>
                  </a:ext>
                </a:extLst>
              </a:tr>
              <a:tr h="937111">
                <a:tc>
                  <a:txBody>
                    <a:bodyPr/>
                    <a:lstStyle/>
                    <a:p>
                      <a:pPr fontAlgn="t"/>
                      <a:r>
                        <a:rPr lang="es-ES" sz="1600" dirty="0">
                          <a:effectLst/>
                        </a:rPr>
                        <a:t>Integrar proyectos alrededor de individuos motivados. Otorgando a éstos el ambiente y soporte que necesitan y confiando en ellos para realizar el trabajo.</a:t>
                      </a:r>
                    </a:p>
                  </a:txBody>
                  <a:tcPr marL="180000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s-ES" sz="1200" dirty="0">
                        <a:effectLst/>
                      </a:endParaRPr>
                    </a:p>
                  </a:txBody>
                  <a:tcPr marL="19523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764981"/>
                  </a:ext>
                </a:extLst>
              </a:tr>
            </a:tbl>
          </a:graphicData>
        </a:graphic>
      </p:graphicFrame>
      <p:sp>
        <p:nvSpPr>
          <p:cNvPr id="3" name="CuadroTexto 2"/>
          <p:cNvSpPr txBox="1"/>
          <p:nvPr/>
        </p:nvSpPr>
        <p:spPr>
          <a:xfrm>
            <a:off x="2987824" y="65140"/>
            <a:ext cx="615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rgbClr val="FF0000"/>
                </a:solidFill>
              </a:rPr>
              <a:t>¿podemos implantar algo del manifiesto a nivel de PMO?</a:t>
            </a:r>
            <a:endParaRPr lang="es-E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58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8820150" cy="471488"/>
          </a:xfrm>
        </p:spPr>
        <p:txBody>
          <a:bodyPr/>
          <a:lstStyle/>
          <a:p>
            <a:r>
              <a:rPr lang="es-UY" altLang="es-UY" dirty="0" smtClean="0"/>
              <a:t>Enfoque PMO ágil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708404"/>
              </p:ext>
            </p:extLst>
          </p:nvPr>
        </p:nvGraphicFramePr>
        <p:xfrm>
          <a:off x="395536" y="771550"/>
          <a:ext cx="8424614" cy="3804862"/>
        </p:xfrm>
        <a:graphic>
          <a:graphicData uri="http://schemas.openxmlformats.org/drawingml/2006/table">
            <a:tbl>
              <a:tblPr/>
              <a:tblGrid>
                <a:gridCol w="5328592">
                  <a:extLst>
                    <a:ext uri="{9D8B030D-6E8A-4147-A177-3AD203B41FA5}">
                      <a16:colId xmlns:a16="http://schemas.microsoft.com/office/drawing/2014/main" val="2468073464"/>
                    </a:ext>
                  </a:extLst>
                </a:gridCol>
                <a:gridCol w="3096022">
                  <a:extLst>
                    <a:ext uri="{9D8B030D-6E8A-4147-A177-3AD203B41FA5}">
                      <a16:colId xmlns:a16="http://schemas.microsoft.com/office/drawing/2014/main" val="3089269204"/>
                    </a:ext>
                  </a:extLst>
                </a:gridCol>
              </a:tblGrid>
              <a:tr h="149938">
                <a:tc>
                  <a:txBody>
                    <a:bodyPr/>
                    <a:lstStyle/>
                    <a:p>
                      <a:pPr algn="ctr" fontAlgn="t"/>
                      <a:r>
                        <a:rPr lang="es-ES" sz="1600" b="1" dirty="0">
                          <a:effectLst/>
                        </a:rPr>
                        <a:t>Manifiesto Ágil</a:t>
                      </a:r>
                    </a:p>
                  </a:txBody>
                  <a:tcPr marL="19523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600" b="1" dirty="0">
                          <a:effectLst/>
                        </a:rPr>
                        <a:t>Enfoque PMO Ágil</a:t>
                      </a:r>
                    </a:p>
                  </a:txBody>
                  <a:tcPr marL="19523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1718026"/>
                  </a:ext>
                </a:extLst>
              </a:tr>
              <a:tr h="824658">
                <a:tc>
                  <a:txBody>
                    <a:bodyPr/>
                    <a:lstStyle/>
                    <a:p>
                      <a:pPr fontAlgn="t"/>
                      <a:r>
                        <a:rPr lang="es-ES" sz="1600" dirty="0">
                          <a:effectLst/>
                        </a:rPr>
                        <a:t>La gente de negocios y los desarrolladores deben trabajar diariamente juntos a lo largo del proyecto.</a:t>
                      </a:r>
                    </a:p>
                  </a:txBody>
                  <a:tcPr marL="180000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s-ES" sz="1600" dirty="0">
                        <a:effectLst/>
                      </a:endParaRPr>
                    </a:p>
                  </a:txBody>
                  <a:tcPr marL="47625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293006"/>
                  </a:ext>
                </a:extLst>
              </a:tr>
              <a:tr h="824658">
                <a:tc>
                  <a:txBody>
                    <a:bodyPr/>
                    <a:lstStyle/>
                    <a:p>
                      <a:pPr fontAlgn="t"/>
                      <a:r>
                        <a:rPr lang="es-ES" sz="1600" dirty="0">
                          <a:effectLst/>
                        </a:rPr>
                        <a:t>El software utilizable es la medida primaria de progreso.</a:t>
                      </a:r>
                    </a:p>
                  </a:txBody>
                  <a:tcPr marL="180000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s-ES" sz="1600" dirty="0">
                        <a:effectLst/>
                      </a:endParaRPr>
                    </a:p>
                  </a:txBody>
                  <a:tcPr marL="47625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992023"/>
                  </a:ext>
                </a:extLst>
              </a:tr>
              <a:tr h="937111">
                <a:tc>
                  <a:txBody>
                    <a:bodyPr/>
                    <a:lstStyle/>
                    <a:p>
                      <a:pPr fontAlgn="t"/>
                      <a:r>
                        <a:rPr lang="es-ES" sz="1600">
                          <a:effectLst/>
                        </a:rPr>
                        <a:t>El método más eficiente y efectivo de para transmitir información hacia y entre el equipo de desarrollo, son las conversaciones cara a cara.</a:t>
                      </a:r>
                    </a:p>
                  </a:txBody>
                  <a:tcPr marL="180000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s-ES" sz="1600" dirty="0">
                        <a:effectLst/>
                      </a:endParaRPr>
                    </a:p>
                  </a:txBody>
                  <a:tcPr marL="47625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380554"/>
                  </a:ext>
                </a:extLst>
              </a:tr>
              <a:tr h="937111">
                <a:tc>
                  <a:txBody>
                    <a:bodyPr/>
                    <a:lstStyle/>
                    <a:p>
                      <a:pPr fontAlgn="t"/>
                      <a:r>
                        <a:rPr lang="es-ES" sz="1600" dirty="0">
                          <a:effectLst/>
                        </a:rPr>
                        <a:t>La atención continua a la excelencia técnica y el buen diseño mejora la agilidad.</a:t>
                      </a:r>
                    </a:p>
                  </a:txBody>
                  <a:tcPr marL="180000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s-ES" sz="1600" dirty="0">
                        <a:effectLst/>
                      </a:endParaRPr>
                    </a:p>
                  </a:txBody>
                  <a:tcPr marL="47625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764981"/>
                  </a:ext>
                </a:extLst>
              </a:tr>
            </a:tbl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2987824" y="65140"/>
            <a:ext cx="615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rgbClr val="FF0000"/>
                </a:solidFill>
              </a:rPr>
              <a:t>¿podemos implantar algo del manifiesto a nivel de PMO?</a:t>
            </a:r>
            <a:endParaRPr lang="es-E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17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8820150" cy="471488"/>
          </a:xfrm>
        </p:spPr>
        <p:txBody>
          <a:bodyPr/>
          <a:lstStyle/>
          <a:p>
            <a:r>
              <a:rPr lang="es-UY" altLang="es-UY" dirty="0" smtClean="0"/>
              <a:t>Enfoque PMO ágil</a:t>
            </a: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9503091"/>
              </p:ext>
            </p:extLst>
          </p:nvPr>
        </p:nvGraphicFramePr>
        <p:xfrm>
          <a:off x="395536" y="771550"/>
          <a:ext cx="8424614" cy="3889439"/>
        </p:xfrm>
        <a:graphic>
          <a:graphicData uri="http://schemas.openxmlformats.org/drawingml/2006/table">
            <a:tbl>
              <a:tblPr/>
              <a:tblGrid>
                <a:gridCol w="5184576">
                  <a:extLst>
                    <a:ext uri="{9D8B030D-6E8A-4147-A177-3AD203B41FA5}">
                      <a16:colId xmlns:a16="http://schemas.microsoft.com/office/drawing/2014/main" val="2468073464"/>
                    </a:ext>
                  </a:extLst>
                </a:gridCol>
                <a:gridCol w="3240038">
                  <a:extLst>
                    <a:ext uri="{9D8B030D-6E8A-4147-A177-3AD203B41FA5}">
                      <a16:colId xmlns:a16="http://schemas.microsoft.com/office/drawing/2014/main" val="3089269204"/>
                    </a:ext>
                  </a:extLst>
                </a:gridCol>
              </a:tblGrid>
              <a:tr h="149938">
                <a:tc>
                  <a:txBody>
                    <a:bodyPr/>
                    <a:lstStyle/>
                    <a:p>
                      <a:pPr algn="ctr" fontAlgn="t"/>
                      <a:r>
                        <a:rPr lang="es-ES" sz="1600" b="1" dirty="0">
                          <a:effectLst/>
                        </a:rPr>
                        <a:t>Manifiesto Ágil</a:t>
                      </a:r>
                    </a:p>
                  </a:txBody>
                  <a:tcPr marL="180000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ES" sz="1600" b="1" dirty="0">
                          <a:effectLst/>
                        </a:rPr>
                        <a:t>Enfoque PMO Ágil</a:t>
                      </a:r>
                    </a:p>
                  </a:txBody>
                  <a:tcPr marL="180000" marR="19523" marT="18742" marB="1874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1718026"/>
                  </a:ext>
                </a:extLst>
              </a:tr>
              <a:tr h="824658">
                <a:tc>
                  <a:txBody>
                    <a:bodyPr/>
                    <a:lstStyle/>
                    <a:p>
                      <a:pPr fontAlgn="t"/>
                      <a:r>
                        <a:rPr lang="es-ES" sz="1600" dirty="0">
                          <a:effectLst/>
                        </a:rPr>
                        <a:t>Los procesos ágiles promueven el desarrollo sustentable. Los patrocinadores, desarrolladores y usuarios deben ser capaces de mantener un ritmo constante de manera indefinida.</a:t>
                      </a:r>
                    </a:p>
                  </a:txBody>
                  <a:tcPr marL="180000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s-ES" sz="1600">
                        <a:effectLst/>
                      </a:endParaRPr>
                    </a:p>
                  </a:txBody>
                  <a:tcPr marL="180000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293006"/>
                  </a:ext>
                </a:extLst>
              </a:tr>
              <a:tr h="824658">
                <a:tc>
                  <a:txBody>
                    <a:bodyPr/>
                    <a:lstStyle/>
                    <a:p>
                      <a:pPr fontAlgn="t"/>
                      <a:r>
                        <a:rPr lang="es-ES" sz="1600" dirty="0">
                          <a:effectLst/>
                        </a:rPr>
                        <a:t>Las mejores arquitecturas requerimientos y diseños emergen de equipos auto organizados.</a:t>
                      </a:r>
                    </a:p>
                  </a:txBody>
                  <a:tcPr marL="180000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s-ES" sz="1600">
                        <a:effectLst/>
                      </a:endParaRPr>
                    </a:p>
                  </a:txBody>
                  <a:tcPr marL="180000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3992023"/>
                  </a:ext>
                </a:extLst>
              </a:tr>
              <a:tr h="779546">
                <a:tc>
                  <a:txBody>
                    <a:bodyPr/>
                    <a:lstStyle/>
                    <a:p>
                      <a:pPr fontAlgn="t"/>
                      <a:r>
                        <a:rPr lang="es-ES" sz="1600">
                          <a:effectLst/>
                        </a:rPr>
                        <a:t>Simplicidad – el arte de maximizar la cantidad de trabajo no realizado - es esencial.</a:t>
                      </a:r>
                    </a:p>
                  </a:txBody>
                  <a:tcPr marL="180000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s-ES" sz="1600" dirty="0">
                        <a:effectLst/>
                      </a:endParaRPr>
                    </a:p>
                  </a:txBody>
                  <a:tcPr marL="180000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0380554"/>
                  </a:ext>
                </a:extLst>
              </a:tr>
              <a:tr h="937111">
                <a:tc>
                  <a:txBody>
                    <a:bodyPr/>
                    <a:lstStyle/>
                    <a:p>
                      <a:pPr fontAlgn="t"/>
                      <a:r>
                        <a:rPr lang="es-ES" sz="1600">
                          <a:effectLst/>
                        </a:rPr>
                        <a:t>En intervalos regulares, el equipo reflexiona acerca de cómo ser más efectivo y ajusta y realiza afinaciones a su comportamiento en consecuencia.</a:t>
                      </a:r>
                    </a:p>
                  </a:txBody>
                  <a:tcPr marL="180000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endParaRPr lang="es-ES" sz="1600" dirty="0">
                        <a:effectLst/>
                      </a:endParaRPr>
                    </a:p>
                  </a:txBody>
                  <a:tcPr marL="180000" marR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764981"/>
                  </a:ext>
                </a:extLst>
              </a:tr>
            </a:tbl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2987824" y="65140"/>
            <a:ext cx="615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olidFill>
                  <a:srgbClr val="FF0000"/>
                </a:solidFill>
              </a:rPr>
              <a:t>¿podemos implantar algo del manifiesto a nivel de PMO?</a:t>
            </a:r>
            <a:endParaRPr lang="es-E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57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3347864" y="-4763"/>
            <a:ext cx="5472286" cy="471488"/>
          </a:xfrm>
        </p:spPr>
        <p:txBody>
          <a:bodyPr/>
          <a:lstStyle/>
          <a:p>
            <a:r>
              <a:rPr lang="es-UY" altLang="es-UY" dirty="0" smtClean="0"/>
              <a:t>Año 2023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611560" y="987574"/>
            <a:ext cx="8208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 smtClean="0"/>
              <a:t>Encontrarnos en el primer trimestre </a:t>
            </a:r>
            <a:r>
              <a:rPr lang="es-ES" dirty="0" smtClean="0"/>
              <a:t>(MARZO) para </a:t>
            </a:r>
            <a:r>
              <a:rPr lang="es-ES" dirty="0" smtClean="0"/>
              <a:t>proponer temas y actividades de valor para las PMOs</a:t>
            </a:r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952" y="1491630"/>
            <a:ext cx="4281245" cy="3098909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23528" y="1923678"/>
            <a:ext cx="3528392" cy="147732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solidFill>
                  <a:schemeClr val="bg1"/>
                </a:solidFill>
              </a:rPr>
              <a:t>Muchas gracias a la PMO de ANCAP por facilitar el lugar de reunión. Esperamos visitar varios lugares más el año próximo</a:t>
            </a:r>
            <a:endParaRPr lang="es-E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96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381" y="1673663"/>
            <a:ext cx="4935122" cy="202772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118"/>
            <a:ext cx="2609547" cy="167366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7089" y="0"/>
            <a:ext cx="3946983" cy="1701617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960" y="0"/>
            <a:ext cx="4114040" cy="171910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2465" y="3416311"/>
            <a:ext cx="2822312" cy="1644192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54777" y="1697205"/>
            <a:ext cx="4357778" cy="200418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23332" y="3416310"/>
            <a:ext cx="2674405" cy="163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28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749" y="604417"/>
            <a:ext cx="6325483" cy="3200847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755576" y="4193712"/>
            <a:ext cx="468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2000" b="1" dirty="0" smtClean="0">
                <a:solidFill>
                  <a:srgbClr val="0070C0"/>
                </a:solidFill>
              </a:rPr>
              <a:t>oficinadeproyectos@agesic.gub.uy</a:t>
            </a:r>
            <a:endParaRPr lang="es-UY" sz="2000" b="1" dirty="0">
              <a:solidFill>
                <a:srgbClr val="0070C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6488325" y="3436447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sz="1600" b="1" dirty="0" smtClean="0">
                <a:solidFill>
                  <a:srgbClr val="0070C0"/>
                </a:solidFill>
              </a:rPr>
              <a:t>Micaela </a:t>
            </a:r>
            <a:r>
              <a:rPr lang="es-UY" sz="1600" b="1" dirty="0" err="1" smtClean="0">
                <a:solidFill>
                  <a:srgbClr val="0070C0"/>
                </a:solidFill>
              </a:rPr>
              <a:t>Ottonello</a:t>
            </a:r>
            <a:endParaRPr lang="es-UY" sz="1600" b="1" dirty="0" smtClean="0">
              <a:solidFill>
                <a:srgbClr val="0070C0"/>
              </a:solidFill>
            </a:endParaRPr>
          </a:p>
          <a:p>
            <a:r>
              <a:rPr lang="es-UY" sz="1600" b="1" dirty="0" smtClean="0">
                <a:solidFill>
                  <a:srgbClr val="0070C0"/>
                </a:solidFill>
              </a:rPr>
              <a:t>Lorena Paone</a:t>
            </a:r>
            <a:endParaRPr lang="es-UY" sz="1600" b="1" dirty="0" smtClean="0">
              <a:solidFill>
                <a:srgbClr val="0070C0"/>
              </a:solidFill>
            </a:endParaRPr>
          </a:p>
          <a:p>
            <a:r>
              <a:rPr lang="es-UY" sz="1600" b="1" dirty="0" smtClean="0">
                <a:solidFill>
                  <a:srgbClr val="0070C0"/>
                </a:solidFill>
              </a:rPr>
              <a:t>Elisa Pérez</a:t>
            </a:r>
          </a:p>
          <a:p>
            <a:r>
              <a:rPr lang="es-UY" sz="1600" b="1" dirty="0" smtClean="0">
                <a:solidFill>
                  <a:srgbClr val="0070C0"/>
                </a:solidFill>
              </a:rPr>
              <a:t>Darwin Barros</a:t>
            </a:r>
          </a:p>
          <a:p>
            <a:r>
              <a:rPr lang="es-UY" sz="1600" b="1" dirty="0" smtClean="0">
                <a:solidFill>
                  <a:srgbClr val="0070C0"/>
                </a:solidFill>
              </a:rPr>
              <a:t>Daniel </a:t>
            </a:r>
            <a:r>
              <a:rPr lang="es-UY" sz="1600" b="1" dirty="0" smtClean="0">
                <a:solidFill>
                  <a:srgbClr val="0070C0"/>
                </a:solidFill>
              </a:rPr>
              <a:t>Mato</a:t>
            </a:r>
            <a:endParaRPr lang="es-UY" sz="1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11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2"/>
          <p:cNvSpPr>
            <a:spLocks noGrp="1"/>
          </p:cNvSpPr>
          <p:nvPr>
            <p:ph type="ctrTitle"/>
          </p:nvPr>
        </p:nvSpPr>
        <p:spPr>
          <a:xfrm>
            <a:off x="4211638" y="1035050"/>
            <a:ext cx="3960812" cy="1536700"/>
          </a:xfrm>
        </p:spPr>
        <p:txBody>
          <a:bodyPr/>
          <a:lstStyle/>
          <a:p>
            <a:r>
              <a:rPr lang="es-UY" altLang="es-UY" smtClean="0">
                <a:solidFill>
                  <a:schemeClr val="bg1"/>
                </a:solidFill>
              </a:rPr>
              <a:t>Comunidad PMOs del Estado</a:t>
            </a:r>
          </a:p>
        </p:txBody>
      </p:sp>
      <p:sp>
        <p:nvSpPr>
          <p:cNvPr id="4" name="Subtítulo 3"/>
          <p:cNvSpPr>
            <a:spLocks noGrp="1"/>
          </p:cNvSpPr>
          <p:nvPr>
            <p:ph type="subTitle" idx="1"/>
          </p:nvPr>
        </p:nvSpPr>
        <p:spPr>
          <a:xfrm>
            <a:off x="6876256" y="3465512"/>
            <a:ext cx="2120801" cy="1536700"/>
          </a:xfrm>
        </p:spPr>
        <p:txBody>
          <a:bodyPr anchor="ctr"/>
          <a:lstStyle/>
          <a:p>
            <a:pPr>
              <a:defRPr/>
            </a:pPr>
            <a:r>
              <a:rPr lang="es-UY" dirty="0">
                <a:solidFill>
                  <a:srgbClr val="FFE500"/>
                </a:solidFill>
              </a:rPr>
              <a:t>Encuentro </a:t>
            </a:r>
            <a:r>
              <a:rPr lang="es-UY" dirty="0" smtClean="0">
                <a:solidFill>
                  <a:srgbClr val="FFE500"/>
                </a:solidFill>
              </a:rPr>
              <a:t>14 </a:t>
            </a:r>
            <a:r>
              <a:rPr lang="es-UY" dirty="0">
                <a:solidFill>
                  <a:srgbClr val="FFE500"/>
                </a:solidFill>
              </a:rPr>
              <a:t>de </a:t>
            </a:r>
            <a:r>
              <a:rPr lang="es-UY" dirty="0" smtClean="0">
                <a:solidFill>
                  <a:srgbClr val="FFE500"/>
                </a:solidFill>
              </a:rPr>
              <a:t>diciembre 2022</a:t>
            </a:r>
            <a:endParaRPr lang="es-UY" dirty="0">
              <a:solidFill>
                <a:srgbClr val="FFE500"/>
              </a:solidFill>
            </a:endParaRPr>
          </a:p>
        </p:txBody>
      </p:sp>
      <p:sp>
        <p:nvSpPr>
          <p:cNvPr id="2" name="Rectángulo redondeado 1"/>
          <p:cNvSpPr/>
          <p:nvPr/>
        </p:nvSpPr>
        <p:spPr>
          <a:xfrm>
            <a:off x="1115616" y="2427734"/>
            <a:ext cx="4536504" cy="2574478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4208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/>
          <a:srcRect r="35673"/>
          <a:stretch/>
        </p:blipFill>
        <p:spPr>
          <a:xfrm>
            <a:off x="0" y="0"/>
            <a:ext cx="5683388" cy="494801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4644" y="1619778"/>
            <a:ext cx="1627383" cy="643015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7" y="1"/>
            <a:ext cx="3312369" cy="552062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0" y="112847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smtClean="0">
                <a:latin typeface="Berlin Sans FB Demi" panose="020E0802020502020306" pitchFamily="34" charset="0"/>
              </a:rPr>
              <a:t>¿Quiénes somos?</a:t>
            </a:r>
            <a:endParaRPr lang="es-ES" sz="2800" dirty="0">
              <a:latin typeface="Berlin Sans FB Demi" panose="020E0802020502020306" pitchFamily="34" charset="0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1043608" y="730539"/>
            <a:ext cx="2988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 smtClean="0">
                <a:latin typeface="Berlin Sans FB Demi" panose="020E0802020502020306" pitchFamily="34" charset="0"/>
              </a:rPr>
              <a:t>¿Qué hacemos en proyectos?</a:t>
            </a:r>
            <a:endParaRPr lang="es-ES" sz="2800" dirty="0">
              <a:latin typeface="Berlin Sans FB Demi" panose="020E0802020502020306" pitchFamily="34" charset="0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1560" y="4184907"/>
            <a:ext cx="884195" cy="599354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3706" y="4210471"/>
            <a:ext cx="1138176" cy="590482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04719" y="698714"/>
            <a:ext cx="812036" cy="972911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08603" y="749011"/>
            <a:ext cx="2143424" cy="581106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55395" y="1809743"/>
            <a:ext cx="1264876" cy="534744"/>
          </a:xfrm>
          <a:prstGeom prst="rect">
            <a:avLst/>
          </a:prstGeom>
        </p:spPr>
      </p:pic>
      <p:grpSp>
        <p:nvGrpSpPr>
          <p:cNvPr id="4" name="Grupo 3"/>
          <p:cNvGrpSpPr/>
          <p:nvPr/>
        </p:nvGrpSpPr>
        <p:grpSpPr>
          <a:xfrm>
            <a:off x="6301479" y="3334336"/>
            <a:ext cx="2611006" cy="576065"/>
            <a:chOff x="376819" y="1550534"/>
            <a:chExt cx="2971046" cy="805505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 rotWithShape="1">
            <a:blip r:embed="rId10"/>
            <a:srcRect l="68627"/>
            <a:stretch/>
          </p:blipFill>
          <p:spPr>
            <a:xfrm>
              <a:off x="2195737" y="1550534"/>
              <a:ext cx="1152128" cy="805505"/>
            </a:xfrm>
            <a:prstGeom prst="rect">
              <a:avLst/>
            </a:prstGeom>
            <a:ln w="12700">
              <a:solidFill>
                <a:srgbClr val="002060"/>
              </a:solidFill>
            </a:ln>
          </p:spPr>
        </p:pic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76819" y="1563639"/>
              <a:ext cx="1818918" cy="792400"/>
            </a:xfrm>
            <a:prstGeom prst="rect">
              <a:avLst/>
            </a:prstGeom>
            <a:ln w="12700">
              <a:solidFill>
                <a:srgbClr val="002060"/>
              </a:solidFill>
            </a:ln>
          </p:spPr>
        </p:pic>
      </p:grpSp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12"/>
          <a:srcRect t="54609"/>
          <a:stretch/>
        </p:blipFill>
        <p:spPr>
          <a:xfrm>
            <a:off x="5889312" y="2545856"/>
            <a:ext cx="1991003" cy="601046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19848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8820150" cy="471488"/>
          </a:xfrm>
        </p:spPr>
        <p:txBody>
          <a:bodyPr/>
          <a:lstStyle/>
          <a:p>
            <a:r>
              <a:rPr lang="es-UY" altLang="es-UY" dirty="0" smtClean="0"/>
              <a:t>¿ Agilidad?</a:t>
            </a:r>
          </a:p>
        </p:txBody>
      </p:sp>
      <p:sp>
        <p:nvSpPr>
          <p:cNvPr id="6147" name="Título 2"/>
          <p:cNvSpPr txBox="1">
            <a:spLocks/>
          </p:cNvSpPr>
          <p:nvPr/>
        </p:nvSpPr>
        <p:spPr bwMode="auto">
          <a:xfrm>
            <a:off x="107504" y="627534"/>
            <a:ext cx="903649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Microsoft Sans Serif" panose="020B0604020202020204" pitchFamily="34" charset="0"/>
              </a:defRPr>
            </a:lvl1pPr>
            <a:lvl2pPr marL="9144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marL="18288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s-UY" altLang="es-UY" sz="1800" dirty="0" smtClean="0"/>
              <a:t>En la gestión de proyectos </a:t>
            </a:r>
            <a:endParaRPr lang="es-UY" altLang="es-UY" sz="1800" dirty="0"/>
          </a:p>
          <a:p>
            <a:pPr lvl="1">
              <a:spcBef>
                <a:spcPts val="1200"/>
              </a:spcBef>
            </a:pPr>
            <a:r>
              <a:rPr lang="es-UY" altLang="es-UY" dirty="0" smtClean="0"/>
              <a:t>Es un marco de trabajo para desarrollar productos con un enfoque </a:t>
            </a:r>
            <a:r>
              <a:rPr lang="es-UY" altLang="es-UY" b="1" dirty="0" smtClean="0"/>
              <a:t>iterativo, incremental y adaptativo </a:t>
            </a:r>
            <a:r>
              <a:rPr lang="es-UY" altLang="es-UY" dirty="0" smtClean="0"/>
              <a:t>que entrega </a:t>
            </a:r>
            <a:r>
              <a:rPr lang="es-UY" altLang="es-UY" b="1" dirty="0" smtClean="0"/>
              <a:t>valor en períodos cortos</a:t>
            </a:r>
            <a:r>
              <a:rPr lang="es-UY" altLang="es-UY" dirty="0" smtClean="0"/>
              <a:t> (sprints, incrementos de valor) Ejemplos: </a:t>
            </a:r>
            <a:r>
              <a:rPr lang="es-UY" altLang="es-UY" dirty="0" err="1" smtClean="0"/>
              <a:t>Scrum</a:t>
            </a:r>
            <a:r>
              <a:rPr lang="es-UY" altLang="es-UY" dirty="0" smtClean="0"/>
              <a:t>, XP, </a:t>
            </a:r>
            <a:r>
              <a:rPr lang="es-UY" altLang="es-UY" dirty="0" err="1" smtClean="0"/>
              <a:t>Spotify</a:t>
            </a:r>
            <a:r>
              <a:rPr lang="es-UY" altLang="es-UY" dirty="0" smtClean="0"/>
              <a:t> </a:t>
            </a:r>
          </a:p>
          <a:p>
            <a:pPr lvl="1">
              <a:spcBef>
                <a:spcPts val="1200"/>
              </a:spcBef>
            </a:pPr>
            <a:r>
              <a:rPr lang="es-UY" altLang="es-UY" dirty="0" smtClean="0"/>
              <a:t>Herramientas y técnicas basadas en equipos </a:t>
            </a:r>
            <a:r>
              <a:rPr lang="es-UY" altLang="es-UY" dirty="0" err="1" smtClean="0"/>
              <a:t>autogestionados</a:t>
            </a:r>
            <a:r>
              <a:rPr lang="es-UY" altLang="es-UY" dirty="0" smtClean="0"/>
              <a:t>, homogéneos y muy bien comunicados, además de la colaboración e involucramiento constante entre un responsable del producto (Product Owner) y el equipo de proyecto y mecanismos de mejora continua (retrospectivas, radiadores de información)</a:t>
            </a:r>
          </a:p>
          <a:p>
            <a:pPr lvl="1">
              <a:spcBef>
                <a:spcPts val="1200"/>
              </a:spcBef>
            </a:pPr>
            <a:r>
              <a:rPr lang="es-UY" altLang="es-UY" dirty="0"/>
              <a:t>Inicialmente pensado para adaptarse a requisitos constantes y cambiantes para desarrollo de software, ha ido evolucionando a marcos de trabajo en entornos organizacionales VUCA </a:t>
            </a:r>
            <a:r>
              <a:rPr lang="es-UY" altLang="es-UY" dirty="0" smtClean="0"/>
              <a:t>(Volátil, Incertidumbre, Complejo, Ambiguo)</a:t>
            </a:r>
            <a:endParaRPr lang="es-UY" altLang="es-UY" dirty="0"/>
          </a:p>
          <a:p>
            <a:pPr lvl="1">
              <a:spcBef>
                <a:spcPts val="1200"/>
              </a:spcBef>
            </a:pPr>
            <a:endParaRPr lang="es-UY" altLang="es-UY" dirty="0"/>
          </a:p>
          <a:p>
            <a:pPr marL="457200" lvl="1" indent="0">
              <a:spcBef>
                <a:spcPct val="0"/>
              </a:spcBef>
              <a:buNone/>
            </a:pPr>
            <a:endParaRPr lang="es-UY" altLang="es-UY" dirty="0"/>
          </a:p>
        </p:txBody>
      </p:sp>
    </p:spTree>
    <p:extLst>
      <p:ext uri="{BB962C8B-B14F-4D97-AF65-F5344CB8AC3E}">
        <p14:creationId xmlns:p14="http://schemas.microsoft.com/office/powerpoint/2010/main" val="122725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8820150" cy="471488"/>
          </a:xfrm>
        </p:spPr>
        <p:txBody>
          <a:bodyPr/>
          <a:lstStyle/>
          <a:p>
            <a:r>
              <a:rPr lang="es-UY" altLang="es-UY" dirty="0" smtClean="0"/>
              <a:t>¿Enfoque de una PMO ágil?</a:t>
            </a:r>
          </a:p>
        </p:txBody>
      </p:sp>
      <p:sp>
        <p:nvSpPr>
          <p:cNvPr id="6147" name="Título 2"/>
          <p:cNvSpPr txBox="1">
            <a:spLocks/>
          </p:cNvSpPr>
          <p:nvPr/>
        </p:nvSpPr>
        <p:spPr bwMode="auto">
          <a:xfrm>
            <a:off x="611560" y="771550"/>
            <a:ext cx="820859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Microsoft Sans Serif" panose="020B0604020202020204" pitchFamily="34" charset="0"/>
              </a:defRPr>
            </a:lvl1pPr>
            <a:lvl2pPr marL="9144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marL="18288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Sus funciones se reinventan o adaptan para </a:t>
            </a:r>
            <a:r>
              <a:rPr lang="es-UY" altLang="es-UY" b="1" dirty="0" smtClean="0"/>
              <a:t>aportar valor </a:t>
            </a:r>
            <a:r>
              <a:rPr lang="es-UY" altLang="es-UY" dirty="0" smtClean="0"/>
              <a:t>a los equipos de proyecto y a los stakeholders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Proponer </a:t>
            </a:r>
            <a:r>
              <a:rPr lang="es-UY" altLang="es-UY" b="1" dirty="0" smtClean="0"/>
              <a:t>marcos de trabajo</a:t>
            </a:r>
            <a:r>
              <a:rPr lang="es-UY" altLang="es-UY" dirty="0" smtClean="0"/>
              <a:t> que maximicen la entrega de valor de los proyectos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Incorporar </a:t>
            </a:r>
            <a:r>
              <a:rPr lang="es-UY" altLang="es-UY" b="1" dirty="0" smtClean="0"/>
              <a:t>métricas de valor </a:t>
            </a:r>
            <a:r>
              <a:rPr lang="es-UY" altLang="es-UY" dirty="0" smtClean="0"/>
              <a:t>a la organización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b="1" dirty="0" smtClean="0"/>
              <a:t>Entrenar a las partes interesadas </a:t>
            </a:r>
            <a:r>
              <a:rPr lang="es-UY" altLang="es-UY" dirty="0" smtClean="0"/>
              <a:t>del negocio sobre los nuevos paradigmas de agilidad</a:t>
            </a:r>
            <a:endParaRPr lang="es-UY" altLang="es-UY" dirty="0"/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s-UY" altLang="es-UY" sz="2000" dirty="0"/>
          </a:p>
        </p:txBody>
      </p:sp>
    </p:spTree>
    <p:extLst>
      <p:ext uri="{BB962C8B-B14F-4D97-AF65-F5344CB8AC3E}">
        <p14:creationId xmlns:p14="http://schemas.microsoft.com/office/powerpoint/2010/main" val="284348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8820150" cy="471488"/>
          </a:xfrm>
        </p:spPr>
        <p:txBody>
          <a:bodyPr/>
          <a:lstStyle/>
          <a:p>
            <a:r>
              <a:rPr lang="es-UY" altLang="es-UY" dirty="0" smtClean="0"/>
              <a:t>¿Enfoque de una PMO ágil?</a:t>
            </a:r>
          </a:p>
        </p:txBody>
      </p:sp>
      <p:sp>
        <p:nvSpPr>
          <p:cNvPr id="6147" name="Título 2"/>
          <p:cNvSpPr txBox="1">
            <a:spLocks/>
          </p:cNvSpPr>
          <p:nvPr/>
        </p:nvSpPr>
        <p:spPr bwMode="auto">
          <a:xfrm>
            <a:off x="611560" y="771550"/>
            <a:ext cx="820859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Microsoft Sans Serif" panose="020B0604020202020204" pitchFamily="34" charset="0"/>
              </a:defRPr>
            </a:lvl1pPr>
            <a:lvl2pPr marL="9144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marL="18288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>
                <a:solidFill>
                  <a:srgbClr val="00B050"/>
                </a:solidFill>
              </a:rPr>
              <a:t>Sus funciones se reinventan o adaptan para </a:t>
            </a:r>
            <a:r>
              <a:rPr lang="es-UY" altLang="es-UY" b="1" dirty="0" smtClean="0">
                <a:solidFill>
                  <a:srgbClr val="00B050"/>
                </a:solidFill>
              </a:rPr>
              <a:t>aportar valor </a:t>
            </a:r>
            <a:r>
              <a:rPr lang="es-UY" altLang="es-UY" dirty="0" smtClean="0">
                <a:solidFill>
                  <a:srgbClr val="00B050"/>
                </a:solidFill>
              </a:rPr>
              <a:t>a los equipos de proyecto y a los stakeholders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Proponer </a:t>
            </a:r>
            <a:r>
              <a:rPr lang="es-UY" altLang="es-UY" b="1" dirty="0" smtClean="0"/>
              <a:t>marcos de trabajo</a:t>
            </a:r>
            <a:r>
              <a:rPr lang="es-UY" altLang="es-UY" dirty="0" smtClean="0"/>
              <a:t> que maximicen la entrega de valor de los proyectos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Incorporar </a:t>
            </a:r>
            <a:r>
              <a:rPr lang="es-UY" altLang="es-UY" b="1" dirty="0" smtClean="0"/>
              <a:t>métricas de valor </a:t>
            </a:r>
            <a:r>
              <a:rPr lang="es-UY" altLang="es-UY" dirty="0" smtClean="0"/>
              <a:t>a la organización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b="1" dirty="0" smtClean="0"/>
              <a:t>Entrenar a las partes interesadas </a:t>
            </a:r>
            <a:r>
              <a:rPr lang="es-UY" altLang="es-UY" dirty="0" smtClean="0"/>
              <a:t>del negocio sobre los nuevos paradigmas de agilidad</a:t>
            </a:r>
            <a:endParaRPr lang="es-UY" altLang="es-UY" dirty="0"/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s-UY" altLang="es-UY" sz="2000" dirty="0"/>
          </a:p>
        </p:txBody>
      </p:sp>
    </p:spTree>
    <p:extLst>
      <p:ext uri="{BB962C8B-B14F-4D97-AF65-F5344CB8AC3E}">
        <p14:creationId xmlns:p14="http://schemas.microsoft.com/office/powerpoint/2010/main" val="58945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8820150" cy="471488"/>
          </a:xfrm>
        </p:spPr>
        <p:txBody>
          <a:bodyPr/>
          <a:lstStyle/>
          <a:p>
            <a:r>
              <a:rPr lang="es-UY" altLang="es-UY" dirty="0" smtClean="0"/>
              <a:t>¿Enfoque de una PMO ágil? – aporte de valor</a:t>
            </a:r>
          </a:p>
        </p:txBody>
      </p:sp>
      <p:sp>
        <p:nvSpPr>
          <p:cNvPr id="6147" name="Título 2"/>
          <p:cNvSpPr txBox="1">
            <a:spLocks/>
          </p:cNvSpPr>
          <p:nvPr/>
        </p:nvSpPr>
        <p:spPr bwMode="auto">
          <a:xfrm>
            <a:off x="305780" y="699542"/>
            <a:ext cx="883822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Microsoft Sans Serif" panose="020B0604020202020204" pitchFamily="34" charset="0"/>
              </a:defRPr>
            </a:lvl1pPr>
            <a:lvl2pPr marL="9144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marL="18288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9pPr>
          </a:lstStyle>
          <a:p>
            <a:pPr marL="265113" lvl="1" indent="-265113">
              <a:spcBef>
                <a:spcPts val="0"/>
              </a:spcBef>
              <a:spcAft>
                <a:spcPts val="600"/>
              </a:spcAft>
            </a:pPr>
            <a:r>
              <a:rPr lang="es-UY" altLang="es-UY" sz="1700" dirty="0" smtClean="0"/>
              <a:t>Mayor participación en la </a:t>
            </a:r>
            <a:r>
              <a:rPr lang="es-UY" altLang="es-UY" sz="1700" b="1" dirty="0" smtClean="0"/>
              <a:t>planificación estratégica </a:t>
            </a:r>
            <a:r>
              <a:rPr lang="es-UY" altLang="es-UY" sz="1700" dirty="0" smtClean="0"/>
              <a:t>– sistemas o herramientas para registrar metas, indicadores, hitos de entrega</a:t>
            </a:r>
          </a:p>
          <a:p>
            <a:pPr marL="265113" lvl="1" indent="-265113">
              <a:spcBef>
                <a:spcPts val="0"/>
              </a:spcBef>
              <a:spcAft>
                <a:spcPts val="600"/>
              </a:spcAft>
            </a:pPr>
            <a:r>
              <a:rPr lang="es-UY" altLang="es-UY" sz="1700" dirty="0" smtClean="0"/>
              <a:t>Colaborar en </a:t>
            </a:r>
            <a:r>
              <a:rPr lang="es-UY" altLang="es-UY" sz="1700" b="1" dirty="0" smtClean="0"/>
              <a:t>la definición de métricas e indicadores de valor del negocio </a:t>
            </a:r>
            <a:r>
              <a:rPr lang="es-UY" altLang="es-UY" sz="1700" dirty="0" smtClean="0"/>
              <a:t>– Promover y evaluar casos de negocio, ejecutar planes de monitoreo de beneficios de los proyectos en ejecución</a:t>
            </a:r>
          </a:p>
          <a:p>
            <a:pPr marL="265113" lvl="1" indent="-265113">
              <a:spcBef>
                <a:spcPts val="0"/>
              </a:spcBef>
              <a:spcAft>
                <a:spcPts val="600"/>
              </a:spcAft>
            </a:pPr>
            <a:r>
              <a:rPr lang="es-UY" altLang="es-UY" sz="1700" dirty="0" smtClean="0"/>
              <a:t>Identificar mejoras en los procesos de gestión y desarrollo de los proyectos: Auditorías de procesos, retrospectivas transversales, compromiso de acciones correctivas</a:t>
            </a:r>
          </a:p>
          <a:p>
            <a:pPr marL="265113" lvl="1" indent="-265113">
              <a:spcBef>
                <a:spcPts val="0"/>
              </a:spcBef>
              <a:spcAft>
                <a:spcPts val="600"/>
              </a:spcAft>
            </a:pPr>
            <a:r>
              <a:rPr lang="es-UY" altLang="es-UY" sz="1700" b="1" dirty="0" smtClean="0"/>
              <a:t>Promover herramientas colaborativas </a:t>
            </a:r>
            <a:r>
              <a:rPr lang="es-UY" altLang="es-UY" sz="1700" dirty="0" smtClean="0"/>
              <a:t>(tableros </a:t>
            </a:r>
            <a:r>
              <a:rPr lang="es-UY" altLang="es-UY" sz="1700" dirty="0" err="1" smtClean="0"/>
              <a:t>Kanban</a:t>
            </a:r>
            <a:r>
              <a:rPr lang="es-UY" altLang="es-UY" sz="1700" dirty="0" smtClean="0"/>
              <a:t>, gestión documental y lecciones aprendidas centralizada), en procesos de la organización, además de en proyectos.</a:t>
            </a:r>
          </a:p>
          <a:p>
            <a:pPr marL="265113" lvl="1" indent="-265113">
              <a:spcBef>
                <a:spcPts val="0"/>
              </a:spcBef>
              <a:spcAft>
                <a:spcPts val="600"/>
              </a:spcAft>
            </a:pPr>
            <a:r>
              <a:rPr lang="es-UY" altLang="es-UY" sz="1700" dirty="0" smtClean="0"/>
              <a:t>Colaborar o promover </a:t>
            </a:r>
            <a:r>
              <a:rPr lang="es-UY" altLang="es-UY" sz="1700" b="1" dirty="0" smtClean="0"/>
              <a:t>metodologías de gestión del cambio organizacional </a:t>
            </a:r>
            <a:r>
              <a:rPr lang="es-UY" altLang="es-UY" sz="1700" dirty="0" smtClean="0"/>
              <a:t>(</a:t>
            </a:r>
            <a:r>
              <a:rPr lang="es-UY" altLang="es-UY" sz="1700" dirty="0" err="1" smtClean="0"/>
              <a:t>Adkar</a:t>
            </a:r>
            <a:r>
              <a:rPr lang="es-UY" altLang="es-UY" sz="1700" dirty="0" smtClean="0"/>
              <a:t>, </a:t>
            </a:r>
            <a:r>
              <a:rPr lang="es-UY" altLang="es-UY" sz="1700" dirty="0" err="1" smtClean="0"/>
              <a:t>Kotter</a:t>
            </a:r>
            <a:r>
              <a:rPr lang="es-UY" altLang="es-UY" sz="1700" dirty="0" smtClean="0"/>
              <a:t>, </a:t>
            </a:r>
            <a:r>
              <a:rPr lang="es-UY" altLang="es-UY" sz="1700" dirty="0" err="1" smtClean="0"/>
              <a:t>McKinsey</a:t>
            </a:r>
            <a:r>
              <a:rPr lang="es-UY" altLang="es-UY" sz="1700" dirty="0" smtClean="0"/>
              <a:t>, </a:t>
            </a:r>
            <a:r>
              <a:rPr lang="es-UY" altLang="es-UY" sz="1700" dirty="0" err="1" smtClean="0"/>
              <a:t>Hucmi</a:t>
            </a:r>
            <a:r>
              <a:rPr lang="es-UY" altLang="es-UY" sz="1700" dirty="0" smtClean="0"/>
              <a:t>, </a:t>
            </a:r>
            <a:r>
              <a:rPr lang="es-UY" altLang="es-UY" sz="1700" dirty="0" err="1" smtClean="0"/>
              <a:t>Prosci</a:t>
            </a:r>
            <a:r>
              <a:rPr lang="es-UY" altLang="es-UY" sz="1700" dirty="0" smtClean="0"/>
              <a:t>)</a:t>
            </a: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s-UY" altLang="es-UY" sz="1700" dirty="0"/>
          </a:p>
        </p:txBody>
      </p:sp>
    </p:spTree>
    <p:extLst>
      <p:ext uri="{BB962C8B-B14F-4D97-AF65-F5344CB8AC3E}">
        <p14:creationId xmlns:p14="http://schemas.microsoft.com/office/powerpoint/2010/main" val="55723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8820150" cy="471488"/>
          </a:xfrm>
        </p:spPr>
        <p:txBody>
          <a:bodyPr/>
          <a:lstStyle/>
          <a:p>
            <a:r>
              <a:rPr lang="es-UY" altLang="es-UY" dirty="0" smtClean="0"/>
              <a:t>¿Enfoque de una PMO ágil?</a:t>
            </a:r>
          </a:p>
        </p:txBody>
      </p:sp>
      <p:sp>
        <p:nvSpPr>
          <p:cNvPr id="6147" name="Título 2"/>
          <p:cNvSpPr txBox="1">
            <a:spLocks/>
          </p:cNvSpPr>
          <p:nvPr/>
        </p:nvSpPr>
        <p:spPr bwMode="auto">
          <a:xfrm>
            <a:off x="611560" y="771550"/>
            <a:ext cx="820859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Microsoft Sans Serif" panose="020B0604020202020204" pitchFamily="34" charset="0"/>
              </a:defRPr>
            </a:lvl1pPr>
            <a:lvl2pPr marL="9144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marL="18288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s-UY" altLang="es-UY" dirty="0" smtClean="0"/>
              <a:t>Sus funciones se reinventan o adaptan para </a:t>
            </a:r>
            <a:r>
              <a:rPr lang="es-UY" altLang="es-UY" b="1" dirty="0" smtClean="0"/>
              <a:t>aportar valor </a:t>
            </a:r>
            <a:r>
              <a:rPr lang="es-UY" altLang="es-UY" dirty="0" smtClean="0"/>
              <a:t>a los equipos de proyecto y a los stakeholders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>
                <a:solidFill>
                  <a:srgbClr val="00B050"/>
                </a:solidFill>
              </a:rPr>
              <a:t>Proponer </a:t>
            </a:r>
            <a:r>
              <a:rPr lang="es-UY" altLang="es-UY" b="1" dirty="0" smtClean="0">
                <a:solidFill>
                  <a:srgbClr val="00B050"/>
                </a:solidFill>
              </a:rPr>
              <a:t>marcos de trabajo</a:t>
            </a:r>
            <a:r>
              <a:rPr lang="es-UY" altLang="es-UY" dirty="0" smtClean="0">
                <a:solidFill>
                  <a:srgbClr val="00B050"/>
                </a:solidFill>
              </a:rPr>
              <a:t> que maximicen la entrega de valor de los proyectos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Incorporar </a:t>
            </a:r>
            <a:r>
              <a:rPr lang="es-UY" altLang="es-UY" b="1" dirty="0" smtClean="0"/>
              <a:t>métricas de valor </a:t>
            </a:r>
            <a:r>
              <a:rPr lang="es-UY" altLang="es-UY" dirty="0" smtClean="0"/>
              <a:t>a la organización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b="1" dirty="0" smtClean="0"/>
              <a:t>Entrenar a las partes interesadas </a:t>
            </a:r>
            <a:r>
              <a:rPr lang="es-UY" altLang="es-UY" dirty="0" smtClean="0"/>
              <a:t>del negocio sobre los nuevos paradigmas de agilidad</a:t>
            </a:r>
            <a:endParaRPr lang="es-UY" altLang="es-UY" dirty="0"/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s-UY" altLang="es-UY" sz="2000" dirty="0"/>
          </a:p>
        </p:txBody>
      </p:sp>
    </p:spTree>
    <p:extLst>
      <p:ext uri="{BB962C8B-B14F-4D97-AF65-F5344CB8AC3E}">
        <p14:creationId xmlns:p14="http://schemas.microsoft.com/office/powerpoint/2010/main" val="154105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2"/>
          <p:cNvSpPr>
            <a:spLocks noGrp="1"/>
          </p:cNvSpPr>
          <p:nvPr>
            <p:ph type="title"/>
          </p:nvPr>
        </p:nvSpPr>
        <p:spPr>
          <a:xfrm>
            <a:off x="0" y="-4763"/>
            <a:ext cx="8820150" cy="471488"/>
          </a:xfrm>
        </p:spPr>
        <p:txBody>
          <a:bodyPr/>
          <a:lstStyle/>
          <a:p>
            <a:r>
              <a:rPr lang="es-UY" altLang="es-UY" dirty="0" smtClean="0"/>
              <a:t>¿Enfoque de una PMO ágil? – Marcos de trabajo</a:t>
            </a:r>
          </a:p>
        </p:txBody>
      </p:sp>
      <p:sp>
        <p:nvSpPr>
          <p:cNvPr id="6147" name="Título 2"/>
          <p:cNvSpPr txBox="1">
            <a:spLocks/>
          </p:cNvSpPr>
          <p:nvPr/>
        </p:nvSpPr>
        <p:spPr bwMode="auto">
          <a:xfrm>
            <a:off x="305780" y="699542"/>
            <a:ext cx="865870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Microsoft Sans Serif" panose="020B0604020202020204" pitchFamily="34" charset="0"/>
              </a:defRPr>
            </a:lvl1pPr>
            <a:lvl2pPr marL="9144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3pPr>
            <a:lvl4pPr marL="1828800" indent="-4572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2"/>
                </a:solidFill>
                <a:latin typeface="Microsoft Sans Serif" panose="020B0604020202020204" pitchFamily="34" charset="0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UY" altLang="es-UY" sz="1800" dirty="0" smtClean="0"/>
              <a:t>Modelos adaptables de flujo de procesos, herramientas y roles para gestión de proyectos: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Desde ágil puro (productos), hasta híbridos (fases o productos con mezcla de enfoque predictivo y ágil)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Los </a:t>
            </a:r>
            <a:r>
              <a:rPr lang="es-UY" altLang="es-UY" dirty="0" err="1" smtClean="0"/>
              <a:t>PMs</a:t>
            </a:r>
            <a:r>
              <a:rPr lang="es-UY" altLang="es-UY" dirty="0" smtClean="0"/>
              <a:t> y stakeholders pueden seleccionar el ciclo o enfoque más</a:t>
            </a:r>
            <a:br>
              <a:rPr lang="es-UY" altLang="es-UY" dirty="0" smtClean="0"/>
            </a:br>
            <a:r>
              <a:rPr lang="es-UY" altLang="es-UY" dirty="0" smtClean="0"/>
              <a:t>efectivo (</a:t>
            </a:r>
            <a:r>
              <a:rPr lang="es-UY" altLang="es-UY" dirty="0" err="1" smtClean="0"/>
              <a:t>Choose</a:t>
            </a:r>
            <a:r>
              <a:rPr lang="es-UY" altLang="es-UY" dirty="0" smtClean="0"/>
              <a:t> </a:t>
            </a:r>
            <a:r>
              <a:rPr lang="es-UY" altLang="es-UY" dirty="0" err="1" smtClean="0"/>
              <a:t>your</a:t>
            </a:r>
            <a:r>
              <a:rPr lang="es-UY" altLang="es-UY" dirty="0" smtClean="0"/>
              <a:t> </a:t>
            </a:r>
            <a:r>
              <a:rPr lang="es-UY" altLang="es-UY" dirty="0" err="1" smtClean="0"/>
              <a:t>Way</a:t>
            </a:r>
            <a:r>
              <a:rPr lang="es-UY" altLang="es-UY" dirty="0" smtClean="0"/>
              <a:t> of </a:t>
            </a:r>
            <a:r>
              <a:rPr lang="es-UY" altLang="es-UY" dirty="0" err="1" smtClean="0"/>
              <a:t>Working</a:t>
            </a:r>
            <a:r>
              <a:rPr lang="es-UY" altLang="es-UY" dirty="0" smtClean="0"/>
              <a:t> - WOW)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s-UY" altLang="es-UY" dirty="0" smtClean="0"/>
              <a:t>La PMO en constante investigación e innovación de modelos y herramientas, </a:t>
            </a:r>
            <a:r>
              <a:rPr lang="es-UY" altLang="es-UY" dirty="0" err="1" smtClean="0"/>
              <a:t>feedback</a:t>
            </a:r>
            <a:r>
              <a:rPr lang="es-UY" altLang="es-UY" dirty="0" smtClean="0"/>
              <a:t> constante de los equipos de proyecto y otros grupos de interés (otras PMOs de la organización o fuera de ella)</a:t>
            </a: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es-UY" altLang="es-UY" dirty="0"/>
          </a:p>
        </p:txBody>
      </p:sp>
    </p:spTree>
    <p:extLst>
      <p:ext uri="{BB962C8B-B14F-4D97-AF65-F5344CB8AC3E}">
        <p14:creationId xmlns:p14="http://schemas.microsoft.com/office/powerpoint/2010/main" val="56584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ENIDO 10 ENCUENTRO">
  <a:themeElements>
    <a:clrScheme name="AGESIC 10 ENCUENTRO">
      <a:dk1>
        <a:srgbClr val="002C68"/>
      </a:dk1>
      <a:lt1>
        <a:srgbClr val="FFFFFF"/>
      </a:lt1>
      <a:dk2>
        <a:srgbClr val="002C68"/>
      </a:dk2>
      <a:lt2>
        <a:srgbClr val="F2F2F2"/>
      </a:lt2>
      <a:accent1>
        <a:srgbClr val="64C3D5"/>
      </a:accent1>
      <a:accent2>
        <a:srgbClr val="A51890"/>
      </a:accent2>
      <a:accent3>
        <a:srgbClr val="71C5E8"/>
      </a:accent3>
      <a:accent4>
        <a:srgbClr val="418FDE"/>
      </a:accent4>
      <a:accent5>
        <a:srgbClr val="8031A7"/>
      </a:accent5>
      <a:accent6>
        <a:srgbClr val="D0DF21"/>
      </a:accent6>
      <a:hlink>
        <a:srgbClr val="6565FF"/>
      </a:hlink>
      <a:folHlink>
        <a:srgbClr val="A5A5A5"/>
      </a:folHlink>
    </a:clrScheme>
    <a:fontScheme name="AGESIC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9no encuentro 16x9</Template>
  <TotalTime>10654</TotalTime>
  <Words>1233</Words>
  <Application>Microsoft Office PowerPoint</Application>
  <PresentationFormat>Presentación en pantalla (16:9)</PresentationFormat>
  <Paragraphs>103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6" baseType="lpstr">
      <vt:lpstr>Arial</vt:lpstr>
      <vt:lpstr>Berlin Sans FB Demi</vt:lpstr>
      <vt:lpstr>Calibri</vt:lpstr>
      <vt:lpstr>Microsoft Sans Serif</vt:lpstr>
      <vt:lpstr>Wingdings</vt:lpstr>
      <vt:lpstr>CONTENIDO 10 ENCUENTRO</vt:lpstr>
      <vt:lpstr>Comunidad PMOs del Estado</vt:lpstr>
      <vt:lpstr>Presentación de PowerPoint</vt:lpstr>
      <vt:lpstr>Presentación de PowerPoint</vt:lpstr>
      <vt:lpstr>¿ Agilidad?</vt:lpstr>
      <vt:lpstr>¿Enfoque de una PMO ágil?</vt:lpstr>
      <vt:lpstr>¿Enfoque de una PMO ágil?</vt:lpstr>
      <vt:lpstr>¿Enfoque de una PMO ágil? – aporte de valor</vt:lpstr>
      <vt:lpstr>¿Enfoque de una PMO ágil?</vt:lpstr>
      <vt:lpstr>¿Enfoque de una PMO ágil? – Marcos de trabajo</vt:lpstr>
      <vt:lpstr>¿Enfoque de una PMO ágil? – Marcos de trabajo</vt:lpstr>
      <vt:lpstr>¿Enfoque de una PMO ágil?</vt:lpstr>
      <vt:lpstr>¿Enfoque de una PMO ágil? –métricas de valor</vt:lpstr>
      <vt:lpstr>¿Enfoque de una PMO ágil?</vt:lpstr>
      <vt:lpstr>¿Enfoque de una PMO ágil? – entrenar a stakeholders</vt:lpstr>
      <vt:lpstr>Enfoque PMO ágil</vt:lpstr>
      <vt:lpstr>Enfoque PMO ágil</vt:lpstr>
      <vt:lpstr>Enfoque PMO ágil</vt:lpstr>
      <vt:lpstr>Año 2023</vt:lpstr>
      <vt:lpstr>Presentación de PowerPoint</vt:lpstr>
      <vt:lpstr>Comunidad PMOs del Estado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Corporate Edition</dc:creator>
  <cp:lastModifiedBy>Daniel Mato</cp:lastModifiedBy>
  <cp:revision>517</cp:revision>
  <dcterms:created xsi:type="dcterms:W3CDTF">2017-07-14T14:51:12Z</dcterms:created>
  <dcterms:modified xsi:type="dcterms:W3CDTF">2022-12-15T18:23:44Z</dcterms:modified>
</cp:coreProperties>
</file>