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 id="2147483705" r:id="rId2"/>
    <p:sldMasterId id="2147483651" r:id="rId3"/>
    <p:sldMasterId id="2147483724" r:id="rId4"/>
    <p:sldMasterId id="2147483685" r:id="rId5"/>
    <p:sldMasterId id="2147483730" r:id="rId6"/>
    <p:sldMasterId id="2147483937" r:id="rId7"/>
    <p:sldMasterId id="2147483949" r:id="rId8"/>
  </p:sldMasterIdLst>
  <p:notesMasterIdLst>
    <p:notesMasterId r:id="rId58"/>
  </p:notesMasterIdLst>
  <p:handoutMasterIdLst>
    <p:handoutMasterId r:id="rId59"/>
  </p:handoutMasterIdLst>
  <p:sldIdLst>
    <p:sldId id="257" r:id="rId9"/>
    <p:sldId id="321" r:id="rId10"/>
    <p:sldId id="322" r:id="rId11"/>
    <p:sldId id="302" r:id="rId12"/>
    <p:sldId id="329" r:id="rId13"/>
    <p:sldId id="343" r:id="rId14"/>
    <p:sldId id="330" r:id="rId15"/>
    <p:sldId id="331" r:id="rId16"/>
    <p:sldId id="332" r:id="rId17"/>
    <p:sldId id="333" r:id="rId18"/>
    <p:sldId id="336" r:id="rId19"/>
    <p:sldId id="337" r:id="rId20"/>
    <p:sldId id="338" r:id="rId21"/>
    <p:sldId id="339" r:id="rId22"/>
    <p:sldId id="340" r:id="rId23"/>
    <p:sldId id="347" r:id="rId24"/>
    <p:sldId id="344" r:id="rId25"/>
    <p:sldId id="345" r:id="rId26"/>
    <p:sldId id="346" r:id="rId27"/>
    <p:sldId id="348" r:id="rId28"/>
    <p:sldId id="655" r:id="rId29"/>
    <p:sldId id="652" r:id="rId30"/>
    <p:sldId id="341" r:id="rId31"/>
    <p:sldId id="656" r:id="rId32"/>
    <p:sldId id="644" r:id="rId33"/>
    <p:sldId id="643" r:id="rId34"/>
    <p:sldId id="351" r:id="rId35"/>
    <p:sldId id="645" r:id="rId36"/>
    <p:sldId id="646" r:id="rId37"/>
    <p:sldId id="650" r:id="rId38"/>
    <p:sldId id="648" r:id="rId39"/>
    <p:sldId id="638" r:id="rId40"/>
    <p:sldId id="653" r:id="rId41"/>
    <p:sldId id="654" r:id="rId42"/>
    <p:sldId id="672" r:id="rId43"/>
    <p:sldId id="658" r:id="rId44"/>
    <p:sldId id="659" r:id="rId45"/>
    <p:sldId id="320" r:id="rId46"/>
    <p:sldId id="662" r:id="rId47"/>
    <p:sldId id="663" r:id="rId48"/>
    <p:sldId id="664" r:id="rId49"/>
    <p:sldId id="665" r:id="rId50"/>
    <p:sldId id="666" r:id="rId51"/>
    <p:sldId id="661" r:id="rId52"/>
    <p:sldId id="667" r:id="rId53"/>
    <p:sldId id="669" r:id="rId54"/>
    <p:sldId id="670" r:id="rId55"/>
    <p:sldId id="671" r:id="rId56"/>
    <p:sldId id="261" r:id="rId57"/>
  </p:sldIdLst>
  <p:sldSz cx="9144000" cy="5143500" type="screen16x9"/>
  <p:notesSz cx="6858000" cy="9144000"/>
  <p:defaultTextStyle>
    <a:defPPr>
      <a:defRPr lang="es-UY"/>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91A"/>
    <a:srgbClr val="FFFF00"/>
    <a:srgbClr val="FFE4C9"/>
    <a:srgbClr val="3155A6"/>
    <a:srgbClr val="003399"/>
    <a:srgbClr val="64C3D5"/>
    <a:srgbClr val="FFEE11"/>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6" autoAdjust="0"/>
    <p:restoredTop sz="83578" autoAdjust="0"/>
  </p:normalViewPr>
  <p:slideViewPr>
    <p:cSldViewPr>
      <p:cViewPr varScale="1">
        <p:scale>
          <a:sx n="90" d="100"/>
          <a:sy n="90" d="100"/>
        </p:scale>
        <p:origin x="907" y="53"/>
      </p:cViewPr>
      <p:guideLst>
        <p:guide orient="horz" pos="1620"/>
        <p:guide pos="2880"/>
      </p:guideLst>
    </p:cSldViewPr>
  </p:slideViewPr>
  <p:notesTextViewPr>
    <p:cViewPr>
      <p:scale>
        <a:sx n="3" d="2"/>
        <a:sy n="3" d="2"/>
      </p:scale>
      <p:origin x="0" y="0"/>
    </p:cViewPr>
  </p:notesTextViewPr>
  <p:sorterViewPr>
    <p:cViewPr>
      <p:scale>
        <a:sx n="66" d="100"/>
        <a:sy n="66" d="100"/>
      </p:scale>
      <p:origin x="0" y="0"/>
    </p:cViewPr>
  </p:sorterViewPr>
  <p:notesViewPr>
    <p:cSldViewPr>
      <p:cViewPr varScale="1">
        <p:scale>
          <a:sx n="85" d="100"/>
          <a:sy n="85" d="100"/>
        </p:scale>
        <p:origin x="380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s-UY"/>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5ACBB803-6892-4694-BAF1-076F575740EE}" type="datetimeFigureOut">
              <a:rPr lang="es-UY"/>
              <a:pPr>
                <a:defRPr/>
              </a:pPr>
              <a:t>1/5/2024</a:t>
            </a:fld>
            <a:endParaRPr lang="es-UY"/>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s-UY"/>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A919A06-B85B-46C9-A8DC-10D2A46CEBB3}" type="slidenum">
              <a:rPr lang="es-UY" altLang="es-ES"/>
              <a:pPr/>
              <a:t>‹Nº›</a:t>
            </a:fld>
            <a:endParaRPr lang="es-UY" altLang="es-E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s-U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FF4E4B90-C27E-40F6-83D4-FCBDDC0A9621}" type="datetimeFigureOut">
              <a:rPr lang="es-UY"/>
              <a:pPr>
                <a:defRPr/>
              </a:pPr>
              <a:t>1/5/2024</a:t>
            </a:fld>
            <a:endParaRPr lang="es-UY"/>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s-UY"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s-UY"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s-U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D8482E0A-4C04-4AB0-A177-71EEBAE2FA24}" type="slidenum">
              <a:rPr lang="es-UY" altLang="es-ES"/>
              <a:pPr/>
              <a:t>‹Nº›</a:t>
            </a:fld>
            <a:endParaRPr lang="es-UY" alt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UY" dirty="0"/>
          </a:p>
        </p:txBody>
      </p:sp>
      <p:sp>
        <p:nvSpPr>
          <p:cNvPr id="4" name="Marcador de número de diapositiva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482E0A-4C04-4AB0-A177-71EEBAE2FA24}" type="slidenum">
              <a:rPr kumimoji="0" lang="es-UY" altLang="es-E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s-UY" altLang="es-E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57615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UY" dirty="0"/>
              <a:t>s</a:t>
            </a:r>
          </a:p>
        </p:txBody>
      </p:sp>
      <p:sp>
        <p:nvSpPr>
          <p:cNvPr id="4" name="Marcador de número de diapositiva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482E0A-4C04-4AB0-A177-71EEBAE2FA24}" type="slidenum">
              <a:rPr kumimoji="0" lang="es-UY" altLang="es-E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s-UY" altLang="es-E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09356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UY" dirty="0"/>
              <a:t>s</a:t>
            </a:r>
          </a:p>
        </p:txBody>
      </p:sp>
      <p:sp>
        <p:nvSpPr>
          <p:cNvPr id="4" name="Marcador de número de diapositiva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482E0A-4C04-4AB0-A177-71EEBAE2FA24}" type="slidenum">
              <a:rPr kumimoji="0" lang="es-UY" altLang="es-E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s-UY" altLang="es-E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47465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UY" dirty="0"/>
              <a:t>s</a:t>
            </a:r>
          </a:p>
        </p:txBody>
      </p:sp>
      <p:sp>
        <p:nvSpPr>
          <p:cNvPr id="4" name="Marcador de número de diapositiva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482E0A-4C04-4AB0-A177-71EEBAE2FA24}" type="slidenum">
              <a:rPr kumimoji="0" lang="es-UY" altLang="es-E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s-UY" altLang="es-E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29557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UY" dirty="0"/>
          </a:p>
        </p:txBody>
      </p:sp>
      <p:sp>
        <p:nvSpPr>
          <p:cNvPr id="4" name="Marcador de número de diapositiva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299BD4-54AE-4910-B2BF-8DBB7E342601}" type="slidenum">
              <a:rPr kumimoji="0" lang="es-UY"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s-UY"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61574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UY" dirty="0"/>
          </a:p>
        </p:txBody>
      </p:sp>
      <p:sp>
        <p:nvSpPr>
          <p:cNvPr id="4" name="Marcador de número de diapositiva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7125F49-F468-41A1-AC69-33DC76D4BB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63683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UY" dirty="0"/>
          </a:p>
        </p:txBody>
      </p:sp>
      <p:sp>
        <p:nvSpPr>
          <p:cNvPr id="4" name="Marcador de número de diapositiva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7125F49-F468-41A1-AC69-33DC76D4BB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31100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UY"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482E0A-4C04-4AB0-A177-71EEBAE2FA24}" type="slidenum">
              <a:rPr kumimoji="0" lang="es-UY" altLang="es-E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s-UY" altLang="es-E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041830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contratapa">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9750" y="4371975"/>
            <a:ext cx="194468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350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posición de imagen"/>
          <p:cNvSpPr>
            <a:spLocks noGrp="1"/>
          </p:cNvSpPr>
          <p:nvPr>
            <p:ph type="pic" sz="quarter" idx="10"/>
          </p:nvPr>
        </p:nvSpPr>
        <p:spPr>
          <a:xfrm>
            <a:off x="468316" y="1437086"/>
            <a:ext cx="4247703" cy="3294459"/>
          </a:xfrm>
        </p:spPr>
        <p:txBody>
          <a:bodyPr/>
          <a:lstStyle/>
          <a:p>
            <a:pPr lvl="0"/>
            <a:r>
              <a:rPr lang="es-ES" noProof="0"/>
              <a:t>Haga clic en el icono para agregar una imagen</a:t>
            </a:r>
            <a:endParaRPr lang="es-UY" noProof="0"/>
          </a:p>
        </p:txBody>
      </p:sp>
      <p:sp>
        <p:nvSpPr>
          <p:cNvPr id="6" name="5 Marcador de texto"/>
          <p:cNvSpPr>
            <a:spLocks noGrp="1"/>
          </p:cNvSpPr>
          <p:nvPr>
            <p:ph type="body" sz="quarter" idx="11"/>
          </p:nvPr>
        </p:nvSpPr>
        <p:spPr>
          <a:xfrm>
            <a:off x="4859338" y="1437086"/>
            <a:ext cx="3816350" cy="329445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Tree>
    <p:extLst>
      <p:ext uri="{BB962C8B-B14F-4D97-AF65-F5344CB8AC3E}">
        <p14:creationId xmlns:p14="http://schemas.microsoft.com/office/powerpoint/2010/main" val="3125997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contenido"/>
          <p:cNvSpPr>
            <a:spLocks noGrp="1"/>
          </p:cNvSpPr>
          <p:nvPr>
            <p:ph sz="quarter" idx="10"/>
          </p:nvPr>
        </p:nvSpPr>
        <p:spPr>
          <a:xfrm>
            <a:off x="468313" y="1491855"/>
            <a:ext cx="4248150" cy="340161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a:t>Haga clic en el icono para agregar un gráfico</a:t>
            </a:r>
            <a:endParaRPr lang="es-UY" noProof="0"/>
          </a:p>
        </p:txBody>
      </p:sp>
    </p:spTree>
    <p:extLst>
      <p:ext uri="{BB962C8B-B14F-4D97-AF65-F5344CB8AC3E}">
        <p14:creationId xmlns:p14="http://schemas.microsoft.com/office/powerpoint/2010/main" val="3337951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Tree>
    <p:extLst>
      <p:ext uri="{BB962C8B-B14F-4D97-AF65-F5344CB8AC3E}">
        <p14:creationId xmlns:p14="http://schemas.microsoft.com/office/powerpoint/2010/main" val="2001043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0"/>
            <a:ext cx="7772400" cy="1102519"/>
          </a:xfrm>
        </p:spPr>
        <p:txBody>
          <a:bodyPr/>
          <a:lstStyle>
            <a:lvl1pPr>
              <a:defRPr sz="2400"/>
            </a:lvl1pPr>
          </a:lstStyle>
          <a:p>
            <a:r>
              <a:rPr lang="es-ES" dirty="0"/>
              <a:t>Haga clic para modificar el estilo de título del patrón</a:t>
            </a:r>
            <a:endParaRPr lang="es-UY" dirty="0"/>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UY"/>
          </a:p>
        </p:txBody>
      </p:sp>
    </p:spTree>
    <p:extLst>
      <p:ext uri="{BB962C8B-B14F-4D97-AF65-F5344CB8AC3E}">
        <p14:creationId xmlns:p14="http://schemas.microsoft.com/office/powerpoint/2010/main" val="375287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2400"/>
            </a:lvl1pPr>
          </a:lstStyle>
          <a:p>
            <a:r>
              <a:rPr lang="es-ES" dirty="0"/>
              <a:t>Haga clic para modificar el estilo de título del patrón</a:t>
            </a:r>
            <a:endParaRPr lang="es-UY" dirty="0"/>
          </a:p>
        </p:txBody>
      </p:sp>
      <p:sp>
        <p:nvSpPr>
          <p:cNvPr id="4" name="3 Marcador de contenido"/>
          <p:cNvSpPr>
            <a:spLocks noGrp="1"/>
          </p:cNvSpPr>
          <p:nvPr>
            <p:ph sz="quarter" idx="10"/>
          </p:nvPr>
        </p:nvSpPr>
        <p:spPr>
          <a:xfrm>
            <a:off x="468313" y="1491855"/>
            <a:ext cx="4248150" cy="340161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a:t>Haga clic en el icono para agregar un gráfico</a:t>
            </a:r>
            <a:endParaRPr lang="es-UY" noProof="0"/>
          </a:p>
        </p:txBody>
      </p:sp>
    </p:spTree>
    <p:extLst>
      <p:ext uri="{BB962C8B-B14F-4D97-AF65-F5344CB8AC3E}">
        <p14:creationId xmlns:p14="http://schemas.microsoft.com/office/powerpoint/2010/main" val="15050587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2400"/>
            </a:lvl1pPr>
          </a:lstStyle>
          <a:p>
            <a:r>
              <a:rPr lang="es-ES" dirty="0"/>
              <a:t>Haga clic para modificar el estilo de título del patrón</a:t>
            </a:r>
            <a:endParaRPr lang="es-UY" dirty="0"/>
          </a:p>
        </p:txBody>
      </p:sp>
      <p:sp>
        <p:nvSpPr>
          <p:cNvPr id="4" name="3 Marcador de posición de imagen"/>
          <p:cNvSpPr>
            <a:spLocks noGrp="1"/>
          </p:cNvSpPr>
          <p:nvPr>
            <p:ph type="pic" sz="quarter" idx="10"/>
          </p:nvPr>
        </p:nvSpPr>
        <p:spPr>
          <a:xfrm>
            <a:off x="468316" y="1437086"/>
            <a:ext cx="4247703" cy="3294459"/>
          </a:xfrm>
        </p:spPr>
        <p:txBody>
          <a:bodyPr/>
          <a:lstStyle/>
          <a:p>
            <a:pPr lvl="0"/>
            <a:r>
              <a:rPr lang="es-ES" noProof="0"/>
              <a:t>Haga clic en el icono para agregar una imagen</a:t>
            </a:r>
            <a:endParaRPr lang="es-UY" noProof="0"/>
          </a:p>
        </p:txBody>
      </p:sp>
      <p:sp>
        <p:nvSpPr>
          <p:cNvPr id="6" name="5 Marcador de texto"/>
          <p:cNvSpPr>
            <a:spLocks noGrp="1"/>
          </p:cNvSpPr>
          <p:nvPr>
            <p:ph type="body" sz="quarter" idx="11"/>
          </p:nvPr>
        </p:nvSpPr>
        <p:spPr>
          <a:xfrm>
            <a:off x="4859338" y="1437086"/>
            <a:ext cx="3816350" cy="329445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Tree>
    <p:extLst>
      <p:ext uri="{BB962C8B-B14F-4D97-AF65-F5344CB8AC3E}">
        <p14:creationId xmlns:p14="http://schemas.microsoft.com/office/powerpoint/2010/main" val="2731643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2400"/>
            </a:lvl1pPr>
          </a:lstStyle>
          <a:p>
            <a:r>
              <a:rPr lang="es-ES" dirty="0"/>
              <a:t>Haga clic para modificar el estilo de título del patrón</a:t>
            </a:r>
            <a:endParaRPr lang="es-UY" dirty="0"/>
          </a:p>
        </p:txBody>
      </p:sp>
      <p:sp>
        <p:nvSpPr>
          <p:cNvPr id="4" name="3 Marcador de contenido"/>
          <p:cNvSpPr>
            <a:spLocks noGrp="1"/>
          </p:cNvSpPr>
          <p:nvPr>
            <p:ph sz="quarter" idx="10"/>
          </p:nvPr>
        </p:nvSpPr>
        <p:spPr>
          <a:xfrm>
            <a:off x="468313" y="1491855"/>
            <a:ext cx="4248150" cy="3401615"/>
          </a:xfrm>
        </p:spPr>
        <p:txBody>
          <a:bodyPr/>
          <a:lstStyle>
            <a:lvl1pPr>
              <a:defRPr sz="2400"/>
            </a:lvl1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UY" dirty="0"/>
          </a:p>
        </p:txBody>
      </p:sp>
      <p:sp>
        <p:nvSpPr>
          <p:cNvPr id="6" name="5 Marcador de gráfico"/>
          <p:cNvSpPr>
            <a:spLocks noGrp="1"/>
          </p:cNvSpPr>
          <p:nvPr>
            <p:ph type="chart" sz="quarter" idx="11"/>
          </p:nvPr>
        </p:nvSpPr>
        <p:spPr>
          <a:xfrm>
            <a:off x="4932366" y="1491855"/>
            <a:ext cx="3887787" cy="3401615"/>
          </a:xfrm>
        </p:spPr>
        <p:txBody>
          <a:bodyPr/>
          <a:lstStyle>
            <a:lvl1pPr>
              <a:defRPr sz="2400"/>
            </a:lvl1pPr>
          </a:lstStyle>
          <a:p>
            <a:pPr lvl="0"/>
            <a:r>
              <a:rPr lang="es-ES" noProof="0" dirty="0"/>
              <a:t>Haga clic en el icono para agregar un gráfico</a:t>
            </a:r>
            <a:endParaRPr lang="es-UY" noProof="0" dirty="0"/>
          </a:p>
        </p:txBody>
      </p:sp>
    </p:spTree>
    <p:extLst>
      <p:ext uri="{BB962C8B-B14F-4D97-AF65-F5344CB8AC3E}">
        <p14:creationId xmlns:p14="http://schemas.microsoft.com/office/powerpoint/2010/main" val="7335026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Tree>
    <p:extLst>
      <p:ext uri="{BB962C8B-B14F-4D97-AF65-F5344CB8AC3E}">
        <p14:creationId xmlns:p14="http://schemas.microsoft.com/office/powerpoint/2010/main" val="27913282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0"/>
            <a:ext cx="7772400" cy="1102519"/>
          </a:xfrm>
        </p:spPr>
        <p:txBody>
          <a:bodyPr/>
          <a:lstStyle>
            <a:lvl1pPr>
              <a:defRPr sz="2400"/>
            </a:lvl1pPr>
          </a:lstStyle>
          <a:p>
            <a:r>
              <a:rPr lang="es-ES" dirty="0"/>
              <a:t>Haga clic para modificar el estilo de título del patrón</a:t>
            </a:r>
            <a:endParaRPr lang="es-UY" dirty="0"/>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UY"/>
          </a:p>
        </p:txBody>
      </p:sp>
    </p:spTree>
    <p:extLst>
      <p:ext uri="{BB962C8B-B14F-4D97-AF65-F5344CB8AC3E}">
        <p14:creationId xmlns:p14="http://schemas.microsoft.com/office/powerpoint/2010/main" val="1749612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2400"/>
            </a:lvl1pPr>
          </a:lstStyle>
          <a:p>
            <a:r>
              <a:rPr lang="es-ES" dirty="0"/>
              <a:t>Haga clic para modificar el estilo de título del patrón</a:t>
            </a:r>
            <a:endParaRPr lang="es-UY" dirty="0"/>
          </a:p>
        </p:txBody>
      </p:sp>
      <p:sp>
        <p:nvSpPr>
          <p:cNvPr id="4" name="3 Marcador de contenido"/>
          <p:cNvSpPr>
            <a:spLocks noGrp="1"/>
          </p:cNvSpPr>
          <p:nvPr>
            <p:ph sz="quarter" idx="10"/>
          </p:nvPr>
        </p:nvSpPr>
        <p:spPr>
          <a:xfrm>
            <a:off x="468313" y="1491855"/>
            <a:ext cx="4248150" cy="340161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a:t>Haga clic en el icono para agregar un gráfico</a:t>
            </a:r>
            <a:endParaRPr lang="es-UY" noProof="0"/>
          </a:p>
        </p:txBody>
      </p:sp>
    </p:spTree>
    <p:extLst>
      <p:ext uri="{BB962C8B-B14F-4D97-AF65-F5344CB8AC3E}">
        <p14:creationId xmlns:p14="http://schemas.microsoft.com/office/powerpoint/2010/main" val="70334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contratapa">
    <p:spTree>
      <p:nvGrpSpPr>
        <p:cNvPr id="1" name=""/>
        <p:cNvGrpSpPr/>
        <p:nvPr/>
      </p:nvGrpSpPr>
      <p:grpSpPr>
        <a:xfrm>
          <a:off x="0" y="0"/>
          <a:ext cx="0" cy="0"/>
          <a:chOff x="0" y="0"/>
          <a:chExt cx="0" cy="0"/>
        </a:xfrm>
      </p:grpSpPr>
      <p:graphicFrame>
        <p:nvGraphicFramePr>
          <p:cNvPr id="2" name="Objeto 1"/>
          <p:cNvGraphicFramePr>
            <a:graphicFrameLocks noChangeAspect="1"/>
          </p:cNvGraphicFramePr>
          <p:nvPr userDrawn="1"/>
        </p:nvGraphicFramePr>
        <p:xfrm>
          <a:off x="3910013" y="4443413"/>
          <a:ext cx="1323975" cy="260350"/>
        </p:xfrm>
        <a:graphic>
          <a:graphicData uri="http://schemas.openxmlformats.org/presentationml/2006/ole">
            <mc:AlternateContent xmlns:mc="http://schemas.openxmlformats.org/markup-compatibility/2006">
              <mc:Choice xmlns:v="urn:schemas-microsoft-com:vml" Requires="v">
                <p:oleObj name="CorelDRAW" r:id="rId2" imgW="1810476" imgH="355729" progId="CorelDraw.Graphic.21">
                  <p:embed/>
                </p:oleObj>
              </mc:Choice>
              <mc:Fallback>
                <p:oleObj name="CorelDRAW" r:id="rId2" imgW="1810476" imgH="355729" progId="CorelDraw.Graphic.21">
                  <p:embed/>
                  <p:pic>
                    <p:nvPicPr>
                      <p:cNvPr id="6146" name="Objeto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0013" y="4443413"/>
                        <a:ext cx="13239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Rectángulo 2"/>
          <p:cNvSpPr/>
          <p:nvPr userDrawn="1"/>
        </p:nvSpPr>
        <p:spPr>
          <a:xfrm>
            <a:off x="3495675" y="4084638"/>
            <a:ext cx="2152650" cy="276225"/>
          </a:xfrm>
          <a:prstGeom prst="rect">
            <a:avLst/>
          </a:prstGeom>
        </p:spPr>
        <p:txBody>
          <a:bodyPr wrap="none">
            <a:spAutoFit/>
          </a:bodyPr>
          <a:lstStyle/>
          <a:p>
            <a:pPr algn="ctr">
              <a:defRPr/>
            </a:pPr>
            <a:r>
              <a:rPr lang="es-ES" sz="1200" spc="300" dirty="0"/>
              <a:t>www.gub.uy/agesic</a:t>
            </a:r>
          </a:p>
        </p:txBody>
      </p:sp>
      <p:pic>
        <p:nvPicPr>
          <p:cNvPr id="4" name="Imagen 3"/>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121025" y="2211388"/>
            <a:ext cx="2963863"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17828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2400"/>
            </a:lvl1pPr>
          </a:lstStyle>
          <a:p>
            <a:r>
              <a:rPr lang="es-ES" dirty="0"/>
              <a:t>Haga clic para modificar el estilo de título del patrón</a:t>
            </a:r>
            <a:endParaRPr lang="es-UY" dirty="0"/>
          </a:p>
        </p:txBody>
      </p:sp>
      <p:sp>
        <p:nvSpPr>
          <p:cNvPr id="4" name="3 Marcador de posición de imagen"/>
          <p:cNvSpPr>
            <a:spLocks noGrp="1"/>
          </p:cNvSpPr>
          <p:nvPr>
            <p:ph type="pic" sz="quarter" idx="10"/>
          </p:nvPr>
        </p:nvSpPr>
        <p:spPr>
          <a:xfrm>
            <a:off x="468316" y="1437086"/>
            <a:ext cx="4247703" cy="3294459"/>
          </a:xfrm>
        </p:spPr>
        <p:txBody>
          <a:bodyPr/>
          <a:lstStyle/>
          <a:p>
            <a:pPr lvl="0"/>
            <a:r>
              <a:rPr lang="es-ES" noProof="0"/>
              <a:t>Haga clic en el icono para agregar una imagen</a:t>
            </a:r>
            <a:endParaRPr lang="es-UY" noProof="0"/>
          </a:p>
        </p:txBody>
      </p:sp>
      <p:sp>
        <p:nvSpPr>
          <p:cNvPr id="6" name="5 Marcador de texto"/>
          <p:cNvSpPr>
            <a:spLocks noGrp="1"/>
          </p:cNvSpPr>
          <p:nvPr>
            <p:ph type="body" sz="quarter" idx="11"/>
          </p:nvPr>
        </p:nvSpPr>
        <p:spPr>
          <a:xfrm>
            <a:off x="4859338" y="1437086"/>
            <a:ext cx="3816350" cy="329445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Tree>
    <p:extLst>
      <p:ext uri="{BB962C8B-B14F-4D97-AF65-F5344CB8AC3E}">
        <p14:creationId xmlns:p14="http://schemas.microsoft.com/office/powerpoint/2010/main" val="34417695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2400"/>
            </a:lvl1pPr>
          </a:lstStyle>
          <a:p>
            <a:r>
              <a:rPr lang="es-ES" dirty="0"/>
              <a:t>Haga clic para modificar el estilo de título del patrón</a:t>
            </a:r>
            <a:endParaRPr lang="es-UY" dirty="0"/>
          </a:p>
        </p:txBody>
      </p:sp>
      <p:sp>
        <p:nvSpPr>
          <p:cNvPr id="4" name="3 Marcador de contenido"/>
          <p:cNvSpPr>
            <a:spLocks noGrp="1"/>
          </p:cNvSpPr>
          <p:nvPr>
            <p:ph sz="quarter" idx="10"/>
          </p:nvPr>
        </p:nvSpPr>
        <p:spPr>
          <a:xfrm>
            <a:off x="468313" y="1491855"/>
            <a:ext cx="4248150" cy="3401615"/>
          </a:xfrm>
        </p:spPr>
        <p:txBody>
          <a:bodyPr/>
          <a:lstStyle>
            <a:lvl1pPr>
              <a:defRPr sz="2400"/>
            </a:lvl1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UY" dirty="0"/>
          </a:p>
        </p:txBody>
      </p:sp>
      <p:sp>
        <p:nvSpPr>
          <p:cNvPr id="6" name="5 Marcador de gráfico"/>
          <p:cNvSpPr>
            <a:spLocks noGrp="1"/>
          </p:cNvSpPr>
          <p:nvPr>
            <p:ph type="chart" sz="quarter" idx="11"/>
          </p:nvPr>
        </p:nvSpPr>
        <p:spPr>
          <a:xfrm>
            <a:off x="4932366" y="1491855"/>
            <a:ext cx="3887787" cy="3401615"/>
          </a:xfrm>
        </p:spPr>
        <p:txBody>
          <a:bodyPr/>
          <a:lstStyle>
            <a:lvl1pPr>
              <a:defRPr sz="2400"/>
            </a:lvl1pPr>
          </a:lstStyle>
          <a:p>
            <a:pPr lvl="0"/>
            <a:r>
              <a:rPr lang="es-ES" noProof="0" dirty="0"/>
              <a:t>Haga clic en el icono para agregar un gráfico</a:t>
            </a:r>
            <a:endParaRPr lang="es-UY" noProof="0" dirty="0"/>
          </a:p>
        </p:txBody>
      </p:sp>
    </p:spTree>
    <p:extLst>
      <p:ext uri="{BB962C8B-B14F-4D97-AF65-F5344CB8AC3E}">
        <p14:creationId xmlns:p14="http://schemas.microsoft.com/office/powerpoint/2010/main" val="3675237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Haga clic para modificar el estilo de título del patrón</a:t>
            </a:r>
            <a:endParaRPr lang="es-UY" dirty="0"/>
          </a:p>
        </p:txBody>
      </p:sp>
    </p:spTree>
    <p:extLst>
      <p:ext uri="{BB962C8B-B14F-4D97-AF65-F5344CB8AC3E}">
        <p14:creationId xmlns:p14="http://schemas.microsoft.com/office/powerpoint/2010/main" val="2930158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0"/>
            <a:ext cx="7772400" cy="1102519"/>
          </a:xfrm>
        </p:spPr>
        <p:txBody>
          <a:bodyPr/>
          <a:lstStyle/>
          <a:p>
            <a:r>
              <a:rPr lang="es-ES"/>
              <a:t>Haga clic para modificar el estilo de título del patrón</a:t>
            </a:r>
            <a:endParaRPr lang="es-UY"/>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UY"/>
          </a:p>
        </p:txBody>
      </p:sp>
    </p:spTree>
    <p:extLst>
      <p:ext uri="{BB962C8B-B14F-4D97-AF65-F5344CB8AC3E}">
        <p14:creationId xmlns:p14="http://schemas.microsoft.com/office/powerpoint/2010/main" val="32616560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contenido"/>
          <p:cNvSpPr>
            <a:spLocks noGrp="1"/>
          </p:cNvSpPr>
          <p:nvPr>
            <p:ph sz="quarter" idx="10"/>
          </p:nvPr>
        </p:nvSpPr>
        <p:spPr>
          <a:xfrm>
            <a:off x="468313" y="1491855"/>
            <a:ext cx="4248150" cy="3401615"/>
          </a:xfrm>
        </p:spPr>
        <p:txBody>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UY" dirty="0"/>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dirty="0"/>
              <a:t>Haga clic en el icono para agregar un gráfico</a:t>
            </a:r>
            <a:endParaRPr lang="es-UY" noProof="0" dirty="0"/>
          </a:p>
        </p:txBody>
      </p:sp>
    </p:spTree>
    <p:extLst>
      <p:ext uri="{BB962C8B-B14F-4D97-AF65-F5344CB8AC3E}">
        <p14:creationId xmlns:p14="http://schemas.microsoft.com/office/powerpoint/2010/main" val="528744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posición de imagen"/>
          <p:cNvSpPr>
            <a:spLocks noGrp="1"/>
          </p:cNvSpPr>
          <p:nvPr>
            <p:ph type="pic" sz="quarter" idx="10"/>
          </p:nvPr>
        </p:nvSpPr>
        <p:spPr>
          <a:xfrm>
            <a:off x="468316" y="1437086"/>
            <a:ext cx="4247703" cy="3294459"/>
          </a:xfrm>
        </p:spPr>
        <p:txBody>
          <a:bodyPr/>
          <a:lstStyle/>
          <a:p>
            <a:pPr lvl="0"/>
            <a:r>
              <a:rPr lang="es-ES" noProof="0"/>
              <a:t>Haga clic en el icono para agregar una imagen</a:t>
            </a:r>
            <a:endParaRPr lang="es-UY" noProof="0"/>
          </a:p>
        </p:txBody>
      </p:sp>
      <p:sp>
        <p:nvSpPr>
          <p:cNvPr id="6" name="5 Marcador de texto"/>
          <p:cNvSpPr>
            <a:spLocks noGrp="1"/>
          </p:cNvSpPr>
          <p:nvPr>
            <p:ph type="body" sz="quarter" idx="11"/>
          </p:nvPr>
        </p:nvSpPr>
        <p:spPr>
          <a:xfrm>
            <a:off x="4859338" y="1437086"/>
            <a:ext cx="3816350" cy="329445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Tree>
    <p:extLst>
      <p:ext uri="{BB962C8B-B14F-4D97-AF65-F5344CB8AC3E}">
        <p14:creationId xmlns:p14="http://schemas.microsoft.com/office/powerpoint/2010/main" val="16352854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contenido"/>
          <p:cNvSpPr>
            <a:spLocks noGrp="1"/>
          </p:cNvSpPr>
          <p:nvPr>
            <p:ph sz="quarter" idx="10"/>
          </p:nvPr>
        </p:nvSpPr>
        <p:spPr>
          <a:xfrm>
            <a:off x="468313" y="1491855"/>
            <a:ext cx="4248150" cy="340161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a:t>Haga clic en el icono para agregar un gráfico</a:t>
            </a:r>
            <a:endParaRPr lang="es-UY" noProof="0"/>
          </a:p>
        </p:txBody>
      </p:sp>
    </p:spTree>
    <p:extLst>
      <p:ext uri="{BB962C8B-B14F-4D97-AF65-F5344CB8AC3E}">
        <p14:creationId xmlns:p14="http://schemas.microsoft.com/office/powerpoint/2010/main" val="2796794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Marcador de pie de página 4">
            <a:extLst>
              <a:ext uri="{FF2B5EF4-FFF2-40B4-BE49-F238E27FC236}">
                <a16:creationId xmlns:a16="http://schemas.microsoft.com/office/drawing/2014/main" id="{A3379D23-28A4-407E-AFDF-839BA39ECE9B}"/>
              </a:ext>
            </a:extLst>
          </p:cNvPr>
          <p:cNvSpPr>
            <a:spLocks noGrp="1"/>
          </p:cNvSpPr>
          <p:nvPr>
            <p:ph type="ftr" sz="quarter" idx="10"/>
          </p:nvPr>
        </p:nvSpPr>
        <p:spPr>
          <a:xfrm>
            <a:off x="735013" y="4706938"/>
            <a:ext cx="2497137" cy="274637"/>
          </a:xfrm>
          <a:prstGeom prst="rect">
            <a:avLst/>
          </a:prstGeom>
        </p:spPr>
        <p:txBody>
          <a:bodyPr vert="horz" lIns="91440" tIns="45720" rIns="91440" bIns="45720" rtlCol="0" anchor="ctr"/>
          <a:lstStyle>
            <a:lvl1pPr algn="l">
              <a:defRPr sz="1050" dirty="0">
                <a:solidFill>
                  <a:schemeClr val="tx1"/>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Curso Dirección de Proyectos – 2021</a:t>
            </a:r>
          </a:p>
        </p:txBody>
      </p:sp>
      <p:sp>
        <p:nvSpPr>
          <p:cNvPr id="3" name="Marcador de número de diapositiva 5">
            <a:extLst>
              <a:ext uri="{FF2B5EF4-FFF2-40B4-BE49-F238E27FC236}">
                <a16:creationId xmlns:a16="http://schemas.microsoft.com/office/drawing/2014/main" id="{B61E327D-FA1E-490B-B812-EF86EA24EBA2}"/>
              </a:ext>
            </a:extLst>
          </p:cNvPr>
          <p:cNvSpPr>
            <a:spLocks noGrp="1"/>
          </p:cNvSpPr>
          <p:nvPr>
            <p:ph type="sldNum" sz="quarter" idx="11"/>
          </p:nvPr>
        </p:nvSpPr>
        <p:spPr>
          <a:xfrm>
            <a:off x="6629400" y="4706938"/>
            <a:ext cx="2165350" cy="274637"/>
          </a:xfrm>
          <a:prstGeom prst="rect">
            <a:avLst/>
          </a:prstGeom>
        </p:spPr>
        <p:txBody>
          <a:bodyPr vert="horz" lIns="91440" tIns="45720" rIns="91440" bIns="45720" rtlCol="0" anchor="ctr"/>
          <a:lstStyle>
            <a:lvl1pPr algn="ctr">
              <a:defRPr sz="1050" dirty="0">
                <a:solidFill>
                  <a:schemeClr val="tx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Módulo 1 – Fundamentos       #</a:t>
            </a:r>
            <a:fld id="{A8BEA1E2-709B-4B32-A259-7A6A0773EBD2}" type="slidenum">
              <a:rPr kumimoji="0" lang="es-UY" sz="1050" b="0" i="0" u="none" strike="noStrike" kern="1200" cap="none" spc="0" normalizeH="0" baseline="0" noProof="0" smtClean="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‹Nº›</a:t>
            </a:fld>
            <a:endParaRPr kumimoji="0" lang="es-UY" sz="105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31548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UY"/>
          </a:p>
        </p:txBody>
      </p:sp>
      <p:sp>
        <p:nvSpPr>
          <p:cNvPr id="3" name="Marcador de contenido 2"/>
          <p:cNvSpPr>
            <a:spLocks noGrp="1"/>
          </p:cNvSpPr>
          <p:nvPr>
            <p:ph sz="half" idx="1"/>
          </p:nvPr>
        </p:nvSpPr>
        <p:spPr>
          <a:xfrm>
            <a:off x="628650" y="1369219"/>
            <a:ext cx="3886200" cy="3263504"/>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4" name="Marcador de contenido 3"/>
          <p:cNvSpPr>
            <a:spLocks noGrp="1"/>
          </p:cNvSpPr>
          <p:nvPr>
            <p:ph sz="half" idx="2"/>
          </p:nvPr>
        </p:nvSpPr>
        <p:spPr>
          <a:xfrm>
            <a:off x="4629150" y="1369219"/>
            <a:ext cx="3886200" cy="3263504"/>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5" name="Marcador de fecha 4">
            <a:extLst>
              <a:ext uri="{FF2B5EF4-FFF2-40B4-BE49-F238E27FC236}">
                <a16:creationId xmlns:a16="http://schemas.microsoft.com/office/drawing/2014/main" id="{C9D81C52-B556-41AC-845A-A87EAE00B195}"/>
              </a:ext>
            </a:extLst>
          </p:cNvPr>
          <p:cNvSpPr>
            <a:spLocks noGrp="1"/>
          </p:cNvSpPr>
          <p:nvPr>
            <p:ph type="dt" sz="half" idx="10"/>
          </p:nvPr>
        </p:nvSpPr>
        <p:spPr>
          <a:xfrm>
            <a:off x="628650" y="4767263"/>
            <a:ext cx="2057400" cy="274637"/>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50E4AB51-A4A3-49A7-A800-A52A705DD739}" type="datetimeFigureOut">
              <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1/5/2024</a:t>
            </a:fld>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6" name="Marcador de pie de página 5">
            <a:extLst>
              <a:ext uri="{FF2B5EF4-FFF2-40B4-BE49-F238E27FC236}">
                <a16:creationId xmlns:a16="http://schemas.microsoft.com/office/drawing/2014/main" id="{79E9BBB1-F2DA-48EE-866A-F08D31508347}"/>
              </a:ext>
            </a:extLst>
          </p:cNvPr>
          <p:cNvSpPr>
            <a:spLocks noGrp="1"/>
          </p:cNvSpPr>
          <p:nvPr>
            <p:ph type="ftr" sz="quarter" idx="11"/>
          </p:nvPr>
        </p:nvSpPr>
        <p:spPr>
          <a:xfrm>
            <a:off x="0" y="0"/>
            <a:ext cx="0" cy="0"/>
          </a:xfr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7" name="Marcador de número de diapositiva 6">
            <a:extLst>
              <a:ext uri="{FF2B5EF4-FFF2-40B4-BE49-F238E27FC236}">
                <a16:creationId xmlns:a16="http://schemas.microsoft.com/office/drawing/2014/main" id="{49D3878E-F1AD-4D86-ACAA-CEE96FD16531}"/>
              </a:ext>
            </a:extLst>
          </p:cNvPr>
          <p:cNvSpPr>
            <a:spLocks noGrp="1"/>
          </p:cNvSpPr>
          <p:nvPr>
            <p:ph type="sldNum" sz="quarter" idx="12"/>
          </p:nvPr>
        </p:nvSpPr>
        <p:spPr>
          <a:xfrm>
            <a:off x="0" y="0"/>
            <a:ext cx="0" cy="0"/>
          </a:xfr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1A7B6FA-2A39-4A4E-ADAE-53FCDFF959D5}" type="slidenum">
              <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‹Nº›</a:t>
            </a:fld>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399737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UY"/>
          </a:p>
        </p:txBody>
      </p:sp>
      <p:sp>
        <p:nvSpPr>
          <p:cNvPr id="3" name="Marcador de fecha 2">
            <a:extLst>
              <a:ext uri="{FF2B5EF4-FFF2-40B4-BE49-F238E27FC236}">
                <a16:creationId xmlns:a16="http://schemas.microsoft.com/office/drawing/2014/main" id="{2B22B135-491C-4F8E-9245-2D898796EBC8}"/>
              </a:ext>
            </a:extLst>
          </p:cNvPr>
          <p:cNvSpPr>
            <a:spLocks noGrp="1"/>
          </p:cNvSpPr>
          <p:nvPr>
            <p:ph type="dt" sz="half" idx="10"/>
          </p:nvPr>
        </p:nvSpPr>
        <p:spPr>
          <a:xfrm>
            <a:off x="628650" y="4767263"/>
            <a:ext cx="2057400" cy="274637"/>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9EDCC2E7-77E6-45FE-B09B-4E21F3B0A329}" type="datetimeFigureOut">
              <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1/5/2024</a:t>
            </a:fld>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4" name="Marcador de pie de página 3">
            <a:extLst>
              <a:ext uri="{FF2B5EF4-FFF2-40B4-BE49-F238E27FC236}">
                <a16:creationId xmlns:a16="http://schemas.microsoft.com/office/drawing/2014/main" id="{C5F253D0-F52D-4AD9-980B-CDBE41696A8B}"/>
              </a:ext>
            </a:extLst>
          </p:cNvPr>
          <p:cNvSpPr>
            <a:spLocks noGrp="1"/>
          </p:cNvSpPr>
          <p:nvPr>
            <p:ph type="ftr" sz="quarter" idx="11"/>
          </p:nvPr>
        </p:nvSpPr>
        <p:spPr>
          <a:xfrm>
            <a:off x="0" y="0"/>
            <a:ext cx="0" cy="0"/>
          </a:xfr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5" name="Marcador de número de diapositiva 4">
            <a:extLst>
              <a:ext uri="{FF2B5EF4-FFF2-40B4-BE49-F238E27FC236}">
                <a16:creationId xmlns:a16="http://schemas.microsoft.com/office/drawing/2014/main" id="{962B16CA-2AB6-4DB8-98F4-EBF8AFBD17E3}"/>
              </a:ext>
            </a:extLst>
          </p:cNvPr>
          <p:cNvSpPr>
            <a:spLocks noGrp="1"/>
          </p:cNvSpPr>
          <p:nvPr>
            <p:ph type="sldNum" sz="quarter" idx="12"/>
          </p:nvPr>
        </p:nvSpPr>
        <p:spPr>
          <a:xfrm>
            <a:off x="0" y="0"/>
            <a:ext cx="0" cy="0"/>
          </a:xfr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7433125A-8D03-4D00-983A-423F7F0C5135}" type="slidenum">
              <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‹Nº›</a:t>
            </a:fld>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3971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Haga clic para modificar el estilo de título del patrón</a:t>
            </a:r>
            <a:endParaRPr lang="es-UY" dirty="0"/>
          </a:p>
        </p:txBody>
      </p:sp>
    </p:spTree>
    <p:extLst>
      <p:ext uri="{BB962C8B-B14F-4D97-AF65-F5344CB8AC3E}">
        <p14:creationId xmlns:p14="http://schemas.microsoft.com/office/powerpoint/2010/main" val="19685098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p:cNvSpPr>
            <a:spLocks noGrp="1" noChangeArrowheads="1"/>
          </p:cNvSpPr>
          <p:nvPr>
            <p:ph type="title"/>
          </p:nvPr>
        </p:nvSpPr>
        <p:spPr bwMode="auto">
          <a:xfrm>
            <a:off x="381006" y="973185"/>
            <a:ext cx="7772400" cy="800100"/>
          </a:xfrm>
          <a:prstGeom prst="rect">
            <a:avLst/>
          </a:prstGeom>
          <a:noFill/>
          <a:ln w="9525">
            <a:noFill/>
            <a:miter lim="800000"/>
            <a:headEnd/>
            <a:tailEnd/>
          </a:ln>
        </p:spPr>
        <p:txBody>
          <a:bodyPr anchor="t">
            <a:normAutofit/>
          </a:bodyPr>
          <a:lstStyle/>
          <a:p>
            <a:pPr lvl="0"/>
            <a:r>
              <a:rPr lang="en-US"/>
              <a:t>Click to edit Master title style</a:t>
            </a:r>
          </a:p>
        </p:txBody>
      </p:sp>
      <p:sp>
        <p:nvSpPr>
          <p:cNvPr id="5" name="Marcador de pie de página 4">
            <a:extLst>
              <a:ext uri="{FF2B5EF4-FFF2-40B4-BE49-F238E27FC236}">
                <a16:creationId xmlns:a16="http://schemas.microsoft.com/office/drawing/2014/main" id="{6DCA9843-2267-4F3C-97E7-D655B72CDA4C}"/>
              </a:ext>
            </a:extLst>
          </p:cNvPr>
          <p:cNvSpPr>
            <a:spLocks noGrp="1"/>
          </p:cNvSpPr>
          <p:nvPr>
            <p:ph type="ftr" sz="quarter" idx="10"/>
          </p:nvPr>
        </p:nvSpPr>
        <p:spPr>
          <a:xfrm>
            <a:off x="735013" y="4706938"/>
            <a:ext cx="2497137" cy="274637"/>
          </a:xfrm>
          <a:prstGeom prst="rect">
            <a:avLst/>
          </a:prstGeom>
        </p:spPr>
        <p:txBody>
          <a:bodyPr vert="horz" lIns="91440" tIns="45720" rIns="91440" bIns="45720" rtlCol="0" anchor="ctr"/>
          <a:lstStyle>
            <a:lvl1pPr algn="l">
              <a:defRPr sz="1050" dirty="0">
                <a:solidFill>
                  <a:schemeClr val="tx1"/>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Curso Dirección de Proyectos – 2021</a:t>
            </a:r>
          </a:p>
        </p:txBody>
      </p:sp>
      <p:sp>
        <p:nvSpPr>
          <p:cNvPr id="6" name="Marcador de número de diapositiva 5">
            <a:extLst>
              <a:ext uri="{FF2B5EF4-FFF2-40B4-BE49-F238E27FC236}">
                <a16:creationId xmlns:a16="http://schemas.microsoft.com/office/drawing/2014/main" id="{2DEF98EC-D48F-4F6B-B319-0B6FBDC83CF7}"/>
              </a:ext>
            </a:extLst>
          </p:cNvPr>
          <p:cNvSpPr>
            <a:spLocks noGrp="1"/>
          </p:cNvSpPr>
          <p:nvPr>
            <p:ph type="sldNum" sz="quarter" idx="11"/>
          </p:nvPr>
        </p:nvSpPr>
        <p:spPr>
          <a:xfrm>
            <a:off x="6629400" y="4706938"/>
            <a:ext cx="2165350" cy="274637"/>
          </a:xfrm>
          <a:prstGeom prst="rect">
            <a:avLst/>
          </a:prstGeom>
        </p:spPr>
        <p:txBody>
          <a:bodyPr vert="horz" lIns="91440" tIns="45720" rIns="91440" bIns="45720" rtlCol="0" anchor="ctr"/>
          <a:lstStyle>
            <a:lvl1pPr algn="ctr">
              <a:defRPr sz="1050" dirty="0">
                <a:solidFill>
                  <a:schemeClr val="tx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Módulo 1 – Fundamentos       #</a:t>
            </a:r>
            <a:fld id="{A10EF620-35FC-49C9-AFE3-EAD31A78267E}" type="slidenum">
              <a:rPr kumimoji="0" lang="es-UY" sz="1050" b="0" i="0" u="none" strike="noStrike" kern="1200" cap="none" spc="0" normalizeH="0" baseline="0" noProof="0" smtClean="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‹Nº›</a:t>
            </a:fld>
            <a:endParaRPr kumimoji="0" lang="es-UY" sz="105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242248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Haga clic para modificar el estilo de título del patrón</a:t>
            </a:r>
            <a:endParaRPr lang="es-UY" dirty="0"/>
          </a:p>
        </p:txBody>
      </p:sp>
    </p:spTree>
    <p:extLst>
      <p:ext uri="{BB962C8B-B14F-4D97-AF65-F5344CB8AC3E}">
        <p14:creationId xmlns:p14="http://schemas.microsoft.com/office/powerpoint/2010/main" val="26320136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0"/>
            <a:ext cx="7772400" cy="1102519"/>
          </a:xfrm>
        </p:spPr>
        <p:txBody>
          <a:bodyPr/>
          <a:lstStyle/>
          <a:p>
            <a:r>
              <a:rPr lang="es-ES"/>
              <a:t>Haga clic para modificar el estilo de título del patrón</a:t>
            </a:r>
            <a:endParaRPr lang="es-UY"/>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UY"/>
          </a:p>
        </p:txBody>
      </p:sp>
    </p:spTree>
    <p:extLst>
      <p:ext uri="{BB962C8B-B14F-4D97-AF65-F5344CB8AC3E}">
        <p14:creationId xmlns:p14="http://schemas.microsoft.com/office/powerpoint/2010/main" val="6094958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contenido"/>
          <p:cNvSpPr>
            <a:spLocks noGrp="1"/>
          </p:cNvSpPr>
          <p:nvPr>
            <p:ph sz="quarter" idx="10"/>
          </p:nvPr>
        </p:nvSpPr>
        <p:spPr>
          <a:xfrm>
            <a:off x="468313" y="1491855"/>
            <a:ext cx="4248150" cy="3401615"/>
          </a:xfrm>
        </p:spPr>
        <p:txBody>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UY" dirty="0"/>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dirty="0"/>
              <a:t>Haga clic en el icono para agregar un gráfico</a:t>
            </a:r>
            <a:endParaRPr lang="es-UY" noProof="0" dirty="0"/>
          </a:p>
        </p:txBody>
      </p:sp>
    </p:spTree>
    <p:extLst>
      <p:ext uri="{BB962C8B-B14F-4D97-AF65-F5344CB8AC3E}">
        <p14:creationId xmlns:p14="http://schemas.microsoft.com/office/powerpoint/2010/main" val="34746116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posición de imagen"/>
          <p:cNvSpPr>
            <a:spLocks noGrp="1"/>
          </p:cNvSpPr>
          <p:nvPr>
            <p:ph type="pic" sz="quarter" idx="10"/>
          </p:nvPr>
        </p:nvSpPr>
        <p:spPr>
          <a:xfrm>
            <a:off x="468316" y="1437086"/>
            <a:ext cx="4247703" cy="3294459"/>
          </a:xfrm>
        </p:spPr>
        <p:txBody>
          <a:bodyPr/>
          <a:lstStyle/>
          <a:p>
            <a:pPr lvl="0"/>
            <a:r>
              <a:rPr lang="es-ES" noProof="0"/>
              <a:t>Haga clic en el icono para agregar una imagen</a:t>
            </a:r>
            <a:endParaRPr lang="es-UY" noProof="0"/>
          </a:p>
        </p:txBody>
      </p:sp>
      <p:sp>
        <p:nvSpPr>
          <p:cNvPr id="6" name="5 Marcador de texto"/>
          <p:cNvSpPr>
            <a:spLocks noGrp="1"/>
          </p:cNvSpPr>
          <p:nvPr>
            <p:ph type="body" sz="quarter" idx="11"/>
          </p:nvPr>
        </p:nvSpPr>
        <p:spPr>
          <a:xfrm>
            <a:off x="4859338" y="1437086"/>
            <a:ext cx="3816350" cy="329445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Tree>
    <p:extLst>
      <p:ext uri="{BB962C8B-B14F-4D97-AF65-F5344CB8AC3E}">
        <p14:creationId xmlns:p14="http://schemas.microsoft.com/office/powerpoint/2010/main" val="12844301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contenido"/>
          <p:cNvSpPr>
            <a:spLocks noGrp="1"/>
          </p:cNvSpPr>
          <p:nvPr>
            <p:ph sz="quarter" idx="10"/>
          </p:nvPr>
        </p:nvSpPr>
        <p:spPr>
          <a:xfrm>
            <a:off x="468313" y="1491855"/>
            <a:ext cx="4248150" cy="340161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a:t>Haga clic en el icono para agregar un gráfico</a:t>
            </a:r>
            <a:endParaRPr lang="es-UY" noProof="0"/>
          </a:p>
        </p:txBody>
      </p:sp>
    </p:spTree>
    <p:extLst>
      <p:ext uri="{BB962C8B-B14F-4D97-AF65-F5344CB8AC3E}">
        <p14:creationId xmlns:p14="http://schemas.microsoft.com/office/powerpoint/2010/main" val="20818238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5" name="Marcador de pie de página 4">
            <a:extLst>
              <a:ext uri="{FF2B5EF4-FFF2-40B4-BE49-F238E27FC236}">
                <a16:creationId xmlns:a16="http://schemas.microsoft.com/office/drawing/2014/main" id="{7107ECD1-ECC6-4907-91CE-332E3C22DD69}"/>
              </a:ext>
            </a:extLst>
          </p:cNvPr>
          <p:cNvSpPr>
            <a:spLocks noGrp="1"/>
          </p:cNvSpPr>
          <p:nvPr>
            <p:ph type="ftr" sz="quarter" idx="3"/>
          </p:nvPr>
        </p:nvSpPr>
        <p:spPr>
          <a:xfrm>
            <a:off x="734557" y="4707340"/>
            <a:ext cx="2497016" cy="273844"/>
          </a:xfrm>
          <a:prstGeom prst="rect">
            <a:avLst/>
          </a:prstGeom>
        </p:spPr>
        <p:txBody>
          <a:bodyPr vert="horz" lIns="91440" tIns="45720" rIns="91440" bIns="45720" rtlCol="0" anchor="ctr"/>
          <a:lstStyle>
            <a:lvl1pPr algn="ctr">
              <a:defRPr sz="1050">
                <a:solidFill>
                  <a:schemeClr val="tx1"/>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Curso Dirección de Proyectos – 2021</a:t>
            </a:r>
          </a:p>
        </p:txBody>
      </p:sp>
      <p:sp>
        <p:nvSpPr>
          <p:cNvPr id="6" name="Marcador de número de diapositiva 5">
            <a:extLst>
              <a:ext uri="{FF2B5EF4-FFF2-40B4-BE49-F238E27FC236}">
                <a16:creationId xmlns:a16="http://schemas.microsoft.com/office/drawing/2014/main" id="{985E5A86-00CA-4281-9261-C89A1165761A}"/>
              </a:ext>
            </a:extLst>
          </p:cNvPr>
          <p:cNvSpPr>
            <a:spLocks noGrp="1"/>
          </p:cNvSpPr>
          <p:nvPr>
            <p:ph type="sldNum" sz="quarter" idx="4"/>
          </p:nvPr>
        </p:nvSpPr>
        <p:spPr>
          <a:xfrm>
            <a:off x="6629400" y="4707340"/>
            <a:ext cx="2165684" cy="273844"/>
          </a:xfrm>
          <a:prstGeom prst="rect">
            <a:avLst/>
          </a:prstGeom>
        </p:spPr>
        <p:txBody>
          <a:bodyPr vert="horz" lIns="91440" tIns="45720" rIns="91440" bIns="45720" rtlCol="0" anchor="ctr"/>
          <a:lstStyle>
            <a:lvl1pPr algn="ctr">
              <a:defRPr sz="1050">
                <a:solidFill>
                  <a:schemeClr val="tx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Módulo 1 – Fundamentos       #</a:t>
            </a:r>
            <a:fld id="{46E91CE8-738D-49E7-BB4C-102236172844}" type="slidenum">
              <a:rPr kumimoji="0" lang="es-UY" sz="1050" b="0" i="0" u="none" strike="noStrike" kern="1200" cap="none" spc="0" normalizeH="0" baseline="0" noProof="0" smtClean="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‹Nº›</a:t>
            </a:fld>
            <a:endParaRPr kumimoji="0" lang="es-UY" sz="105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27343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0"/>
            <a:ext cx="7772400" cy="1102519"/>
          </a:xfrm>
        </p:spPr>
        <p:txBody>
          <a:bodyPr/>
          <a:lstStyle/>
          <a:p>
            <a:r>
              <a:rPr lang="es-ES"/>
              <a:t>Haga clic para modificar el estilo de título del patrón</a:t>
            </a:r>
            <a:endParaRPr lang="es-UY"/>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UY"/>
          </a:p>
        </p:txBody>
      </p:sp>
    </p:spTree>
    <p:extLst>
      <p:ext uri="{BB962C8B-B14F-4D97-AF65-F5344CB8AC3E}">
        <p14:creationId xmlns:p14="http://schemas.microsoft.com/office/powerpoint/2010/main" val="17182973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28003C-F765-030B-0A8F-88DCFC9F418F}"/>
              </a:ext>
            </a:extLst>
          </p:cNvPr>
          <p:cNvSpPr>
            <a:spLocks noGrp="1"/>
          </p:cNvSpPr>
          <p:nvPr>
            <p:ph type="title"/>
          </p:nvPr>
        </p:nvSpPr>
        <p:spPr/>
        <p:txBody>
          <a:bodyPr/>
          <a:lstStyle/>
          <a:p>
            <a:r>
              <a:rPr lang="es-ES"/>
              <a:t>Haga clic para modificar el estilo de título del patrón</a:t>
            </a:r>
            <a:endParaRPr lang="es-UY"/>
          </a:p>
        </p:txBody>
      </p:sp>
      <p:sp>
        <p:nvSpPr>
          <p:cNvPr id="3" name="Marcador de contenido 2">
            <a:extLst>
              <a:ext uri="{FF2B5EF4-FFF2-40B4-BE49-F238E27FC236}">
                <a16:creationId xmlns:a16="http://schemas.microsoft.com/office/drawing/2014/main" id="{E43AF1D4-4A5F-06C5-E402-95017EC41717}"/>
              </a:ext>
            </a:extLst>
          </p:cNvPr>
          <p:cNvSpPr>
            <a:spLocks noGrp="1"/>
          </p:cNvSpPr>
          <p:nvPr>
            <p:ph sz="half" idx="1"/>
          </p:nvPr>
        </p:nvSpPr>
        <p:spPr>
          <a:xfrm>
            <a:off x="6286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4" name="Marcador de contenido 3">
            <a:extLst>
              <a:ext uri="{FF2B5EF4-FFF2-40B4-BE49-F238E27FC236}">
                <a16:creationId xmlns:a16="http://schemas.microsoft.com/office/drawing/2014/main" id="{D538D341-E5BD-33CE-ED67-ADC415915C51}"/>
              </a:ext>
            </a:extLst>
          </p:cNvPr>
          <p:cNvSpPr>
            <a:spLocks noGrp="1"/>
          </p:cNvSpPr>
          <p:nvPr>
            <p:ph sz="half" idx="2"/>
          </p:nvPr>
        </p:nvSpPr>
        <p:spPr>
          <a:xfrm>
            <a:off x="46291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UY"/>
          </a:p>
        </p:txBody>
      </p:sp>
      <p:sp>
        <p:nvSpPr>
          <p:cNvPr id="5" name="Marcador de fecha 4">
            <a:extLst>
              <a:ext uri="{FF2B5EF4-FFF2-40B4-BE49-F238E27FC236}">
                <a16:creationId xmlns:a16="http://schemas.microsoft.com/office/drawing/2014/main" id="{AD02A6BC-CED9-CAE3-DC53-737A87B61302}"/>
              </a:ext>
            </a:extLst>
          </p:cNvPr>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6EBF05F9-B266-43AF-8631-CF11F411D74D}" type="datetimeFigureOut">
              <a:rPr kumimoji="0" lang="es-UY" sz="1800" b="0" i="0" u="none" strike="noStrike" kern="1200" cap="none" spc="0" normalizeH="0" baseline="0" noProof="0" smtClean="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1/5/2024</a:t>
            </a:fld>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6" name="Marcador de pie de página 5">
            <a:extLst>
              <a:ext uri="{FF2B5EF4-FFF2-40B4-BE49-F238E27FC236}">
                <a16:creationId xmlns:a16="http://schemas.microsoft.com/office/drawing/2014/main" id="{8932C431-3FA0-9157-061B-A2D879062C4C}"/>
              </a:ext>
            </a:extLst>
          </p:cNvPr>
          <p:cNvSpPr>
            <a:spLocks noGrp="1"/>
          </p:cNvSpPr>
          <p:nvPr>
            <p:ph type="ftr"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7" name="Marcador de número de diapositiva 6">
            <a:extLst>
              <a:ext uri="{FF2B5EF4-FFF2-40B4-BE49-F238E27FC236}">
                <a16:creationId xmlns:a16="http://schemas.microsoft.com/office/drawing/2014/main" id="{78B5AE0D-2C7E-C4E9-30D1-8C4A670575C9}"/>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DCF99A41-116D-4742-BB41-F07DBA3732BE}" type="slidenum">
              <a:rPr kumimoji="0" lang="es-UY" sz="1800" b="0" i="0" u="none" strike="noStrike" kern="1200" cap="none" spc="0" normalizeH="0" baseline="0" noProof="0" smtClean="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‹Nº›</a:t>
            </a:fld>
            <a:endParaRPr kumimoji="0" lang="es-UY"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47201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8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FIT - Gestión de Proyectos – plan 2023</a:t>
            </a:r>
            <a:endParaRPr kumimoji="0" lang="en-US" sz="18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E8ECD1F-4486-4C92-8194-4F0673B36027}" type="slidenum">
              <a:rPr kumimoji="0" lang="en-US"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‹Nº›</a:t>
            </a:fld>
            <a:endParaRPr kumimoji="0" lang="en-US" sz="18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12325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Haga clic para modificar el estilo de título del patrón</a:t>
            </a:r>
            <a:endParaRPr lang="es-UY" dirty="0"/>
          </a:p>
        </p:txBody>
      </p:sp>
    </p:spTree>
    <p:extLst>
      <p:ext uri="{BB962C8B-B14F-4D97-AF65-F5344CB8AC3E}">
        <p14:creationId xmlns:p14="http://schemas.microsoft.com/office/powerpoint/2010/main" val="4276834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0"/>
            <a:ext cx="7772400" cy="1102519"/>
          </a:xfrm>
        </p:spPr>
        <p:txBody>
          <a:bodyPr/>
          <a:lstStyle/>
          <a:p>
            <a:r>
              <a:rPr lang="es-ES"/>
              <a:t>Haga clic para modificar el estilo de título del patrón</a:t>
            </a:r>
            <a:endParaRPr lang="es-UY"/>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UY"/>
          </a:p>
        </p:txBody>
      </p:sp>
    </p:spTree>
    <p:extLst>
      <p:ext uri="{BB962C8B-B14F-4D97-AF65-F5344CB8AC3E}">
        <p14:creationId xmlns:p14="http://schemas.microsoft.com/office/powerpoint/2010/main" val="1273348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UY"/>
          </a:p>
        </p:txBody>
      </p:sp>
      <p:sp>
        <p:nvSpPr>
          <p:cNvPr id="4" name="3 Marcador de contenido"/>
          <p:cNvSpPr>
            <a:spLocks noGrp="1"/>
          </p:cNvSpPr>
          <p:nvPr>
            <p:ph sz="quarter" idx="10"/>
          </p:nvPr>
        </p:nvSpPr>
        <p:spPr>
          <a:xfrm>
            <a:off x="468313" y="1491855"/>
            <a:ext cx="4248150" cy="3401615"/>
          </a:xfrm>
        </p:spPr>
        <p:txBody>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UY" dirty="0"/>
          </a:p>
        </p:txBody>
      </p:sp>
      <p:sp>
        <p:nvSpPr>
          <p:cNvPr id="6" name="5 Marcador de gráfico"/>
          <p:cNvSpPr>
            <a:spLocks noGrp="1"/>
          </p:cNvSpPr>
          <p:nvPr>
            <p:ph type="chart" sz="quarter" idx="11"/>
          </p:nvPr>
        </p:nvSpPr>
        <p:spPr>
          <a:xfrm>
            <a:off x="4932366" y="1491855"/>
            <a:ext cx="3887787" cy="3401615"/>
          </a:xfrm>
        </p:spPr>
        <p:txBody>
          <a:bodyPr/>
          <a:lstStyle/>
          <a:p>
            <a:pPr lvl="0"/>
            <a:r>
              <a:rPr lang="es-ES" noProof="0" dirty="0"/>
              <a:t>Haga clic en el icono para agregar un gráfico</a:t>
            </a:r>
            <a:endParaRPr lang="es-UY" noProof="0" dirty="0"/>
          </a:p>
        </p:txBody>
      </p:sp>
    </p:spTree>
    <p:extLst>
      <p:ext uri="{BB962C8B-B14F-4D97-AF65-F5344CB8AC3E}">
        <p14:creationId xmlns:p14="http://schemas.microsoft.com/office/powerpoint/2010/main" val="40035404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9.xml"/><Relationship Id="rId7" Type="http://schemas.openxmlformats.org/officeDocument/2006/relationships/image" Target="../media/image6.jpe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4.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14.xml"/><Relationship Id="rId7" Type="http://schemas.openxmlformats.org/officeDocument/2006/relationships/image" Target="../media/image8.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5.xml"/><Relationship Id="rId5" Type="http://schemas.openxmlformats.org/officeDocument/2006/relationships/slideLayout" Target="../slideLayouts/slideLayout16.xml"/><Relationship Id="rId10" Type="http://schemas.openxmlformats.org/officeDocument/2006/relationships/image" Target="../media/image10.png"/><Relationship Id="rId4" Type="http://schemas.openxmlformats.org/officeDocument/2006/relationships/slideLayout" Target="../slideLayouts/slideLayout15.xml"/><Relationship Id="rId9" Type="http://schemas.openxmlformats.org/officeDocument/2006/relationships/image" Target="../media/image9.emf"/></Relationships>
</file>

<file path=ppt/slideMasters/_rels/slideMaster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19.xml"/><Relationship Id="rId7" Type="http://schemas.openxmlformats.org/officeDocument/2006/relationships/image" Target="../media/image11.jpe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6.xml"/><Relationship Id="rId5" Type="http://schemas.openxmlformats.org/officeDocument/2006/relationships/slideLayout" Target="../slideLayouts/slideLayout21.xml"/><Relationship Id="rId10" Type="http://schemas.openxmlformats.org/officeDocument/2006/relationships/image" Target="../media/image10.png"/><Relationship Id="rId4" Type="http://schemas.openxmlformats.org/officeDocument/2006/relationships/slideLayout" Target="../slideLayouts/slideLayout20.xml"/><Relationship Id="rId9" Type="http://schemas.openxmlformats.org/officeDocument/2006/relationships/image" Target="../media/image9.emf"/></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5.jpeg"/><Relationship Id="rId5" Type="http://schemas.openxmlformats.org/officeDocument/2006/relationships/slideLayout" Target="../slideLayouts/slideLayout26.xml"/><Relationship Id="rId10" Type="http://schemas.openxmlformats.org/officeDocument/2006/relationships/theme" Target="../theme/theme7.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Layout" Target="../slideLayouts/slideLayout33.xml"/><Relationship Id="rId7" Type="http://schemas.openxmlformats.org/officeDocument/2006/relationships/theme" Target="../theme/theme8.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935"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icrosoft Sans Serif" panose="020B0604020202020204" pitchFamily="34" charset="0"/>
        </a:defRPr>
      </a:lvl2pPr>
      <a:lvl3pPr algn="ctr" rtl="0" eaLnBrk="0" fontAlgn="base" hangingPunct="0">
        <a:spcBef>
          <a:spcPct val="0"/>
        </a:spcBef>
        <a:spcAft>
          <a:spcPct val="0"/>
        </a:spcAft>
        <a:defRPr sz="4400">
          <a:solidFill>
            <a:schemeClr val="tx1"/>
          </a:solidFill>
          <a:latin typeface="Microsoft Sans Serif" panose="020B0604020202020204" pitchFamily="34" charset="0"/>
        </a:defRPr>
      </a:lvl3pPr>
      <a:lvl4pPr algn="ctr" rtl="0" eaLnBrk="0" fontAlgn="base" hangingPunct="0">
        <a:spcBef>
          <a:spcPct val="0"/>
        </a:spcBef>
        <a:spcAft>
          <a:spcPct val="0"/>
        </a:spcAft>
        <a:defRPr sz="4400">
          <a:solidFill>
            <a:schemeClr val="tx1"/>
          </a:solidFill>
          <a:latin typeface="Microsoft Sans Serif" panose="020B0604020202020204" pitchFamily="34" charset="0"/>
        </a:defRPr>
      </a:lvl4pPr>
      <a:lvl5pPr algn="ctr" rtl="0" eaLnBrk="0" fontAlgn="base" hangingPunct="0">
        <a:spcBef>
          <a:spcPct val="0"/>
        </a:spcBef>
        <a:spcAft>
          <a:spcPct val="0"/>
        </a:spcAft>
        <a:defRPr sz="4400">
          <a:solidFill>
            <a:schemeClr val="tx1"/>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Gotham" pitchFamily="50" charset="0"/>
        </a:defRPr>
      </a:lvl6pPr>
      <a:lvl7pPr marL="914400" algn="ctr" rtl="0" eaLnBrk="1" fontAlgn="base" hangingPunct="1">
        <a:spcBef>
          <a:spcPct val="0"/>
        </a:spcBef>
        <a:spcAft>
          <a:spcPct val="0"/>
        </a:spcAft>
        <a:defRPr sz="4400">
          <a:solidFill>
            <a:schemeClr val="tx1"/>
          </a:solidFill>
          <a:latin typeface="Gotham" pitchFamily="50" charset="0"/>
        </a:defRPr>
      </a:lvl7pPr>
      <a:lvl8pPr marL="1371600" algn="ctr" rtl="0" eaLnBrk="1" fontAlgn="base" hangingPunct="1">
        <a:spcBef>
          <a:spcPct val="0"/>
        </a:spcBef>
        <a:spcAft>
          <a:spcPct val="0"/>
        </a:spcAft>
        <a:defRPr sz="4400">
          <a:solidFill>
            <a:schemeClr val="tx1"/>
          </a:solidFill>
          <a:latin typeface="Gotham" pitchFamily="50" charset="0"/>
        </a:defRPr>
      </a:lvl8pPr>
      <a:lvl9pPr marL="1828800" algn="ctr" rtl="0" eaLnBrk="1" fontAlgn="base" hangingPunct="1">
        <a:spcBef>
          <a:spcPct val="0"/>
        </a:spcBef>
        <a:spcAft>
          <a:spcPct val="0"/>
        </a:spcAft>
        <a:defRPr sz="4400">
          <a:solidFill>
            <a:schemeClr val="tx1"/>
          </a:solidFill>
          <a:latin typeface="Gotham" pitchFamily="50"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936"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icrosoft Sans Serif" panose="020B0604020202020204" pitchFamily="34" charset="0"/>
        </a:defRPr>
      </a:lvl2pPr>
      <a:lvl3pPr algn="ctr" rtl="0" eaLnBrk="0" fontAlgn="base" hangingPunct="0">
        <a:spcBef>
          <a:spcPct val="0"/>
        </a:spcBef>
        <a:spcAft>
          <a:spcPct val="0"/>
        </a:spcAft>
        <a:defRPr sz="4400">
          <a:solidFill>
            <a:schemeClr val="tx1"/>
          </a:solidFill>
          <a:latin typeface="Microsoft Sans Serif" panose="020B0604020202020204" pitchFamily="34" charset="0"/>
        </a:defRPr>
      </a:lvl3pPr>
      <a:lvl4pPr algn="ctr" rtl="0" eaLnBrk="0" fontAlgn="base" hangingPunct="0">
        <a:spcBef>
          <a:spcPct val="0"/>
        </a:spcBef>
        <a:spcAft>
          <a:spcPct val="0"/>
        </a:spcAft>
        <a:defRPr sz="4400">
          <a:solidFill>
            <a:schemeClr val="tx1"/>
          </a:solidFill>
          <a:latin typeface="Microsoft Sans Serif" panose="020B0604020202020204" pitchFamily="34" charset="0"/>
        </a:defRPr>
      </a:lvl4pPr>
      <a:lvl5pPr algn="ctr" rtl="0" eaLnBrk="0" fontAlgn="base" hangingPunct="0">
        <a:spcBef>
          <a:spcPct val="0"/>
        </a:spcBef>
        <a:spcAft>
          <a:spcPct val="0"/>
        </a:spcAft>
        <a:defRPr sz="4400">
          <a:solidFill>
            <a:schemeClr val="tx1"/>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Gotham" pitchFamily="50" charset="0"/>
        </a:defRPr>
      </a:lvl6pPr>
      <a:lvl7pPr marL="914400" algn="ctr" rtl="0" eaLnBrk="1" fontAlgn="base" hangingPunct="1">
        <a:spcBef>
          <a:spcPct val="0"/>
        </a:spcBef>
        <a:spcAft>
          <a:spcPct val="0"/>
        </a:spcAft>
        <a:defRPr sz="4400">
          <a:solidFill>
            <a:schemeClr val="tx1"/>
          </a:solidFill>
          <a:latin typeface="Gotham" pitchFamily="50" charset="0"/>
        </a:defRPr>
      </a:lvl7pPr>
      <a:lvl8pPr marL="1371600" algn="ctr" rtl="0" eaLnBrk="1" fontAlgn="base" hangingPunct="1">
        <a:spcBef>
          <a:spcPct val="0"/>
        </a:spcBef>
        <a:spcAft>
          <a:spcPct val="0"/>
        </a:spcAft>
        <a:defRPr sz="4400">
          <a:solidFill>
            <a:schemeClr val="tx1"/>
          </a:solidFill>
          <a:latin typeface="Gotham" pitchFamily="50" charset="0"/>
        </a:defRPr>
      </a:lvl8pPr>
      <a:lvl9pPr marL="1828800" algn="ctr" rtl="0" eaLnBrk="1" fontAlgn="base" hangingPunct="1">
        <a:spcBef>
          <a:spcPct val="0"/>
        </a:spcBef>
        <a:spcAft>
          <a:spcPct val="0"/>
        </a:spcAft>
        <a:defRPr sz="4400">
          <a:solidFill>
            <a:schemeClr val="tx1"/>
          </a:solidFill>
          <a:latin typeface="Gotham" pitchFamily="50"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0" y="-24266"/>
            <a:ext cx="7859712" cy="435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a:t>Haga clic para modificar el estilo de título del patrón</a:t>
            </a:r>
            <a:endParaRPr lang="es-UY" altLang="es-ES"/>
          </a:p>
        </p:txBody>
      </p:sp>
      <p:sp>
        <p:nvSpPr>
          <p:cNvPr id="1027" name="2 Marcador de texto"/>
          <p:cNvSpPr>
            <a:spLocks noGrp="1"/>
          </p:cNvSpPr>
          <p:nvPr>
            <p:ph type="body" idx="1"/>
          </p:nvPr>
        </p:nvSpPr>
        <p:spPr bwMode="auto">
          <a:xfrm>
            <a:off x="323528" y="627534"/>
            <a:ext cx="856895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dirty="0"/>
              <a:t>Haga clic para modificar el estilo de texto del patrón</a:t>
            </a:r>
          </a:p>
          <a:p>
            <a:pPr lvl="1"/>
            <a:r>
              <a:rPr lang="es-ES" altLang="es-ES" dirty="0"/>
              <a:t>Segundo nivel</a:t>
            </a:r>
          </a:p>
          <a:p>
            <a:pPr lvl="2"/>
            <a:r>
              <a:rPr lang="es-ES" altLang="es-ES" dirty="0"/>
              <a:t>Tercer nivel</a:t>
            </a:r>
          </a:p>
          <a:p>
            <a:pPr lvl="3"/>
            <a:r>
              <a:rPr lang="es-ES" altLang="es-ES" dirty="0"/>
              <a:t>Cuarto nivel</a:t>
            </a:r>
          </a:p>
          <a:p>
            <a:pPr lvl="4"/>
            <a:r>
              <a:rPr lang="es-ES" altLang="es-ES" dirty="0"/>
              <a:t>Quinto</a:t>
            </a:r>
            <a:endParaRPr lang="es-UY" altLang="es-ES" dirty="0"/>
          </a:p>
        </p:txBody>
      </p:sp>
    </p:spTree>
  </p:cSld>
  <p:clrMap bg1="lt1" tx1="dk1" bg2="lt2" tx2="dk2" accent1="accent1" accent2="accent2" accent3="accent3" accent4="accent4" accent5="accent5" accent6="accent6" hlink="hlink" folHlink="folHlink"/>
  <p:sldLayoutIdLst>
    <p:sldLayoutId id="2147483915" r:id="rId1"/>
    <p:sldLayoutId id="2147483916" r:id="rId2"/>
    <p:sldLayoutId id="2147483957" r:id="rId3"/>
    <p:sldLayoutId id="2147483958" r:id="rId4"/>
  </p:sldLayoutIdLst>
  <p:txStyles>
    <p:titleStyle>
      <a:lvl1pPr algn="l" rtl="0" eaLnBrk="0" fontAlgn="base" hangingPunct="0">
        <a:spcBef>
          <a:spcPct val="0"/>
        </a:spcBef>
        <a:spcAft>
          <a:spcPct val="0"/>
        </a:spcAft>
        <a:defRPr sz="20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Microsoft Sans Serif" panose="020B0604020202020204" pitchFamily="34" charset="0"/>
        </a:defRPr>
      </a:lvl2pPr>
      <a:lvl3pPr algn="l" rtl="0" eaLnBrk="0" fontAlgn="base" hangingPunct="0">
        <a:spcBef>
          <a:spcPct val="0"/>
        </a:spcBef>
        <a:spcAft>
          <a:spcPct val="0"/>
        </a:spcAft>
        <a:defRPr sz="2400">
          <a:solidFill>
            <a:schemeClr val="tx2"/>
          </a:solidFill>
          <a:latin typeface="Microsoft Sans Serif" panose="020B0604020202020204" pitchFamily="34" charset="0"/>
        </a:defRPr>
      </a:lvl3pPr>
      <a:lvl4pPr algn="l" rtl="0" eaLnBrk="0" fontAlgn="base" hangingPunct="0">
        <a:spcBef>
          <a:spcPct val="0"/>
        </a:spcBef>
        <a:spcAft>
          <a:spcPct val="0"/>
        </a:spcAft>
        <a:defRPr sz="2400">
          <a:solidFill>
            <a:schemeClr val="tx2"/>
          </a:solidFill>
          <a:latin typeface="Microsoft Sans Serif" panose="020B0604020202020204" pitchFamily="34" charset="0"/>
        </a:defRPr>
      </a:lvl4pPr>
      <a:lvl5pPr algn="l" rtl="0" eaLnBrk="0" fontAlgn="base" hangingPunct="0">
        <a:spcBef>
          <a:spcPct val="0"/>
        </a:spcBef>
        <a:spcAft>
          <a:spcPct val="0"/>
        </a:spcAft>
        <a:defRPr sz="2400">
          <a:solidFill>
            <a:schemeClr val="tx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18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827088" y="411163"/>
            <a:ext cx="78597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a:t>Haga clic para modificar el estilo de título del patrón</a:t>
            </a:r>
            <a:endParaRPr lang="es-UY" altLang="es-ES"/>
          </a:p>
        </p:txBody>
      </p:sp>
      <p:sp>
        <p:nvSpPr>
          <p:cNvPr id="2051" name="2 Marcador de texto"/>
          <p:cNvSpPr>
            <a:spLocks noGrp="1"/>
          </p:cNvSpPr>
          <p:nvPr>
            <p:ph type="body" idx="1"/>
          </p:nvPr>
        </p:nvSpPr>
        <p:spPr bwMode="auto">
          <a:xfrm>
            <a:off x="827088" y="1492250"/>
            <a:ext cx="785971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a:t>Haga clic para modificar el estilo de texto del patrón</a:t>
            </a:r>
          </a:p>
          <a:p>
            <a:pPr lvl="1"/>
            <a:r>
              <a:rPr lang="es-ES" altLang="es-ES"/>
              <a:t>Segundo nivel</a:t>
            </a:r>
          </a:p>
          <a:p>
            <a:pPr lvl="2"/>
            <a:r>
              <a:rPr lang="es-ES" altLang="es-ES"/>
              <a:t>Tercer nivel</a:t>
            </a:r>
          </a:p>
          <a:p>
            <a:pPr lvl="3"/>
            <a:r>
              <a:rPr lang="es-ES" altLang="es-ES"/>
              <a:t>Cuarto nivel</a:t>
            </a:r>
          </a:p>
          <a:p>
            <a:pPr lvl="4"/>
            <a:r>
              <a:rPr lang="es-ES" altLang="es-ES"/>
              <a:t>Quinto</a:t>
            </a:r>
            <a:endParaRPr lang="es-UY" altLang="es-ES"/>
          </a:p>
        </p:txBody>
      </p:sp>
      <p:pic>
        <p:nvPicPr>
          <p:cNvPr id="2052" name="Imagen 1"/>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092950" y="4659313"/>
            <a:ext cx="15938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Microsoft Sans Serif" panose="020B0604020202020204" pitchFamily="34" charset="0"/>
        </a:defRPr>
      </a:lvl2pPr>
      <a:lvl3pPr algn="l" rtl="0" eaLnBrk="0" fontAlgn="base" hangingPunct="0">
        <a:spcBef>
          <a:spcPct val="0"/>
        </a:spcBef>
        <a:spcAft>
          <a:spcPct val="0"/>
        </a:spcAft>
        <a:defRPr sz="2400">
          <a:solidFill>
            <a:schemeClr val="tx2"/>
          </a:solidFill>
          <a:latin typeface="Microsoft Sans Serif" panose="020B0604020202020204" pitchFamily="34" charset="0"/>
        </a:defRPr>
      </a:lvl3pPr>
      <a:lvl4pPr algn="l" rtl="0" eaLnBrk="0" fontAlgn="base" hangingPunct="0">
        <a:spcBef>
          <a:spcPct val="0"/>
        </a:spcBef>
        <a:spcAft>
          <a:spcPct val="0"/>
        </a:spcAft>
        <a:defRPr sz="2400">
          <a:solidFill>
            <a:schemeClr val="tx2"/>
          </a:solidFill>
          <a:latin typeface="Microsoft Sans Serif" panose="020B0604020202020204" pitchFamily="34" charset="0"/>
        </a:defRPr>
      </a:lvl4pPr>
      <a:lvl5pPr algn="l" rtl="0" eaLnBrk="0" fontAlgn="base" hangingPunct="0">
        <a:spcBef>
          <a:spcPct val="0"/>
        </a:spcBef>
        <a:spcAft>
          <a:spcPct val="0"/>
        </a:spcAft>
        <a:defRPr sz="2400">
          <a:solidFill>
            <a:schemeClr val="tx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2"/>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3074" name="1 Marcador de título"/>
          <p:cNvSpPr>
            <a:spLocks noGrp="1"/>
          </p:cNvSpPr>
          <p:nvPr>
            <p:ph type="title"/>
          </p:nvPr>
        </p:nvSpPr>
        <p:spPr bwMode="auto">
          <a:xfrm>
            <a:off x="827088" y="411163"/>
            <a:ext cx="78597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a:t>Haga clic para modificar el estilo de título del patrón</a:t>
            </a:r>
            <a:endParaRPr lang="es-UY" altLang="es-ES"/>
          </a:p>
        </p:txBody>
      </p:sp>
      <p:sp>
        <p:nvSpPr>
          <p:cNvPr id="3075" name="2 Marcador de texto"/>
          <p:cNvSpPr>
            <a:spLocks noGrp="1"/>
          </p:cNvSpPr>
          <p:nvPr>
            <p:ph type="body" idx="1"/>
          </p:nvPr>
        </p:nvSpPr>
        <p:spPr bwMode="auto">
          <a:xfrm>
            <a:off x="827088" y="1492250"/>
            <a:ext cx="785971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a:t>Haga clic para modificar el estilo de texto del patrón</a:t>
            </a:r>
          </a:p>
          <a:p>
            <a:pPr lvl="1"/>
            <a:r>
              <a:rPr lang="es-ES" altLang="es-ES"/>
              <a:t>Segundo nivel</a:t>
            </a:r>
          </a:p>
          <a:p>
            <a:pPr lvl="2"/>
            <a:r>
              <a:rPr lang="es-ES" altLang="es-ES"/>
              <a:t>Tercer nivel</a:t>
            </a:r>
          </a:p>
          <a:p>
            <a:pPr lvl="3"/>
            <a:r>
              <a:rPr lang="es-ES" altLang="es-ES"/>
              <a:t>Cuarto nivel</a:t>
            </a:r>
          </a:p>
          <a:p>
            <a:pPr lvl="4"/>
            <a:r>
              <a:rPr lang="es-ES" altLang="es-ES"/>
              <a:t>Quinto</a:t>
            </a:r>
            <a:endParaRPr lang="es-UY" altLang="es-ES"/>
          </a:p>
        </p:txBody>
      </p:sp>
      <p:graphicFrame>
        <p:nvGraphicFramePr>
          <p:cNvPr id="3076" name="Objeto 3"/>
          <p:cNvGraphicFramePr>
            <a:graphicFrameLocks noChangeAspect="1"/>
          </p:cNvGraphicFramePr>
          <p:nvPr userDrawn="1"/>
        </p:nvGraphicFramePr>
        <p:xfrm>
          <a:off x="7451725" y="4659313"/>
          <a:ext cx="1495425" cy="422275"/>
        </p:xfrm>
        <a:graphic>
          <a:graphicData uri="http://schemas.openxmlformats.org/presentationml/2006/ole">
            <mc:AlternateContent xmlns:mc="http://schemas.openxmlformats.org/markup-compatibility/2006">
              <mc:Choice xmlns:v="urn:schemas-microsoft-com:vml" Requires="v">
                <p:oleObj name="CorelDRAW" r:id="rId8" imgW="5925815" imgH="1673975" progId="CorelDraw.Graphic.21">
                  <p:embed/>
                </p:oleObj>
              </mc:Choice>
              <mc:Fallback>
                <p:oleObj name="CorelDRAW" r:id="rId8" imgW="5925815" imgH="1673975" progId="CorelDraw.Graphic.21">
                  <p:embed/>
                  <p:pic>
                    <p:nvPicPr>
                      <p:cNvPr id="0" name="Objeto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51725" y="4659313"/>
                        <a:ext cx="14954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077" name="Gráfico 9"/>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372225" y="4789488"/>
            <a:ext cx="67945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Microsoft Sans Serif" panose="020B0604020202020204" pitchFamily="34" charset="0"/>
        </a:defRPr>
      </a:lvl2pPr>
      <a:lvl3pPr algn="l" rtl="0" eaLnBrk="0" fontAlgn="base" hangingPunct="0">
        <a:spcBef>
          <a:spcPct val="0"/>
        </a:spcBef>
        <a:spcAft>
          <a:spcPct val="0"/>
        </a:spcAft>
        <a:defRPr sz="2400">
          <a:solidFill>
            <a:schemeClr val="tx2"/>
          </a:solidFill>
          <a:latin typeface="Microsoft Sans Serif" panose="020B0604020202020204" pitchFamily="34" charset="0"/>
        </a:defRPr>
      </a:lvl3pPr>
      <a:lvl4pPr algn="l" rtl="0" eaLnBrk="0" fontAlgn="base" hangingPunct="0">
        <a:spcBef>
          <a:spcPct val="0"/>
        </a:spcBef>
        <a:spcAft>
          <a:spcPct val="0"/>
        </a:spcAft>
        <a:defRPr sz="2400">
          <a:solidFill>
            <a:schemeClr val="tx2"/>
          </a:solidFill>
          <a:latin typeface="Microsoft Sans Serif" panose="020B0604020202020204" pitchFamily="34" charset="0"/>
        </a:defRPr>
      </a:lvl4pPr>
      <a:lvl5pPr algn="l" rtl="0" eaLnBrk="0" fontAlgn="base" hangingPunct="0">
        <a:spcBef>
          <a:spcPct val="0"/>
        </a:spcBef>
        <a:spcAft>
          <a:spcPct val="0"/>
        </a:spcAft>
        <a:defRPr sz="2400">
          <a:solidFill>
            <a:schemeClr val="tx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4098" name="1 Marcador de título"/>
          <p:cNvSpPr>
            <a:spLocks noGrp="1"/>
          </p:cNvSpPr>
          <p:nvPr>
            <p:ph type="title"/>
          </p:nvPr>
        </p:nvSpPr>
        <p:spPr bwMode="auto">
          <a:xfrm>
            <a:off x="827088" y="411163"/>
            <a:ext cx="78597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a:t>Haga clic para modificar el estilo de título del patrón</a:t>
            </a:r>
            <a:endParaRPr lang="es-UY" altLang="es-ES"/>
          </a:p>
        </p:txBody>
      </p:sp>
      <p:sp>
        <p:nvSpPr>
          <p:cNvPr id="4099" name="2 Marcador de texto"/>
          <p:cNvSpPr>
            <a:spLocks noGrp="1"/>
          </p:cNvSpPr>
          <p:nvPr>
            <p:ph type="body" idx="1"/>
          </p:nvPr>
        </p:nvSpPr>
        <p:spPr bwMode="auto">
          <a:xfrm>
            <a:off x="827088" y="1492250"/>
            <a:ext cx="785971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a:t>Haga clic para modificar el estilo de texto del patrón</a:t>
            </a:r>
          </a:p>
          <a:p>
            <a:pPr lvl="1"/>
            <a:r>
              <a:rPr lang="es-ES" altLang="es-ES"/>
              <a:t>Segundo nivel</a:t>
            </a:r>
          </a:p>
          <a:p>
            <a:pPr lvl="2"/>
            <a:r>
              <a:rPr lang="es-ES" altLang="es-ES"/>
              <a:t>Tercer nivel</a:t>
            </a:r>
          </a:p>
          <a:p>
            <a:pPr lvl="3"/>
            <a:r>
              <a:rPr lang="es-ES" altLang="es-ES"/>
              <a:t>Cuarto nivel</a:t>
            </a:r>
          </a:p>
          <a:p>
            <a:pPr lvl="4"/>
            <a:r>
              <a:rPr lang="es-ES" altLang="es-ES"/>
              <a:t>Quinto</a:t>
            </a:r>
            <a:endParaRPr lang="es-UY" altLang="es-ES"/>
          </a:p>
        </p:txBody>
      </p:sp>
      <p:graphicFrame>
        <p:nvGraphicFramePr>
          <p:cNvPr id="4100" name="Objeto 3"/>
          <p:cNvGraphicFramePr>
            <a:graphicFrameLocks noChangeAspect="1"/>
          </p:cNvGraphicFramePr>
          <p:nvPr userDrawn="1"/>
        </p:nvGraphicFramePr>
        <p:xfrm>
          <a:off x="7451725" y="4659313"/>
          <a:ext cx="1495425" cy="422275"/>
        </p:xfrm>
        <a:graphic>
          <a:graphicData uri="http://schemas.openxmlformats.org/presentationml/2006/ole">
            <mc:AlternateContent xmlns:mc="http://schemas.openxmlformats.org/markup-compatibility/2006">
              <mc:Choice xmlns:v="urn:schemas-microsoft-com:vml" Requires="v">
                <p:oleObj name="CorelDRAW" r:id="rId8" imgW="5925815" imgH="1673975" progId="CorelDraw.Graphic.21">
                  <p:embed/>
                </p:oleObj>
              </mc:Choice>
              <mc:Fallback>
                <p:oleObj name="CorelDRAW" r:id="rId8" imgW="5925815" imgH="1673975" progId="CorelDraw.Graphic.21">
                  <p:embed/>
                  <p:pic>
                    <p:nvPicPr>
                      <p:cNvPr id="0" name="Objeto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51725" y="4659313"/>
                        <a:ext cx="14954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101" name="Gráfico 9"/>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372225" y="4789488"/>
            <a:ext cx="67945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Microsoft Sans Serif" panose="020B0604020202020204" pitchFamily="34" charset="0"/>
        </a:defRPr>
      </a:lvl2pPr>
      <a:lvl3pPr algn="l" rtl="0" eaLnBrk="0" fontAlgn="base" hangingPunct="0">
        <a:spcBef>
          <a:spcPct val="0"/>
        </a:spcBef>
        <a:spcAft>
          <a:spcPct val="0"/>
        </a:spcAft>
        <a:defRPr sz="2400">
          <a:solidFill>
            <a:schemeClr val="tx2"/>
          </a:solidFill>
          <a:latin typeface="Microsoft Sans Serif" panose="020B0604020202020204" pitchFamily="34" charset="0"/>
        </a:defRPr>
      </a:lvl3pPr>
      <a:lvl4pPr algn="l" rtl="0" eaLnBrk="0" fontAlgn="base" hangingPunct="0">
        <a:spcBef>
          <a:spcPct val="0"/>
        </a:spcBef>
        <a:spcAft>
          <a:spcPct val="0"/>
        </a:spcAft>
        <a:defRPr sz="2400">
          <a:solidFill>
            <a:schemeClr val="tx2"/>
          </a:solidFill>
          <a:latin typeface="Microsoft Sans Serif" panose="020B0604020202020204" pitchFamily="34" charset="0"/>
        </a:defRPr>
      </a:lvl4pPr>
      <a:lvl5pPr algn="l" rtl="0" eaLnBrk="0" fontAlgn="base" hangingPunct="0">
        <a:spcBef>
          <a:spcPct val="0"/>
        </a:spcBef>
        <a:spcAft>
          <a:spcPct val="0"/>
        </a:spcAft>
        <a:defRPr sz="2400">
          <a:solidFill>
            <a:schemeClr val="tx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1 Marcador de título">
            <a:extLst>
              <a:ext uri="{FF2B5EF4-FFF2-40B4-BE49-F238E27FC236}">
                <a16:creationId xmlns:a16="http://schemas.microsoft.com/office/drawing/2014/main" id="{9B05D167-BD1D-408B-9071-5B7A31C5FE3D}"/>
              </a:ext>
            </a:extLst>
          </p:cNvPr>
          <p:cNvSpPr>
            <a:spLocks noGrp="1"/>
          </p:cNvSpPr>
          <p:nvPr>
            <p:ph type="title"/>
          </p:nvPr>
        </p:nvSpPr>
        <p:spPr bwMode="auto">
          <a:xfrm>
            <a:off x="827088" y="411163"/>
            <a:ext cx="78597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a:t>Haga clic para modificar el estilo de título del patrón</a:t>
            </a:r>
            <a:endParaRPr lang="es-UY" altLang="es-ES"/>
          </a:p>
        </p:txBody>
      </p:sp>
      <p:sp>
        <p:nvSpPr>
          <p:cNvPr id="1027" name="2 Marcador de texto">
            <a:extLst>
              <a:ext uri="{FF2B5EF4-FFF2-40B4-BE49-F238E27FC236}">
                <a16:creationId xmlns:a16="http://schemas.microsoft.com/office/drawing/2014/main" id="{0E9949F2-375F-4151-9541-73D7141B97F8}"/>
              </a:ext>
            </a:extLst>
          </p:cNvPr>
          <p:cNvSpPr>
            <a:spLocks noGrp="1"/>
          </p:cNvSpPr>
          <p:nvPr>
            <p:ph type="body" idx="1"/>
          </p:nvPr>
        </p:nvSpPr>
        <p:spPr bwMode="auto">
          <a:xfrm>
            <a:off x="827088" y="1492250"/>
            <a:ext cx="785971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a:t>Haga clic para modificar el estilo de texto del patrón</a:t>
            </a:r>
          </a:p>
          <a:p>
            <a:pPr lvl="1"/>
            <a:r>
              <a:rPr lang="es-ES" altLang="es-ES"/>
              <a:t>Segundo nivel</a:t>
            </a:r>
          </a:p>
          <a:p>
            <a:pPr lvl="2"/>
            <a:r>
              <a:rPr lang="es-ES" altLang="es-ES"/>
              <a:t>Tercer nivel</a:t>
            </a:r>
          </a:p>
          <a:p>
            <a:pPr lvl="3"/>
            <a:r>
              <a:rPr lang="es-ES" altLang="es-ES"/>
              <a:t>Cuarto nivel</a:t>
            </a:r>
          </a:p>
          <a:p>
            <a:pPr lvl="4"/>
            <a:r>
              <a:rPr lang="es-ES" altLang="es-ES"/>
              <a:t>Quinto</a:t>
            </a:r>
            <a:endParaRPr lang="es-UY" altLang="es-ES"/>
          </a:p>
        </p:txBody>
      </p:sp>
    </p:spTree>
    <p:extLst>
      <p:ext uri="{BB962C8B-B14F-4D97-AF65-F5344CB8AC3E}">
        <p14:creationId xmlns:p14="http://schemas.microsoft.com/office/powerpoint/2010/main" val="352508875"/>
      </p:ext>
    </p:extLst>
  </p:cSld>
  <p:clrMap bg1="lt1" tx1="dk1" bg2="lt2" tx2="dk2" accent1="accent1" accent2="accent2" accent3="accent3" accent4="accent4" accent5="accent5" accent6="accent6" hlink="hlink" folHlink="folHlink"/>
  <p:sldLayoutIdLst>
    <p:sldLayoutId id="2147483938" r:id="rId1"/>
    <p:sldLayoutId id="2147483939" r:id="rId2"/>
    <p:sldLayoutId id="2147483940" r:id="rId3"/>
    <p:sldLayoutId id="2147483941" r:id="rId4"/>
    <p:sldLayoutId id="2147483942" r:id="rId5"/>
    <p:sldLayoutId id="2147483944" r:id="rId6"/>
    <p:sldLayoutId id="2147483945" r:id="rId7"/>
    <p:sldLayoutId id="2147483946" r:id="rId8"/>
    <p:sldLayoutId id="2147483947" r:id="rId9"/>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Microsoft Sans Serif" panose="020B0604020202020204" pitchFamily="34" charset="0"/>
        </a:defRPr>
      </a:lvl2pPr>
      <a:lvl3pPr algn="l" rtl="0" eaLnBrk="0" fontAlgn="base" hangingPunct="0">
        <a:spcBef>
          <a:spcPct val="0"/>
        </a:spcBef>
        <a:spcAft>
          <a:spcPct val="0"/>
        </a:spcAft>
        <a:defRPr sz="2400">
          <a:solidFill>
            <a:schemeClr val="tx2"/>
          </a:solidFill>
          <a:latin typeface="Microsoft Sans Serif" panose="020B0604020202020204" pitchFamily="34" charset="0"/>
        </a:defRPr>
      </a:lvl3pPr>
      <a:lvl4pPr algn="l" rtl="0" eaLnBrk="0" fontAlgn="base" hangingPunct="0">
        <a:spcBef>
          <a:spcPct val="0"/>
        </a:spcBef>
        <a:spcAft>
          <a:spcPct val="0"/>
        </a:spcAft>
        <a:defRPr sz="2400">
          <a:solidFill>
            <a:schemeClr val="tx2"/>
          </a:solidFill>
          <a:latin typeface="Microsoft Sans Serif" panose="020B0604020202020204" pitchFamily="34" charset="0"/>
        </a:defRPr>
      </a:lvl4pPr>
      <a:lvl5pPr algn="l" rtl="0" eaLnBrk="0" fontAlgn="base" hangingPunct="0">
        <a:spcBef>
          <a:spcPct val="0"/>
        </a:spcBef>
        <a:spcAft>
          <a:spcPct val="0"/>
        </a:spcAft>
        <a:defRPr sz="2400">
          <a:solidFill>
            <a:schemeClr val="tx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2"/>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1026" name="1 Marcador de título">
            <a:extLst>
              <a:ext uri="{FF2B5EF4-FFF2-40B4-BE49-F238E27FC236}">
                <a16:creationId xmlns:a16="http://schemas.microsoft.com/office/drawing/2014/main" id="{E1E30C8F-3938-453D-96F4-21EDA5976955}"/>
              </a:ext>
            </a:extLst>
          </p:cNvPr>
          <p:cNvSpPr>
            <a:spLocks noGrp="1"/>
          </p:cNvSpPr>
          <p:nvPr>
            <p:ph type="title"/>
          </p:nvPr>
        </p:nvSpPr>
        <p:spPr bwMode="auto">
          <a:xfrm>
            <a:off x="827088" y="411163"/>
            <a:ext cx="78597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a:t>Haga clic para modificar el estilo de título del patrón</a:t>
            </a:r>
            <a:endParaRPr lang="es-UY" altLang="es-ES"/>
          </a:p>
        </p:txBody>
      </p:sp>
      <p:sp>
        <p:nvSpPr>
          <p:cNvPr id="1027" name="2 Marcador de texto">
            <a:extLst>
              <a:ext uri="{FF2B5EF4-FFF2-40B4-BE49-F238E27FC236}">
                <a16:creationId xmlns:a16="http://schemas.microsoft.com/office/drawing/2014/main" id="{504DB9B0-6E50-4ED8-BE08-2838F7FAE019}"/>
              </a:ext>
            </a:extLst>
          </p:cNvPr>
          <p:cNvSpPr>
            <a:spLocks noGrp="1"/>
          </p:cNvSpPr>
          <p:nvPr>
            <p:ph type="body" idx="1"/>
          </p:nvPr>
        </p:nvSpPr>
        <p:spPr bwMode="auto">
          <a:xfrm>
            <a:off x="827088" y="1492250"/>
            <a:ext cx="785971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a:t>Haga clic para modificar el estilo de texto del patrón</a:t>
            </a:r>
          </a:p>
          <a:p>
            <a:pPr lvl="1"/>
            <a:r>
              <a:rPr lang="es-ES" altLang="es-ES"/>
              <a:t>Segundo nivel</a:t>
            </a:r>
          </a:p>
          <a:p>
            <a:pPr lvl="2"/>
            <a:r>
              <a:rPr lang="es-ES" altLang="es-ES"/>
              <a:t>Tercer nivel</a:t>
            </a:r>
          </a:p>
          <a:p>
            <a:pPr lvl="3"/>
            <a:r>
              <a:rPr lang="es-ES" altLang="es-ES"/>
              <a:t>Cuarto nivel</a:t>
            </a:r>
          </a:p>
          <a:p>
            <a:pPr lvl="4"/>
            <a:r>
              <a:rPr lang="es-ES" altLang="es-ES"/>
              <a:t>Quinto</a:t>
            </a:r>
            <a:endParaRPr lang="es-UY" altLang="es-ES"/>
          </a:p>
        </p:txBody>
      </p:sp>
    </p:spTree>
    <p:extLst>
      <p:ext uri="{BB962C8B-B14F-4D97-AF65-F5344CB8AC3E}">
        <p14:creationId xmlns:p14="http://schemas.microsoft.com/office/powerpoint/2010/main" val="1765017780"/>
      </p:ext>
    </p:extLst>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6" r:id="rId6"/>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Microsoft Sans Serif" panose="020B0604020202020204" pitchFamily="34" charset="0"/>
        </a:defRPr>
      </a:lvl2pPr>
      <a:lvl3pPr algn="l" rtl="0" eaLnBrk="0" fontAlgn="base" hangingPunct="0">
        <a:spcBef>
          <a:spcPct val="0"/>
        </a:spcBef>
        <a:spcAft>
          <a:spcPct val="0"/>
        </a:spcAft>
        <a:defRPr sz="2400">
          <a:solidFill>
            <a:schemeClr val="tx2"/>
          </a:solidFill>
          <a:latin typeface="Microsoft Sans Serif" panose="020B0604020202020204" pitchFamily="34" charset="0"/>
        </a:defRPr>
      </a:lvl3pPr>
      <a:lvl4pPr algn="l" rtl="0" eaLnBrk="0" fontAlgn="base" hangingPunct="0">
        <a:spcBef>
          <a:spcPct val="0"/>
        </a:spcBef>
        <a:spcAft>
          <a:spcPct val="0"/>
        </a:spcAft>
        <a:defRPr sz="2400">
          <a:solidFill>
            <a:schemeClr val="tx2"/>
          </a:solidFill>
          <a:latin typeface="Microsoft Sans Serif" panose="020B0604020202020204" pitchFamily="34" charset="0"/>
        </a:defRPr>
      </a:lvl4pPr>
      <a:lvl5pPr algn="l" rtl="0" eaLnBrk="0" fontAlgn="base" hangingPunct="0">
        <a:spcBef>
          <a:spcPct val="0"/>
        </a:spcBef>
        <a:spcAft>
          <a:spcPct val="0"/>
        </a:spcAft>
        <a:defRPr sz="2400">
          <a:solidFill>
            <a:schemeClr val="tx2"/>
          </a:solidFill>
          <a:latin typeface="Microsoft Sans Serif" panose="020B0604020202020204"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2"/>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2"/>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2"/>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1.png"/><Relationship Id="rId7"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microsoft.com/office/2007/relationships/hdphoto" Target="../media/hdphoto1.wdp"/><Relationship Id="rId9"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1.png"/><Relationship Id="rId7" Type="http://schemas.openxmlformats.org/officeDocument/2006/relationships/image" Target="../media/image84.png"/><Relationship Id="rId2" Type="http://schemas.openxmlformats.org/officeDocument/2006/relationships/image" Target="../media/image31.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83.png"/><Relationship Id="rId4" Type="http://schemas.openxmlformats.org/officeDocument/2006/relationships/image" Target="../media/image82.png"/><Relationship Id="rId9" Type="http://schemas.openxmlformats.org/officeDocument/2006/relationships/image" Target="../media/image86.png"/></Relationships>
</file>

<file path=ppt/slides/_rels/slide48.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9.png"/><Relationship Id="rId2" Type="http://schemas.openxmlformats.org/officeDocument/2006/relationships/image" Target="../media/image36.jpeg"/><Relationship Id="rId1" Type="http://schemas.openxmlformats.org/officeDocument/2006/relationships/slideLayout" Target="../slideLayouts/slideLayout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7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jp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a:spLocks noChangeArrowheads="1"/>
          </p:cNvSpPr>
          <p:nvPr/>
        </p:nvSpPr>
        <p:spPr bwMode="auto">
          <a:xfrm>
            <a:off x="2393764" y="843558"/>
            <a:ext cx="5256584" cy="3416320"/>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ES" altLang="es-ES" sz="3600" dirty="0">
                <a:latin typeface="+mj-lt"/>
              </a:rPr>
              <a:t>Módulo 2:</a:t>
            </a:r>
          </a:p>
          <a:p>
            <a:pPr algn="ctr" eaLnBrk="1" hangingPunct="1">
              <a:defRPr/>
            </a:pPr>
            <a:r>
              <a:rPr lang="es-ES" altLang="es-ES" sz="3600" dirty="0">
                <a:latin typeface="+mj-lt"/>
              </a:rPr>
              <a:t>Enfoques y planificación de los proyectos en Agesic</a:t>
            </a:r>
          </a:p>
          <a:p>
            <a:pPr algn="ctr" eaLnBrk="1" hangingPunct="1">
              <a:defRPr/>
            </a:pPr>
            <a:endParaRPr lang="es-ES" altLang="es-ES" sz="3600" dirty="0">
              <a:latin typeface="+mj-lt"/>
            </a:endParaRPr>
          </a:p>
          <a:p>
            <a:pPr algn="ctr" eaLnBrk="1" hangingPunct="1">
              <a:defRPr/>
            </a:pPr>
            <a:endParaRPr lang="es-ES" altLang="es-ES" sz="3600" dirty="0">
              <a:latin typeface="+mj-lt"/>
            </a:endParaRPr>
          </a:p>
        </p:txBody>
      </p:sp>
      <p:sp>
        <p:nvSpPr>
          <p:cNvPr id="6" name="CuadroTexto 5"/>
          <p:cNvSpPr txBox="1">
            <a:spLocks noChangeArrowheads="1"/>
          </p:cNvSpPr>
          <p:nvPr/>
        </p:nvSpPr>
        <p:spPr bwMode="auto">
          <a:xfrm>
            <a:off x="2592388" y="3219450"/>
            <a:ext cx="4859337" cy="338554"/>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s-ES" altLang="es-ES" sz="1600" dirty="0">
                <a:latin typeface="+mj-lt"/>
              </a:rPr>
              <a:t>Fundamentos de Gestión de Proyectos en Agesic</a:t>
            </a:r>
          </a:p>
        </p:txBody>
      </p:sp>
      <p:cxnSp>
        <p:nvCxnSpPr>
          <p:cNvPr id="8" name="Conector recto 7"/>
          <p:cNvCxnSpPr>
            <a:cxnSpLocks/>
          </p:cNvCxnSpPr>
          <p:nvPr/>
        </p:nvCxnSpPr>
        <p:spPr>
          <a:xfrm>
            <a:off x="2665413" y="3219450"/>
            <a:ext cx="4786312"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Grupos de procesos en un proyecto Agesic</a:t>
            </a:r>
          </a:p>
        </p:txBody>
      </p:sp>
      <p:grpSp>
        <p:nvGrpSpPr>
          <p:cNvPr id="19" name="Grupo 18">
            <a:extLst>
              <a:ext uri="{FF2B5EF4-FFF2-40B4-BE49-F238E27FC236}">
                <a16:creationId xmlns:a16="http://schemas.microsoft.com/office/drawing/2014/main" id="{2136A1BF-737A-9830-DEDC-F4FA3C969DEF}"/>
              </a:ext>
            </a:extLst>
          </p:cNvPr>
          <p:cNvGrpSpPr/>
          <p:nvPr/>
        </p:nvGrpSpPr>
        <p:grpSpPr>
          <a:xfrm>
            <a:off x="107504" y="740919"/>
            <a:ext cx="3514093" cy="1062843"/>
            <a:chOff x="2150396" y="1000698"/>
            <a:chExt cx="3514093" cy="1062843"/>
          </a:xfrm>
        </p:grpSpPr>
        <p:sp>
          <p:nvSpPr>
            <p:cNvPr id="21" name="Rectángulo: esquinas redondeadas 20">
              <a:extLst>
                <a:ext uri="{FF2B5EF4-FFF2-40B4-BE49-F238E27FC236}">
                  <a16:creationId xmlns:a16="http://schemas.microsoft.com/office/drawing/2014/main" id="{43EAB397-CA7A-B32D-6BC7-118ECCBDACB6}"/>
                </a:ext>
              </a:extLst>
            </p:cNvPr>
            <p:cNvSpPr/>
            <p:nvPr/>
          </p:nvSpPr>
          <p:spPr>
            <a:xfrm>
              <a:off x="2213845" y="1000698"/>
              <a:ext cx="3450644" cy="1062843"/>
            </a:xfrm>
            <a:prstGeom prst="roundRect">
              <a:avLst/>
            </a:prstGeom>
            <a:solidFill>
              <a:schemeClr val="accent6">
                <a:lumMod val="20000"/>
                <a:lumOff val="80000"/>
              </a:schemeClr>
            </a:solidFill>
            <a:ln>
              <a:noFill/>
            </a:ln>
            <a:effectLst>
              <a:outerShdw blurRad="50800" dist="381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CuadroTexto 21">
              <a:extLst>
                <a:ext uri="{FF2B5EF4-FFF2-40B4-BE49-F238E27FC236}">
                  <a16:creationId xmlns:a16="http://schemas.microsoft.com/office/drawing/2014/main" id="{1873E5CB-5AF1-95E1-6CDB-E198653A8A03}"/>
                </a:ext>
              </a:extLst>
            </p:cNvPr>
            <p:cNvSpPr txBox="1"/>
            <p:nvPr/>
          </p:nvSpPr>
          <p:spPr>
            <a:xfrm>
              <a:off x="2150396" y="1022914"/>
              <a:ext cx="3312368" cy="95410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Las actividades de desarrollo de entregables y de gestión las podemos agrupar en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grupos de procesos</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cada uno generando distintos resultados.</a:t>
              </a:r>
              <a:endPar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grpSp>
        <p:nvGrpSpPr>
          <p:cNvPr id="78" name="Grupo 77">
            <a:extLst>
              <a:ext uri="{FF2B5EF4-FFF2-40B4-BE49-F238E27FC236}">
                <a16:creationId xmlns:a16="http://schemas.microsoft.com/office/drawing/2014/main" id="{021334AF-D055-66F4-4159-24C2C207AAAF}"/>
              </a:ext>
            </a:extLst>
          </p:cNvPr>
          <p:cNvGrpSpPr/>
          <p:nvPr/>
        </p:nvGrpSpPr>
        <p:grpSpPr>
          <a:xfrm>
            <a:off x="1718910" y="2120975"/>
            <a:ext cx="5858831" cy="2053346"/>
            <a:chOff x="1769218" y="2556508"/>
            <a:chExt cx="4499232" cy="1451344"/>
          </a:xfrm>
        </p:grpSpPr>
        <p:pic>
          <p:nvPicPr>
            <p:cNvPr id="11" name="Imagen 10">
              <a:extLst>
                <a:ext uri="{FF2B5EF4-FFF2-40B4-BE49-F238E27FC236}">
                  <a16:creationId xmlns:a16="http://schemas.microsoft.com/office/drawing/2014/main" id="{DF35E479-8ECB-36D6-72B3-591DD1298C50}"/>
                </a:ext>
              </a:extLst>
            </p:cNvPr>
            <p:cNvPicPr>
              <a:picLocks noChangeAspect="1"/>
            </p:cNvPicPr>
            <p:nvPr/>
          </p:nvPicPr>
          <p:blipFill>
            <a:blip r:embed="rId2"/>
            <a:stretch>
              <a:fillRect/>
            </a:stretch>
          </p:blipFill>
          <p:spPr>
            <a:xfrm>
              <a:off x="3030977" y="2571750"/>
              <a:ext cx="800169" cy="922100"/>
            </a:xfrm>
            <a:prstGeom prst="rect">
              <a:avLst/>
            </a:prstGeom>
          </p:spPr>
        </p:pic>
        <p:pic>
          <p:nvPicPr>
            <p:cNvPr id="13" name="Imagen 12">
              <a:extLst>
                <a:ext uri="{FF2B5EF4-FFF2-40B4-BE49-F238E27FC236}">
                  <a16:creationId xmlns:a16="http://schemas.microsoft.com/office/drawing/2014/main" id="{EDB24460-9325-B3FD-BF57-3F1802A6A06F}"/>
                </a:ext>
              </a:extLst>
            </p:cNvPr>
            <p:cNvPicPr>
              <a:picLocks noChangeAspect="1"/>
            </p:cNvPicPr>
            <p:nvPr/>
          </p:nvPicPr>
          <p:blipFill>
            <a:blip r:embed="rId3"/>
            <a:stretch>
              <a:fillRect/>
            </a:stretch>
          </p:blipFill>
          <p:spPr>
            <a:xfrm>
              <a:off x="5366892" y="2556508"/>
              <a:ext cx="784928" cy="929721"/>
            </a:xfrm>
            <a:prstGeom prst="rect">
              <a:avLst/>
            </a:prstGeom>
          </p:spPr>
        </p:pic>
        <p:pic>
          <p:nvPicPr>
            <p:cNvPr id="15" name="Imagen 14">
              <a:extLst>
                <a:ext uri="{FF2B5EF4-FFF2-40B4-BE49-F238E27FC236}">
                  <a16:creationId xmlns:a16="http://schemas.microsoft.com/office/drawing/2014/main" id="{3A46F133-33D9-C301-65DA-3ECF89F8411D}"/>
                </a:ext>
              </a:extLst>
            </p:cNvPr>
            <p:cNvPicPr>
              <a:picLocks noChangeAspect="1"/>
            </p:cNvPicPr>
            <p:nvPr/>
          </p:nvPicPr>
          <p:blipFill>
            <a:blip r:embed="rId4"/>
            <a:stretch>
              <a:fillRect/>
            </a:stretch>
          </p:blipFill>
          <p:spPr>
            <a:xfrm>
              <a:off x="4211585" y="2586992"/>
              <a:ext cx="807790" cy="914479"/>
            </a:xfrm>
            <a:prstGeom prst="rect">
              <a:avLst/>
            </a:prstGeom>
          </p:spPr>
        </p:pic>
        <p:sp>
          <p:nvSpPr>
            <p:cNvPr id="23" name="Flecha: a la derecha 22">
              <a:extLst>
                <a:ext uri="{FF2B5EF4-FFF2-40B4-BE49-F238E27FC236}">
                  <a16:creationId xmlns:a16="http://schemas.microsoft.com/office/drawing/2014/main" id="{770BB341-CE19-2C27-A3D1-08B91CC5AED5}"/>
                </a:ext>
              </a:extLst>
            </p:cNvPr>
            <p:cNvSpPr/>
            <p:nvPr/>
          </p:nvSpPr>
          <p:spPr>
            <a:xfrm>
              <a:off x="2705323" y="3032800"/>
              <a:ext cx="242638" cy="22854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4" name="Flecha: a la derecha 23">
              <a:extLst>
                <a:ext uri="{FF2B5EF4-FFF2-40B4-BE49-F238E27FC236}">
                  <a16:creationId xmlns:a16="http://schemas.microsoft.com/office/drawing/2014/main" id="{BCBF48F5-DA81-29F8-8A9B-3B839FAF971D}"/>
                </a:ext>
              </a:extLst>
            </p:cNvPr>
            <p:cNvSpPr/>
            <p:nvPr/>
          </p:nvSpPr>
          <p:spPr>
            <a:xfrm>
              <a:off x="3889945" y="3024671"/>
              <a:ext cx="242638" cy="22854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5" name="Flecha: a la derecha 24">
              <a:extLst>
                <a:ext uri="{FF2B5EF4-FFF2-40B4-BE49-F238E27FC236}">
                  <a16:creationId xmlns:a16="http://schemas.microsoft.com/office/drawing/2014/main" id="{BE74E292-DCED-033E-9596-A5797C01492C}"/>
                </a:ext>
              </a:extLst>
            </p:cNvPr>
            <p:cNvSpPr/>
            <p:nvPr/>
          </p:nvSpPr>
          <p:spPr>
            <a:xfrm>
              <a:off x="5025214" y="3021369"/>
              <a:ext cx="242638" cy="22854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31" name="CuadroTexto 30">
              <a:extLst>
                <a:ext uri="{FF2B5EF4-FFF2-40B4-BE49-F238E27FC236}">
                  <a16:creationId xmlns:a16="http://schemas.microsoft.com/office/drawing/2014/main" id="{01B3DB58-5CD7-0CB0-7528-C87BF6AC16CE}"/>
                </a:ext>
              </a:extLst>
            </p:cNvPr>
            <p:cNvSpPr txBox="1"/>
            <p:nvPr/>
          </p:nvSpPr>
          <p:spPr>
            <a:xfrm>
              <a:off x="2921474" y="3546187"/>
              <a:ext cx="1187980"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Inicio y planificación</a:t>
              </a:r>
            </a:p>
          </p:txBody>
        </p:sp>
        <p:sp>
          <p:nvSpPr>
            <p:cNvPr id="64" name="CuadroTexto 63">
              <a:extLst>
                <a:ext uri="{FF2B5EF4-FFF2-40B4-BE49-F238E27FC236}">
                  <a16:creationId xmlns:a16="http://schemas.microsoft.com/office/drawing/2014/main" id="{F9A41B2E-D7F6-B0E4-E294-26DF81CE69B9}"/>
                </a:ext>
              </a:extLst>
            </p:cNvPr>
            <p:cNvSpPr txBox="1"/>
            <p:nvPr/>
          </p:nvSpPr>
          <p:spPr>
            <a:xfrm>
              <a:off x="4101271" y="3534755"/>
              <a:ext cx="1187980"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Ejecución y control</a:t>
              </a:r>
            </a:p>
          </p:txBody>
        </p:sp>
        <p:sp>
          <p:nvSpPr>
            <p:cNvPr id="65" name="CuadroTexto 64">
              <a:extLst>
                <a:ext uri="{FF2B5EF4-FFF2-40B4-BE49-F238E27FC236}">
                  <a16:creationId xmlns:a16="http://schemas.microsoft.com/office/drawing/2014/main" id="{30552310-BE2D-F845-5F57-A2DB4597351F}"/>
                </a:ext>
              </a:extLst>
            </p:cNvPr>
            <p:cNvSpPr txBox="1"/>
            <p:nvPr/>
          </p:nvSpPr>
          <p:spPr>
            <a:xfrm>
              <a:off x="5080470" y="3512386"/>
              <a:ext cx="1187980" cy="27699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Cierre</a:t>
              </a:r>
            </a:p>
          </p:txBody>
        </p:sp>
        <p:grpSp>
          <p:nvGrpSpPr>
            <p:cNvPr id="75" name="Grupo 74">
              <a:extLst>
                <a:ext uri="{FF2B5EF4-FFF2-40B4-BE49-F238E27FC236}">
                  <a16:creationId xmlns:a16="http://schemas.microsoft.com/office/drawing/2014/main" id="{01DAC79B-9968-77DC-F83A-18211CD7EF22}"/>
                </a:ext>
              </a:extLst>
            </p:cNvPr>
            <p:cNvGrpSpPr/>
            <p:nvPr/>
          </p:nvGrpSpPr>
          <p:grpSpPr>
            <a:xfrm>
              <a:off x="1769218" y="2571750"/>
              <a:ext cx="1145750" cy="1254639"/>
              <a:chOff x="4067943" y="1049246"/>
              <a:chExt cx="1145750" cy="1254639"/>
            </a:xfrm>
          </p:grpSpPr>
          <p:pic>
            <p:nvPicPr>
              <p:cNvPr id="76" name="Imagen 75">
                <a:extLst>
                  <a:ext uri="{FF2B5EF4-FFF2-40B4-BE49-F238E27FC236}">
                    <a16:creationId xmlns:a16="http://schemas.microsoft.com/office/drawing/2014/main" id="{09976D52-77D1-00D7-8EED-4F1E24DCA29F}"/>
                  </a:ext>
                </a:extLst>
              </p:cNvPr>
              <p:cNvPicPr>
                <a:picLocks noChangeAspect="1"/>
              </p:cNvPicPr>
              <p:nvPr/>
            </p:nvPicPr>
            <p:blipFill>
              <a:blip r:embed="rId5"/>
              <a:stretch>
                <a:fillRect/>
              </a:stretch>
            </p:blipFill>
            <p:spPr>
              <a:xfrm>
                <a:off x="4067943" y="1049246"/>
                <a:ext cx="853089" cy="972680"/>
              </a:xfrm>
              <a:prstGeom prst="rect">
                <a:avLst/>
              </a:prstGeom>
            </p:spPr>
          </p:pic>
          <p:sp>
            <p:nvSpPr>
              <p:cNvPr id="77" name="CuadroTexto 76">
                <a:extLst>
                  <a:ext uri="{FF2B5EF4-FFF2-40B4-BE49-F238E27FC236}">
                    <a16:creationId xmlns:a16="http://schemas.microsoft.com/office/drawing/2014/main" id="{4CFD3F11-53F4-EDD4-7013-B286CEE9F7ED}"/>
                  </a:ext>
                </a:extLst>
              </p:cNvPr>
              <p:cNvSpPr txBox="1"/>
              <p:nvPr/>
            </p:nvSpPr>
            <p:spPr>
              <a:xfrm>
                <a:off x="4194519" y="2026886"/>
                <a:ext cx="1019174"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Creación</a:t>
                </a:r>
              </a:p>
            </p:txBody>
          </p:sp>
        </p:grpSp>
      </p:grpSp>
      <p:grpSp>
        <p:nvGrpSpPr>
          <p:cNvPr id="6" name="Grupo 5">
            <a:extLst>
              <a:ext uri="{FF2B5EF4-FFF2-40B4-BE49-F238E27FC236}">
                <a16:creationId xmlns:a16="http://schemas.microsoft.com/office/drawing/2014/main" id="{570DBA1B-0293-9CCE-2462-3E564587BB55}"/>
              </a:ext>
            </a:extLst>
          </p:cNvPr>
          <p:cNvGrpSpPr/>
          <p:nvPr/>
        </p:nvGrpSpPr>
        <p:grpSpPr>
          <a:xfrm>
            <a:off x="3131840" y="1486549"/>
            <a:ext cx="4746546" cy="2525361"/>
            <a:chOff x="3131840" y="1486549"/>
            <a:chExt cx="4746546" cy="2525361"/>
          </a:xfrm>
        </p:grpSpPr>
        <p:sp>
          <p:nvSpPr>
            <p:cNvPr id="2" name="Rectángulo: esquinas redondeadas 1">
              <a:extLst>
                <a:ext uri="{FF2B5EF4-FFF2-40B4-BE49-F238E27FC236}">
                  <a16:creationId xmlns:a16="http://schemas.microsoft.com/office/drawing/2014/main" id="{2D98F933-F21C-6294-ACCB-FB2A15899D5A}"/>
                </a:ext>
              </a:extLst>
            </p:cNvPr>
            <p:cNvSpPr/>
            <p:nvPr/>
          </p:nvSpPr>
          <p:spPr>
            <a:xfrm>
              <a:off x="3131840" y="1995686"/>
              <a:ext cx="4680520" cy="2016224"/>
            </a:xfrm>
            <a:prstGeom prst="round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CuadroTexto 4">
              <a:extLst>
                <a:ext uri="{FF2B5EF4-FFF2-40B4-BE49-F238E27FC236}">
                  <a16:creationId xmlns:a16="http://schemas.microsoft.com/office/drawing/2014/main" id="{ECD9BA84-6564-CA91-15BE-1BD2CD9E043F}"/>
                </a:ext>
              </a:extLst>
            </p:cNvPr>
            <p:cNvSpPr txBox="1"/>
            <p:nvPr/>
          </p:nvSpPr>
          <p:spPr>
            <a:xfrm>
              <a:off x="3882937" y="1486549"/>
              <a:ext cx="3995449" cy="33855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6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Grupos de procesos de un proyecto</a:t>
              </a:r>
            </a:p>
          </p:txBody>
        </p:sp>
      </p:grpSp>
    </p:spTree>
    <p:extLst>
      <p:ext uri="{BB962C8B-B14F-4D97-AF65-F5344CB8AC3E}">
        <p14:creationId xmlns:p14="http://schemas.microsoft.com/office/powerpoint/2010/main" val="299510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30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Grupos de procesos en un proyecto</a:t>
            </a:r>
          </a:p>
        </p:txBody>
      </p:sp>
      <p:sp>
        <p:nvSpPr>
          <p:cNvPr id="70" name="CuadroTexto 69">
            <a:extLst>
              <a:ext uri="{FF2B5EF4-FFF2-40B4-BE49-F238E27FC236}">
                <a16:creationId xmlns:a16="http://schemas.microsoft.com/office/drawing/2014/main" id="{B5157395-5C58-7E18-40B2-C1DB5CD754A3}"/>
              </a:ext>
            </a:extLst>
          </p:cNvPr>
          <p:cNvSpPr txBox="1"/>
          <p:nvPr/>
        </p:nvSpPr>
        <p:spPr>
          <a:xfrm>
            <a:off x="136348" y="615175"/>
            <a:ext cx="3342585" cy="1323439"/>
          </a:xfrm>
          <a:prstGeom prst="rect">
            <a:avLst/>
          </a:prstGeom>
          <a:solidFill>
            <a:schemeClr val="accent6">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Creación del proyecto. </a:t>
            </a:r>
          </a:p>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 decisión de emprender un proyecto resulta de un proceso de </a:t>
            </a:r>
            <a:r>
              <a:rPr kumimoji="0" lang="es-UY" sz="14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planificación estratégica </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previo, desarrollado por las áreas del Agencia.</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4427984" y="570543"/>
            <a:ext cx="4464496" cy="3185487"/>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8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No es parte de los procesos de un proyecto, pero es importante entender cómo nace la necesidad de poner en marcha un proyecto.</a:t>
            </a:r>
          </a:p>
          <a:p>
            <a:pPr marL="285750" marR="0" lvl="0" indent="-285750" algn="l" defTabSz="914400" rtl="0" eaLnBrk="0" fontAlgn="base" latinLnBrk="0" hangingPunct="0">
              <a:lnSpc>
                <a:spcPct val="100000"/>
              </a:lnSpc>
              <a:spcBef>
                <a:spcPct val="0"/>
              </a:spcBef>
              <a:spcAft>
                <a:spcPts val="18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Teniendo en cuenta los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objetivos generales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la Agencia y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sus compromisos,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se definen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agendas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que describen principalmente propósitos, beneficios y líneas de acción (Gobierno Digital, Gobierno Abierto, Uruguay Digital, etc.)</a:t>
            </a:r>
          </a:p>
          <a:p>
            <a:pPr marL="285750" marR="0" lvl="0" indent="-285750" algn="l" defTabSz="914400" rtl="0" eaLnBrk="0" fontAlgn="base" latinLnBrk="0" hangingPunct="0">
              <a:lnSpc>
                <a:spcPct val="100000"/>
              </a:lnSpc>
              <a:spcBef>
                <a:spcPct val="0"/>
              </a:spcBef>
              <a:spcAft>
                <a:spcPts val="18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Las agendas dan lugar a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planes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con iniciativas y sus objetivos, metas y recursos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estratégico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la Agencia)</a:t>
            </a:r>
          </a:p>
          <a:p>
            <a:pPr marL="285750" marR="0" lvl="0" indent="-285750" algn="l" defTabSz="914400" rtl="0" eaLnBrk="0" fontAlgn="base" latinLnBrk="0" hangingPunct="0">
              <a:lnSpc>
                <a:spcPct val="100000"/>
              </a:lnSpc>
              <a:spcBef>
                <a:spcPct val="0"/>
              </a:spcBef>
              <a:spcAft>
                <a:spcPts val="18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Una iniciativa genera uno o más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proyectos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en la Agencia, cada uno con su propio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objetivo específico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que se traduce en un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entregable final</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t>
            </a:r>
          </a:p>
        </p:txBody>
      </p:sp>
      <p:pic>
        <p:nvPicPr>
          <p:cNvPr id="79" name="Imagen 78">
            <a:extLst>
              <a:ext uri="{FF2B5EF4-FFF2-40B4-BE49-F238E27FC236}">
                <a16:creationId xmlns:a16="http://schemas.microsoft.com/office/drawing/2014/main" id="{F351394C-F399-AC9F-36B3-6BC106F0DE4B}"/>
              </a:ext>
            </a:extLst>
          </p:cNvPr>
          <p:cNvPicPr>
            <a:picLocks noChangeAspect="1"/>
          </p:cNvPicPr>
          <p:nvPr/>
        </p:nvPicPr>
        <p:blipFill>
          <a:blip r:embed="rId2"/>
          <a:stretch>
            <a:fillRect/>
          </a:stretch>
        </p:blipFill>
        <p:spPr>
          <a:xfrm>
            <a:off x="0" y="2067694"/>
            <a:ext cx="3990913" cy="1414103"/>
          </a:xfrm>
          <a:prstGeom prst="rect">
            <a:avLst/>
          </a:prstGeom>
        </p:spPr>
      </p:pic>
    </p:spTree>
    <p:extLst>
      <p:ext uri="{BB962C8B-B14F-4D97-AF65-F5344CB8AC3E}">
        <p14:creationId xmlns:p14="http://schemas.microsoft.com/office/powerpoint/2010/main" val="870592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2000"/>
                                        <p:tgtEl>
                                          <p:spTgt spid="70"/>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fade">
                                      <p:cBhvr>
                                        <p:cTn id="11" dur="500"/>
                                        <p:tgtEl>
                                          <p:spTgt spid="7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1">
                                            <p:txEl>
                                              <p:pRg st="0" end="0"/>
                                            </p:txEl>
                                          </p:spTgt>
                                        </p:tgtEl>
                                        <p:attrNameLst>
                                          <p:attrName>style.visibility</p:attrName>
                                        </p:attrNameLst>
                                      </p:cBhvr>
                                      <p:to>
                                        <p:strVal val="visible"/>
                                      </p:to>
                                    </p:set>
                                    <p:animEffect transition="in" filter="wipe(up)">
                                      <p:cBhvr>
                                        <p:cTn id="16" dur="1000"/>
                                        <p:tgtEl>
                                          <p:spTgt spid="7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1">
                                            <p:txEl>
                                              <p:pRg st="1" end="1"/>
                                            </p:txEl>
                                          </p:spTgt>
                                        </p:tgtEl>
                                        <p:attrNameLst>
                                          <p:attrName>style.visibility</p:attrName>
                                        </p:attrNameLst>
                                      </p:cBhvr>
                                      <p:to>
                                        <p:strVal val="visible"/>
                                      </p:to>
                                    </p:set>
                                    <p:animEffect transition="in" filter="wipe(up)">
                                      <p:cBhvr>
                                        <p:cTn id="21" dur="1000"/>
                                        <p:tgtEl>
                                          <p:spTgt spid="7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1">
                                            <p:txEl>
                                              <p:pRg st="2" end="2"/>
                                            </p:txEl>
                                          </p:spTgt>
                                        </p:tgtEl>
                                        <p:attrNameLst>
                                          <p:attrName>style.visibility</p:attrName>
                                        </p:attrNameLst>
                                      </p:cBhvr>
                                      <p:to>
                                        <p:strVal val="visible"/>
                                      </p:to>
                                    </p:set>
                                    <p:animEffect transition="in" filter="wipe(up)">
                                      <p:cBhvr>
                                        <p:cTn id="26" dur="1000"/>
                                        <p:tgtEl>
                                          <p:spTgt spid="7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71">
                                            <p:txEl>
                                              <p:pRg st="3" end="3"/>
                                            </p:txEl>
                                          </p:spTgt>
                                        </p:tgtEl>
                                        <p:attrNameLst>
                                          <p:attrName>style.visibility</p:attrName>
                                        </p:attrNameLst>
                                      </p:cBhvr>
                                      <p:to>
                                        <p:strVal val="visible"/>
                                      </p:to>
                                    </p:set>
                                    <p:animEffect transition="in" filter="wipe(up)">
                                      <p:cBhvr>
                                        <p:cTn id="31" dur="1000"/>
                                        <p:tgtEl>
                                          <p:spTgt spid="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Grupos de procesos en un proyecto</a:t>
            </a:r>
          </a:p>
        </p:txBody>
      </p:sp>
      <p:sp>
        <p:nvSpPr>
          <p:cNvPr id="70" name="CuadroTexto 69">
            <a:extLst>
              <a:ext uri="{FF2B5EF4-FFF2-40B4-BE49-F238E27FC236}">
                <a16:creationId xmlns:a16="http://schemas.microsoft.com/office/drawing/2014/main" id="{B5157395-5C58-7E18-40B2-C1DB5CD754A3}"/>
              </a:ext>
            </a:extLst>
          </p:cNvPr>
          <p:cNvSpPr txBox="1"/>
          <p:nvPr/>
        </p:nvSpPr>
        <p:spPr>
          <a:xfrm>
            <a:off x="136349" y="615175"/>
            <a:ext cx="2563444" cy="307777"/>
          </a:xfrm>
          <a:prstGeom prst="rect">
            <a:avLst/>
          </a:prstGeom>
          <a:solidFill>
            <a:schemeClr val="accent6">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Inicio y planificación</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3628213" y="522483"/>
            <a:ext cx="5543424" cy="4308872"/>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 conforma un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equipo de proyecto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siendo nombrado un PM y algunos colaboradores de la Agencia. </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Junto al patrocinador, partes interesadas de la Agencia y eventualmente un proveedor, definen un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general del proyecto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(entregables principales, fechas, recursos necesarios, enfoque de gestión y desarrollo).</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 construye el documento de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visión del proyecto</a:t>
            </a:r>
            <a:endPar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 construyen planes como la gestión de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riesgos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de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comunicaciones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flujo de pagos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 proveedores, etc.</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 el proyecto incluye a varios organismos, se lo considera como un programa y para cada proyecto en el organismo:</a:t>
            </a:r>
          </a:p>
          <a:p>
            <a:pPr marL="742950" marR="0" lvl="1" indent="-285750" algn="l" defTabSz="914400" rtl="0" eaLnBrk="0" fontAlgn="base" latinLnBrk="0" hangingPunct="0">
              <a:lnSpc>
                <a:spcPct val="100000"/>
              </a:lnSpc>
              <a:spcBef>
                <a:spcPct val="0"/>
              </a:spcBef>
              <a:spcAft>
                <a:spcPts val="1200"/>
              </a:spcAft>
              <a:buClrTx/>
              <a:buSzTx/>
              <a:buFont typeface="Wingdings" panose="05000000000000000000" pitchFamily="2" charset="2"/>
              <a:buChar char="ü"/>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Pedir al PM del organismo y su patrocinador que se firme un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Acta de Constitución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del proyecto para presentar al equipo Agesic en el organismo y que pueda desarrollar los planes con apoyo de funcionarios.</a:t>
            </a:r>
          </a:p>
          <a:p>
            <a:pPr marL="742950" marR="0" lvl="1" indent="-285750" algn="l" defTabSz="914400" rtl="0" eaLnBrk="0" fontAlgn="base" latinLnBrk="0" hangingPunct="0">
              <a:lnSpc>
                <a:spcPct val="100000"/>
              </a:lnSpc>
              <a:spcBef>
                <a:spcPct val="0"/>
              </a:spcBef>
              <a:spcAft>
                <a:spcPts val="1200"/>
              </a:spcAft>
              <a:buClrTx/>
              <a:buSzTx/>
              <a:buFont typeface="Wingdings" panose="05000000000000000000" pitchFamily="2" charset="2"/>
              <a:buChar char="ü"/>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Establecer un </a:t>
            </a:r>
            <a:r>
              <a:rPr kumimoji="0" lang="es-UY" sz="12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general del proyecto en el organismo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(entregables principales, fechas, responsables, etc.)</a:t>
            </a:r>
          </a:p>
          <a:p>
            <a:pPr marL="742950" marR="0" lvl="1"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endPar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nvGrpSpPr>
          <p:cNvPr id="75" name="Grupo 74">
            <a:extLst>
              <a:ext uri="{FF2B5EF4-FFF2-40B4-BE49-F238E27FC236}">
                <a16:creationId xmlns:a16="http://schemas.microsoft.com/office/drawing/2014/main" id="{C93A8B2B-CFC2-5AD6-7137-8B3A7298B004}"/>
              </a:ext>
            </a:extLst>
          </p:cNvPr>
          <p:cNvGrpSpPr/>
          <p:nvPr/>
        </p:nvGrpSpPr>
        <p:grpSpPr>
          <a:xfrm>
            <a:off x="395536" y="3154078"/>
            <a:ext cx="3409033" cy="1150412"/>
            <a:chOff x="4716016" y="350016"/>
            <a:chExt cx="3101661" cy="1150412"/>
          </a:xfrm>
        </p:grpSpPr>
        <p:sp>
          <p:nvSpPr>
            <p:cNvPr id="76" name="Rectángulo redondeado 20">
              <a:extLst>
                <a:ext uri="{FF2B5EF4-FFF2-40B4-BE49-F238E27FC236}">
                  <a16:creationId xmlns:a16="http://schemas.microsoft.com/office/drawing/2014/main" id="{B72A64C1-25C4-0309-7E4C-E305736015B4}"/>
                </a:ext>
              </a:extLst>
            </p:cNvPr>
            <p:cNvSpPr/>
            <p:nvPr/>
          </p:nvSpPr>
          <p:spPr>
            <a:xfrm>
              <a:off x="5076973" y="369216"/>
              <a:ext cx="2740703" cy="11312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pic>
          <p:nvPicPr>
            <p:cNvPr id="77" name="Imagen 76">
              <a:extLst>
                <a:ext uri="{FF2B5EF4-FFF2-40B4-BE49-F238E27FC236}">
                  <a16:creationId xmlns:a16="http://schemas.microsoft.com/office/drawing/2014/main" id="{90A97CB5-2F57-9660-E321-3AD11A38BAB1}"/>
                </a:ext>
              </a:extLst>
            </p:cNvPr>
            <p:cNvPicPr>
              <a:picLocks noChangeAspect="1"/>
            </p:cNvPicPr>
            <p:nvPr/>
          </p:nvPicPr>
          <p:blipFill>
            <a:blip r:embed="rId2">
              <a:clrChange>
                <a:clrFrom>
                  <a:srgbClr val="F5F5F5"/>
                </a:clrFrom>
                <a:clrTo>
                  <a:srgbClr val="F5F5F5">
                    <a:alpha val="0"/>
                  </a:srgbClr>
                </a:clrTo>
              </a:clrChange>
            </a:blip>
            <a:stretch>
              <a:fillRect/>
            </a:stretch>
          </p:blipFill>
          <p:spPr>
            <a:xfrm>
              <a:off x="4716016" y="350016"/>
              <a:ext cx="730723" cy="733143"/>
            </a:xfrm>
            <a:prstGeom prst="rect">
              <a:avLst/>
            </a:prstGeom>
          </p:spPr>
        </p:pic>
        <p:sp>
          <p:nvSpPr>
            <p:cNvPr id="78" name="CuadroTexto 77">
              <a:extLst>
                <a:ext uri="{FF2B5EF4-FFF2-40B4-BE49-F238E27FC236}">
                  <a16:creationId xmlns:a16="http://schemas.microsoft.com/office/drawing/2014/main" id="{FC15561B-A60E-AECA-C75E-A1A91DC96508}"/>
                </a:ext>
              </a:extLst>
            </p:cNvPr>
            <p:cNvSpPr txBox="1"/>
            <p:nvPr/>
          </p:nvSpPr>
          <p:spPr>
            <a:xfrm>
              <a:off x="5364088" y="411510"/>
              <a:ext cx="2453589" cy="1015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Revisar información más detallada en 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capítulo 3 – Inicio y planificación de un proyecto o programa</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de la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Guía de fundamentos de gestión de proyectos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Agesic </a:t>
              </a:r>
              <a:endPar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pic>
        <p:nvPicPr>
          <p:cNvPr id="3" name="Imagen 2">
            <a:extLst>
              <a:ext uri="{FF2B5EF4-FFF2-40B4-BE49-F238E27FC236}">
                <a16:creationId xmlns:a16="http://schemas.microsoft.com/office/drawing/2014/main" id="{CFB05A8F-26FA-D685-9593-BE52138B003B}"/>
              </a:ext>
            </a:extLst>
          </p:cNvPr>
          <p:cNvPicPr>
            <a:picLocks noChangeAspect="1"/>
          </p:cNvPicPr>
          <p:nvPr/>
        </p:nvPicPr>
        <p:blipFill>
          <a:blip r:embed="rId3"/>
          <a:stretch>
            <a:fillRect/>
          </a:stretch>
        </p:blipFill>
        <p:spPr>
          <a:xfrm>
            <a:off x="4430" y="1019634"/>
            <a:ext cx="3688464" cy="1363374"/>
          </a:xfrm>
          <a:prstGeom prst="rect">
            <a:avLst/>
          </a:prstGeom>
        </p:spPr>
      </p:pic>
    </p:spTree>
    <p:extLst>
      <p:ext uri="{BB962C8B-B14F-4D97-AF65-F5344CB8AC3E}">
        <p14:creationId xmlns:p14="http://schemas.microsoft.com/office/powerpoint/2010/main" val="217008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500"/>
                                        <p:tgtEl>
                                          <p:spTgt spid="70"/>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1">
                                            <p:txEl>
                                              <p:pRg st="0" end="0"/>
                                            </p:txEl>
                                          </p:spTgt>
                                        </p:tgtEl>
                                        <p:attrNameLst>
                                          <p:attrName>style.visibility</p:attrName>
                                        </p:attrNameLst>
                                      </p:cBhvr>
                                      <p:to>
                                        <p:strVal val="visible"/>
                                      </p:to>
                                    </p:set>
                                    <p:animEffect transition="in" filter="wipe(up)">
                                      <p:cBhvr>
                                        <p:cTn id="16" dur="500"/>
                                        <p:tgtEl>
                                          <p:spTgt spid="7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1">
                                            <p:txEl>
                                              <p:pRg st="1" end="1"/>
                                            </p:txEl>
                                          </p:spTgt>
                                        </p:tgtEl>
                                        <p:attrNameLst>
                                          <p:attrName>style.visibility</p:attrName>
                                        </p:attrNameLst>
                                      </p:cBhvr>
                                      <p:to>
                                        <p:strVal val="visible"/>
                                      </p:to>
                                    </p:set>
                                    <p:animEffect transition="in" filter="wipe(up)">
                                      <p:cBhvr>
                                        <p:cTn id="21" dur="500"/>
                                        <p:tgtEl>
                                          <p:spTgt spid="7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1">
                                            <p:txEl>
                                              <p:pRg st="2" end="2"/>
                                            </p:txEl>
                                          </p:spTgt>
                                        </p:tgtEl>
                                        <p:attrNameLst>
                                          <p:attrName>style.visibility</p:attrName>
                                        </p:attrNameLst>
                                      </p:cBhvr>
                                      <p:to>
                                        <p:strVal val="visible"/>
                                      </p:to>
                                    </p:set>
                                    <p:animEffect transition="in" filter="wipe(up)">
                                      <p:cBhvr>
                                        <p:cTn id="26" dur="500"/>
                                        <p:tgtEl>
                                          <p:spTgt spid="7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71">
                                            <p:txEl>
                                              <p:pRg st="3" end="3"/>
                                            </p:txEl>
                                          </p:spTgt>
                                        </p:tgtEl>
                                        <p:attrNameLst>
                                          <p:attrName>style.visibility</p:attrName>
                                        </p:attrNameLst>
                                      </p:cBhvr>
                                      <p:to>
                                        <p:strVal val="visible"/>
                                      </p:to>
                                    </p:set>
                                    <p:animEffect transition="in" filter="wipe(up)">
                                      <p:cBhvr>
                                        <p:cTn id="31" dur="500"/>
                                        <p:tgtEl>
                                          <p:spTgt spid="71">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1">
                                            <p:txEl>
                                              <p:pRg st="4" end="4"/>
                                            </p:txEl>
                                          </p:spTgt>
                                        </p:tgtEl>
                                        <p:attrNameLst>
                                          <p:attrName>style.visibility</p:attrName>
                                        </p:attrNameLst>
                                      </p:cBhvr>
                                      <p:to>
                                        <p:strVal val="visible"/>
                                      </p:to>
                                    </p:set>
                                    <p:animEffect transition="in" filter="wipe(up)">
                                      <p:cBhvr>
                                        <p:cTn id="36" dur="500"/>
                                        <p:tgtEl>
                                          <p:spTgt spid="71">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71">
                                            <p:txEl>
                                              <p:pRg st="5" end="5"/>
                                            </p:txEl>
                                          </p:spTgt>
                                        </p:tgtEl>
                                        <p:attrNameLst>
                                          <p:attrName>style.visibility</p:attrName>
                                        </p:attrNameLst>
                                      </p:cBhvr>
                                      <p:to>
                                        <p:strVal val="visible"/>
                                      </p:to>
                                    </p:set>
                                    <p:animEffect transition="in" filter="wipe(up)">
                                      <p:cBhvr>
                                        <p:cTn id="41" dur="500"/>
                                        <p:tgtEl>
                                          <p:spTgt spid="71">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71">
                                            <p:txEl>
                                              <p:pRg st="6" end="6"/>
                                            </p:txEl>
                                          </p:spTgt>
                                        </p:tgtEl>
                                        <p:attrNameLst>
                                          <p:attrName>style.visibility</p:attrName>
                                        </p:attrNameLst>
                                      </p:cBhvr>
                                      <p:to>
                                        <p:strVal val="visible"/>
                                      </p:to>
                                    </p:set>
                                    <p:animEffect transition="in" filter="wipe(up)">
                                      <p:cBhvr>
                                        <p:cTn id="46" dur="500"/>
                                        <p:tgtEl>
                                          <p:spTgt spid="71">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32"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circle(out)">
                                      <p:cBhvr>
                                        <p:cTn id="51" dur="1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4248472" cy="435776"/>
          </a:xfrm>
        </p:spPr>
        <p:txBody>
          <a:bodyPr/>
          <a:lstStyle/>
          <a:p>
            <a:r>
              <a:rPr lang="es-UY" dirty="0">
                <a:solidFill>
                  <a:srgbClr val="7030A0"/>
                </a:solidFill>
              </a:rPr>
              <a:t>Grupos de procesos en un proyecto</a:t>
            </a:r>
          </a:p>
        </p:txBody>
      </p:sp>
      <p:sp>
        <p:nvSpPr>
          <p:cNvPr id="70" name="CuadroTexto 69">
            <a:extLst>
              <a:ext uri="{FF2B5EF4-FFF2-40B4-BE49-F238E27FC236}">
                <a16:creationId xmlns:a16="http://schemas.microsoft.com/office/drawing/2014/main" id="{B5157395-5C58-7E18-40B2-C1DB5CD754A3}"/>
              </a:ext>
            </a:extLst>
          </p:cNvPr>
          <p:cNvSpPr txBox="1"/>
          <p:nvPr/>
        </p:nvSpPr>
        <p:spPr>
          <a:xfrm>
            <a:off x="136348" y="615175"/>
            <a:ext cx="3342585" cy="307777"/>
          </a:xfrm>
          <a:prstGeom prst="rect">
            <a:avLst/>
          </a:prstGeom>
          <a:solidFill>
            <a:schemeClr val="accent6">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Ejecución (desarrollo de entregables)</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4499992" y="238474"/>
            <a:ext cx="4507660" cy="4216539"/>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Los equipos de desarrollo de entregables realizan las tareas necesarias para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diseñar, construir, probar, capacitar y presentar al PM y otros interesados, los entregables para su aprobación.</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Cada equipo de desarrollo aplica sus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metodologías propias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asegurándose de cumplir con las fechas y calidad previstas en el plan general del proyecto, que es gestionado por el PM del proyecto.</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Desde el punto de vista de un programa, implica iniciar y ejecutar proyectos en los organismos, lo cual obliga, para cada organismo, realizar los procesos de:</a:t>
            </a:r>
          </a:p>
          <a:p>
            <a:pPr marL="539750" marR="0" lvl="1" indent="-269875" algn="l" defTabSz="914400" rtl="0" eaLnBrk="0" fontAlgn="base" latinLnBrk="0" hangingPunct="0">
              <a:lnSpc>
                <a:spcPct val="100000"/>
              </a:lnSpc>
              <a:spcBef>
                <a:spcPct val="0"/>
              </a:spcBef>
              <a:spcAft>
                <a:spcPts val="600"/>
              </a:spcAft>
              <a:buClrTx/>
              <a:buSzTx/>
              <a:buFont typeface="Wingdings" panose="05000000000000000000" pitchFamily="2" charset="2"/>
              <a:buChar char="Ø"/>
              <a:tabLst/>
              <a:defRPr/>
            </a:pP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Inicio y planificación para el organismo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(Acta de Constitución, plan general, lista de entregables, cronograma general, identificar interesados, etc.)</a:t>
            </a:r>
          </a:p>
          <a:p>
            <a:pPr marL="539750" marR="0" lvl="1" indent="-269875" algn="l" defTabSz="914400" rtl="0" eaLnBrk="0" fontAlgn="base" latinLnBrk="0" hangingPunct="0">
              <a:lnSpc>
                <a:spcPct val="100000"/>
              </a:lnSpc>
              <a:spcBef>
                <a:spcPct val="0"/>
              </a:spcBef>
              <a:spcAft>
                <a:spcPts val="600"/>
              </a:spcAft>
              <a:buClrTx/>
              <a:buSzTx/>
              <a:buFont typeface="Wingdings" panose="05000000000000000000" pitchFamily="2" charset="2"/>
              <a:buChar char="Ø"/>
              <a:tabLst/>
              <a:defRPr/>
            </a:pP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Ejecución en el organismo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construir los entregables, probarlos, entrenar a los usuarios</a:t>
            </a:r>
          </a:p>
          <a:p>
            <a:pPr marL="539750" marR="0" lvl="1" indent="-269875" algn="l" defTabSz="914400" rtl="0" eaLnBrk="0" fontAlgn="base" latinLnBrk="0" hangingPunct="0">
              <a:lnSpc>
                <a:spcPct val="100000"/>
              </a:lnSpc>
              <a:spcBef>
                <a:spcPct val="0"/>
              </a:spcBef>
              <a:spcAft>
                <a:spcPts val="600"/>
              </a:spcAft>
              <a:buClrTx/>
              <a:buSzTx/>
              <a:buFont typeface="Wingdings" panose="05000000000000000000" pitchFamily="2" charset="2"/>
              <a:buChar char="Ø"/>
              <a:tabLst/>
              <a:defRPr/>
            </a:pP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Cierre del proyecto en el organismo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presentación final de resultados, informe de resultados y lecciones aprendidas</a:t>
            </a:r>
          </a:p>
        </p:txBody>
      </p:sp>
      <p:grpSp>
        <p:nvGrpSpPr>
          <p:cNvPr id="8" name="Grupo 7">
            <a:extLst>
              <a:ext uri="{FF2B5EF4-FFF2-40B4-BE49-F238E27FC236}">
                <a16:creationId xmlns:a16="http://schemas.microsoft.com/office/drawing/2014/main" id="{2B6517F3-BF24-5F2E-0522-ED24BB0F4A53}"/>
              </a:ext>
            </a:extLst>
          </p:cNvPr>
          <p:cNvGrpSpPr/>
          <p:nvPr/>
        </p:nvGrpSpPr>
        <p:grpSpPr>
          <a:xfrm>
            <a:off x="508423" y="3147814"/>
            <a:ext cx="3409033" cy="1150412"/>
            <a:chOff x="4716016" y="350016"/>
            <a:chExt cx="3101661" cy="1150412"/>
          </a:xfrm>
        </p:grpSpPr>
        <p:sp>
          <p:nvSpPr>
            <p:cNvPr id="9" name="Rectángulo redondeado 20">
              <a:extLst>
                <a:ext uri="{FF2B5EF4-FFF2-40B4-BE49-F238E27FC236}">
                  <a16:creationId xmlns:a16="http://schemas.microsoft.com/office/drawing/2014/main" id="{AC4269FD-D19A-348E-630E-1B891A949DF0}"/>
                </a:ext>
              </a:extLst>
            </p:cNvPr>
            <p:cNvSpPr/>
            <p:nvPr/>
          </p:nvSpPr>
          <p:spPr>
            <a:xfrm>
              <a:off x="5076973" y="369216"/>
              <a:ext cx="2740703" cy="11312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pic>
          <p:nvPicPr>
            <p:cNvPr id="10" name="Imagen 9">
              <a:extLst>
                <a:ext uri="{FF2B5EF4-FFF2-40B4-BE49-F238E27FC236}">
                  <a16:creationId xmlns:a16="http://schemas.microsoft.com/office/drawing/2014/main" id="{93780C92-0312-355B-3904-745E98F8BDAC}"/>
                </a:ext>
              </a:extLst>
            </p:cNvPr>
            <p:cNvPicPr>
              <a:picLocks noChangeAspect="1"/>
            </p:cNvPicPr>
            <p:nvPr/>
          </p:nvPicPr>
          <p:blipFill>
            <a:blip r:embed="rId2">
              <a:clrChange>
                <a:clrFrom>
                  <a:srgbClr val="F5F5F5"/>
                </a:clrFrom>
                <a:clrTo>
                  <a:srgbClr val="F5F5F5">
                    <a:alpha val="0"/>
                  </a:srgbClr>
                </a:clrTo>
              </a:clrChange>
            </a:blip>
            <a:stretch>
              <a:fillRect/>
            </a:stretch>
          </p:blipFill>
          <p:spPr>
            <a:xfrm>
              <a:off x="4716016" y="350016"/>
              <a:ext cx="730723" cy="733143"/>
            </a:xfrm>
            <a:prstGeom prst="rect">
              <a:avLst/>
            </a:prstGeom>
          </p:spPr>
        </p:pic>
        <p:sp>
          <p:nvSpPr>
            <p:cNvPr id="12" name="CuadroTexto 11">
              <a:extLst>
                <a:ext uri="{FF2B5EF4-FFF2-40B4-BE49-F238E27FC236}">
                  <a16:creationId xmlns:a16="http://schemas.microsoft.com/office/drawing/2014/main" id="{CF917079-9F27-3886-36AB-1FF953F8EFD5}"/>
                </a:ext>
              </a:extLst>
            </p:cNvPr>
            <p:cNvSpPr txBox="1"/>
            <p:nvPr/>
          </p:nvSpPr>
          <p:spPr>
            <a:xfrm>
              <a:off x="5364088" y="411510"/>
              <a:ext cx="2453589" cy="1015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Revisar información más detallada en 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capítulo 4 – ejecución y control de programas y proyectos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la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Guía de fundamentos de gestión de proyectos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Agesic </a:t>
              </a:r>
              <a:endPar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pic>
        <p:nvPicPr>
          <p:cNvPr id="16" name="Imagen 15">
            <a:extLst>
              <a:ext uri="{FF2B5EF4-FFF2-40B4-BE49-F238E27FC236}">
                <a16:creationId xmlns:a16="http://schemas.microsoft.com/office/drawing/2014/main" id="{547218FE-F394-4CE7-F14A-E31FF88C46BE}"/>
              </a:ext>
            </a:extLst>
          </p:cNvPr>
          <p:cNvPicPr>
            <a:picLocks noChangeAspect="1"/>
          </p:cNvPicPr>
          <p:nvPr/>
        </p:nvPicPr>
        <p:blipFill>
          <a:blip r:embed="rId3"/>
          <a:stretch>
            <a:fillRect/>
          </a:stretch>
        </p:blipFill>
        <p:spPr>
          <a:xfrm>
            <a:off x="136348" y="1051202"/>
            <a:ext cx="3447877" cy="1280153"/>
          </a:xfrm>
          <a:prstGeom prst="rect">
            <a:avLst/>
          </a:prstGeom>
        </p:spPr>
      </p:pic>
    </p:spTree>
    <p:extLst>
      <p:ext uri="{BB962C8B-B14F-4D97-AF65-F5344CB8AC3E}">
        <p14:creationId xmlns:p14="http://schemas.microsoft.com/office/powerpoint/2010/main" val="14987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500"/>
                                        <p:tgtEl>
                                          <p:spTgt spid="70"/>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1">
                                            <p:txEl>
                                              <p:pRg st="0" end="0"/>
                                            </p:txEl>
                                          </p:spTgt>
                                        </p:tgtEl>
                                        <p:attrNameLst>
                                          <p:attrName>style.visibility</p:attrName>
                                        </p:attrNameLst>
                                      </p:cBhvr>
                                      <p:to>
                                        <p:strVal val="visible"/>
                                      </p:to>
                                    </p:set>
                                    <p:anim calcmode="lin" valueType="num">
                                      <p:cBhvr additive="base">
                                        <p:cTn id="16" dur="10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1">
                                            <p:txEl>
                                              <p:pRg st="1" end="1"/>
                                            </p:txEl>
                                          </p:spTgt>
                                        </p:tgtEl>
                                        <p:attrNameLst>
                                          <p:attrName>style.visibility</p:attrName>
                                        </p:attrNameLst>
                                      </p:cBhvr>
                                      <p:to>
                                        <p:strVal val="visible"/>
                                      </p:to>
                                    </p:set>
                                    <p:anim calcmode="lin" valueType="num">
                                      <p:cBhvr additive="base">
                                        <p:cTn id="22" dur="10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1">
                                            <p:txEl>
                                              <p:pRg st="2" end="2"/>
                                            </p:txEl>
                                          </p:spTgt>
                                        </p:tgtEl>
                                        <p:attrNameLst>
                                          <p:attrName>style.visibility</p:attrName>
                                        </p:attrNameLst>
                                      </p:cBhvr>
                                      <p:to>
                                        <p:strVal val="visible"/>
                                      </p:to>
                                    </p:set>
                                    <p:anim calcmode="lin" valueType="num">
                                      <p:cBhvr additive="base">
                                        <p:cTn id="28" dur="1000" fill="hold"/>
                                        <p:tgtEl>
                                          <p:spTgt spid="71">
                                            <p:txEl>
                                              <p:pRg st="2" end="2"/>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71">
                                            <p:txEl>
                                              <p:pRg st="3" end="3"/>
                                            </p:txEl>
                                          </p:spTgt>
                                        </p:tgtEl>
                                        <p:attrNameLst>
                                          <p:attrName>style.visibility</p:attrName>
                                        </p:attrNameLst>
                                      </p:cBhvr>
                                      <p:to>
                                        <p:strVal val="visible"/>
                                      </p:to>
                                    </p:set>
                                    <p:anim calcmode="lin" valueType="num">
                                      <p:cBhvr additive="base">
                                        <p:cTn id="34" dur="1000" fill="hold"/>
                                        <p:tgtEl>
                                          <p:spTgt spid="71">
                                            <p:txEl>
                                              <p:pRg st="3" end="3"/>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71">
                                            <p:txEl>
                                              <p:pRg st="4" end="4"/>
                                            </p:txEl>
                                          </p:spTgt>
                                        </p:tgtEl>
                                        <p:attrNameLst>
                                          <p:attrName>style.visibility</p:attrName>
                                        </p:attrNameLst>
                                      </p:cBhvr>
                                      <p:to>
                                        <p:strVal val="visible"/>
                                      </p:to>
                                    </p:set>
                                    <p:anim calcmode="lin" valueType="num">
                                      <p:cBhvr additive="base">
                                        <p:cTn id="40" dur="1000" fill="hold"/>
                                        <p:tgtEl>
                                          <p:spTgt spid="71">
                                            <p:txEl>
                                              <p:pRg st="4" end="4"/>
                                            </p:txEl>
                                          </p:spTgt>
                                        </p:tgtEl>
                                        <p:attrNameLst>
                                          <p:attrName>ppt_x</p:attrName>
                                        </p:attrNameLst>
                                      </p:cBhvr>
                                      <p:tavLst>
                                        <p:tav tm="0">
                                          <p:val>
                                            <p:strVal val="#ppt_x"/>
                                          </p:val>
                                        </p:tav>
                                        <p:tav tm="100000">
                                          <p:val>
                                            <p:strVal val="#ppt_x"/>
                                          </p:val>
                                        </p:tav>
                                      </p:tavLst>
                                    </p:anim>
                                    <p:anim calcmode="lin" valueType="num">
                                      <p:cBhvr additive="base">
                                        <p:cTn id="41" dur="1000" fill="hold"/>
                                        <p:tgtEl>
                                          <p:spTgt spid="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1">
                                            <p:txEl>
                                              <p:pRg st="5" end="5"/>
                                            </p:txEl>
                                          </p:spTgt>
                                        </p:tgtEl>
                                        <p:attrNameLst>
                                          <p:attrName>style.visibility</p:attrName>
                                        </p:attrNameLst>
                                      </p:cBhvr>
                                      <p:to>
                                        <p:strVal val="visible"/>
                                      </p:to>
                                    </p:set>
                                    <p:anim calcmode="lin" valueType="num">
                                      <p:cBhvr additive="base">
                                        <p:cTn id="46" dur="1000" fill="hold"/>
                                        <p:tgtEl>
                                          <p:spTgt spid="71">
                                            <p:txEl>
                                              <p:pRg st="5" end="5"/>
                                            </p:txEl>
                                          </p:spTgt>
                                        </p:tgtEl>
                                        <p:attrNameLst>
                                          <p:attrName>ppt_x</p:attrName>
                                        </p:attrNameLst>
                                      </p:cBhvr>
                                      <p:tavLst>
                                        <p:tav tm="0">
                                          <p:val>
                                            <p:strVal val="#ppt_x"/>
                                          </p:val>
                                        </p:tav>
                                        <p:tav tm="100000">
                                          <p:val>
                                            <p:strVal val="#ppt_x"/>
                                          </p:val>
                                        </p:tav>
                                      </p:tavLst>
                                    </p:anim>
                                    <p:anim calcmode="lin" valueType="num">
                                      <p:cBhvr additive="base">
                                        <p:cTn id="47" dur="1000" fill="hold"/>
                                        <p:tgtEl>
                                          <p:spTgt spid="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8" presetClass="entr" presetSubtype="32"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diamond(out)">
                                      <p:cBhvr>
                                        <p:cTn id="5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uiExpand="1"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Grupos de procesos en un proyecto</a:t>
            </a:r>
          </a:p>
        </p:txBody>
      </p:sp>
      <p:sp>
        <p:nvSpPr>
          <p:cNvPr id="70" name="CuadroTexto 69">
            <a:extLst>
              <a:ext uri="{FF2B5EF4-FFF2-40B4-BE49-F238E27FC236}">
                <a16:creationId xmlns:a16="http://schemas.microsoft.com/office/drawing/2014/main" id="{B5157395-5C58-7E18-40B2-C1DB5CD754A3}"/>
              </a:ext>
            </a:extLst>
          </p:cNvPr>
          <p:cNvSpPr txBox="1"/>
          <p:nvPr/>
        </p:nvSpPr>
        <p:spPr>
          <a:xfrm>
            <a:off x="5364088" y="339502"/>
            <a:ext cx="3342585" cy="307777"/>
          </a:xfrm>
          <a:prstGeom prst="rect">
            <a:avLst/>
          </a:prstGeom>
          <a:solidFill>
            <a:schemeClr val="accent6">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Control (gestión del proyecto)</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83253" y="570543"/>
            <a:ext cx="5049246" cy="4185761"/>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paralelo a los procesos de gestión, el PM y su equipo de gestión deben asegurarse de:</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Cumplimiento del plan general del proyecto (cronograma alto nivel, presupuesto, nivel de calidad de los entregables, cumplimiento de los entregables aprobados – Alcance)</a:t>
            </a:r>
          </a:p>
          <a:p>
            <a:pPr marL="3619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Monitorear el desempeño de los equipos de desarrollo de entregables, su relación con las partes interesadas usuarias y técnicas, cumplimiento de fechas y calidad de sus entregables.</a:t>
            </a:r>
          </a:p>
          <a:p>
            <a:pPr marL="536575"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Anticipar, analizar y realizar ajustes en los planes, ante aparición de riesgos, nuevos requisitos o problemas en el desarrollo de entregables.</a:t>
            </a:r>
          </a:p>
          <a:p>
            <a:pPr marL="803275" marR="0" lvl="0" indent="-268288"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caso de un proyecto ejecutándose en un organismo, el PM de Agesic debe coordinar con su contraparte del organismo, el cumplimiento de los planes, el aseguramiento de apoyos y recursos del organismo que se hayan planificado y la resolución conjunta de problemas en el organismo que repercuten en el proyecto.</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endPar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nvGrpSpPr>
          <p:cNvPr id="8" name="Grupo 7">
            <a:extLst>
              <a:ext uri="{FF2B5EF4-FFF2-40B4-BE49-F238E27FC236}">
                <a16:creationId xmlns:a16="http://schemas.microsoft.com/office/drawing/2014/main" id="{2B6517F3-BF24-5F2E-0522-ED24BB0F4A53}"/>
              </a:ext>
            </a:extLst>
          </p:cNvPr>
          <p:cNvGrpSpPr/>
          <p:nvPr/>
        </p:nvGrpSpPr>
        <p:grpSpPr>
          <a:xfrm>
            <a:off x="5330863" y="3050265"/>
            <a:ext cx="3409033" cy="1150412"/>
            <a:chOff x="4716016" y="350016"/>
            <a:chExt cx="3101661" cy="1150412"/>
          </a:xfrm>
        </p:grpSpPr>
        <p:sp>
          <p:nvSpPr>
            <p:cNvPr id="9" name="Rectángulo redondeado 20">
              <a:extLst>
                <a:ext uri="{FF2B5EF4-FFF2-40B4-BE49-F238E27FC236}">
                  <a16:creationId xmlns:a16="http://schemas.microsoft.com/office/drawing/2014/main" id="{AC4269FD-D19A-348E-630E-1B891A949DF0}"/>
                </a:ext>
              </a:extLst>
            </p:cNvPr>
            <p:cNvSpPr/>
            <p:nvPr/>
          </p:nvSpPr>
          <p:spPr>
            <a:xfrm>
              <a:off x="5076973" y="369216"/>
              <a:ext cx="2740703" cy="11312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pic>
          <p:nvPicPr>
            <p:cNvPr id="10" name="Imagen 9">
              <a:extLst>
                <a:ext uri="{FF2B5EF4-FFF2-40B4-BE49-F238E27FC236}">
                  <a16:creationId xmlns:a16="http://schemas.microsoft.com/office/drawing/2014/main" id="{93780C92-0312-355B-3904-745E98F8BDAC}"/>
                </a:ext>
              </a:extLst>
            </p:cNvPr>
            <p:cNvPicPr>
              <a:picLocks noChangeAspect="1"/>
            </p:cNvPicPr>
            <p:nvPr/>
          </p:nvPicPr>
          <p:blipFill>
            <a:blip r:embed="rId3">
              <a:clrChange>
                <a:clrFrom>
                  <a:srgbClr val="F5F5F5"/>
                </a:clrFrom>
                <a:clrTo>
                  <a:srgbClr val="F5F5F5">
                    <a:alpha val="0"/>
                  </a:srgbClr>
                </a:clrTo>
              </a:clrChange>
            </a:blip>
            <a:stretch>
              <a:fillRect/>
            </a:stretch>
          </p:blipFill>
          <p:spPr>
            <a:xfrm>
              <a:off x="4716016" y="350016"/>
              <a:ext cx="730723" cy="733143"/>
            </a:xfrm>
            <a:prstGeom prst="rect">
              <a:avLst/>
            </a:prstGeom>
          </p:spPr>
        </p:pic>
        <p:sp>
          <p:nvSpPr>
            <p:cNvPr id="12" name="CuadroTexto 11">
              <a:extLst>
                <a:ext uri="{FF2B5EF4-FFF2-40B4-BE49-F238E27FC236}">
                  <a16:creationId xmlns:a16="http://schemas.microsoft.com/office/drawing/2014/main" id="{CF917079-9F27-3886-36AB-1FF953F8EFD5}"/>
                </a:ext>
              </a:extLst>
            </p:cNvPr>
            <p:cNvSpPr txBox="1"/>
            <p:nvPr/>
          </p:nvSpPr>
          <p:spPr>
            <a:xfrm>
              <a:off x="5364088" y="411510"/>
              <a:ext cx="2453589" cy="1015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Revisar información más detallada en 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capítulo 4 – ejecución y control de programas y proyectos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la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Guía de fundamentos de gestión de proyectos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Agesic </a:t>
              </a:r>
              <a:endPar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pic>
        <p:nvPicPr>
          <p:cNvPr id="2" name="Imagen 1">
            <a:extLst>
              <a:ext uri="{FF2B5EF4-FFF2-40B4-BE49-F238E27FC236}">
                <a16:creationId xmlns:a16="http://schemas.microsoft.com/office/drawing/2014/main" id="{61D9CF87-D89D-06C4-FFBA-434AA5C60477}"/>
              </a:ext>
            </a:extLst>
          </p:cNvPr>
          <p:cNvPicPr>
            <a:picLocks noChangeAspect="1"/>
          </p:cNvPicPr>
          <p:nvPr/>
        </p:nvPicPr>
        <p:blipFill>
          <a:blip r:embed="rId4"/>
          <a:stretch>
            <a:fillRect/>
          </a:stretch>
        </p:blipFill>
        <p:spPr>
          <a:xfrm>
            <a:off x="5364088" y="775529"/>
            <a:ext cx="3447877" cy="1280153"/>
          </a:xfrm>
          <a:prstGeom prst="rect">
            <a:avLst/>
          </a:prstGeom>
        </p:spPr>
      </p:pic>
    </p:spTree>
    <p:extLst>
      <p:ext uri="{BB962C8B-B14F-4D97-AF65-F5344CB8AC3E}">
        <p14:creationId xmlns:p14="http://schemas.microsoft.com/office/powerpoint/2010/main" val="327177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500"/>
                                        <p:tgtEl>
                                          <p:spTgt spid="70"/>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1">
                                            <p:txEl>
                                              <p:pRg st="0" end="0"/>
                                            </p:txEl>
                                          </p:spTgt>
                                        </p:tgtEl>
                                        <p:attrNameLst>
                                          <p:attrName>style.visibility</p:attrName>
                                        </p:attrNameLst>
                                      </p:cBhvr>
                                      <p:to>
                                        <p:strVal val="visible"/>
                                      </p:to>
                                    </p:set>
                                    <p:anim calcmode="lin" valueType="num">
                                      <p:cBhvr additive="base">
                                        <p:cTn id="16" dur="500" fill="hold"/>
                                        <p:tgtEl>
                                          <p:spTgt spid="71">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71">
                                            <p:txEl>
                                              <p:pRg st="1" end="1"/>
                                            </p:txEl>
                                          </p:spTgt>
                                        </p:tgtEl>
                                        <p:attrNameLst>
                                          <p:attrName>style.visibility</p:attrName>
                                        </p:attrNameLst>
                                      </p:cBhvr>
                                      <p:to>
                                        <p:strVal val="visible"/>
                                      </p:to>
                                    </p:set>
                                    <p:anim calcmode="lin" valueType="num">
                                      <p:cBhvr additive="base">
                                        <p:cTn id="22" dur="500" fill="hold"/>
                                        <p:tgtEl>
                                          <p:spTgt spid="71">
                                            <p:txEl>
                                              <p:pRg st="1" end="1"/>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71">
                                            <p:txEl>
                                              <p:pRg st="2" end="2"/>
                                            </p:txEl>
                                          </p:spTgt>
                                        </p:tgtEl>
                                        <p:attrNameLst>
                                          <p:attrName>style.visibility</p:attrName>
                                        </p:attrNameLst>
                                      </p:cBhvr>
                                      <p:to>
                                        <p:strVal val="visible"/>
                                      </p:to>
                                    </p:set>
                                    <p:anim calcmode="lin" valueType="num">
                                      <p:cBhvr additive="base">
                                        <p:cTn id="28" dur="500" fill="hold"/>
                                        <p:tgtEl>
                                          <p:spTgt spid="71">
                                            <p:txEl>
                                              <p:pRg st="2" end="2"/>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71">
                                            <p:txEl>
                                              <p:pRg st="3" end="3"/>
                                            </p:txEl>
                                          </p:spTgt>
                                        </p:tgtEl>
                                        <p:attrNameLst>
                                          <p:attrName>style.visibility</p:attrName>
                                        </p:attrNameLst>
                                      </p:cBhvr>
                                      <p:to>
                                        <p:strVal val="visible"/>
                                      </p:to>
                                    </p:set>
                                    <p:anim calcmode="lin" valueType="num">
                                      <p:cBhvr additive="base">
                                        <p:cTn id="34" dur="500" fill="hold"/>
                                        <p:tgtEl>
                                          <p:spTgt spid="71">
                                            <p:txEl>
                                              <p:pRg st="3" end="3"/>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71">
                                            <p:txEl>
                                              <p:pRg st="4" end="4"/>
                                            </p:txEl>
                                          </p:spTgt>
                                        </p:tgtEl>
                                        <p:attrNameLst>
                                          <p:attrName>style.visibility</p:attrName>
                                        </p:attrNameLst>
                                      </p:cBhvr>
                                      <p:to>
                                        <p:strVal val="visible"/>
                                      </p:to>
                                    </p:set>
                                    <p:anim calcmode="lin" valueType="num">
                                      <p:cBhvr additive="base">
                                        <p:cTn id="40" dur="500" fill="hold"/>
                                        <p:tgtEl>
                                          <p:spTgt spid="71">
                                            <p:txEl>
                                              <p:pRg st="4" end="4"/>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7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3" presetClass="entr" presetSubtype="32"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plus(out)">
                                      <p:cBhvr>
                                        <p:cTn id="4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Grupos de procesos en un proyecto</a:t>
            </a:r>
          </a:p>
        </p:txBody>
      </p:sp>
      <p:sp>
        <p:nvSpPr>
          <p:cNvPr id="70" name="CuadroTexto 69">
            <a:extLst>
              <a:ext uri="{FF2B5EF4-FFF2-40B4-BE49-F238E27FC236}">
                <a16:creationId xmlns:a16="http://schemas.microsoft.com/office/drawing/2014/main" id="{B5157395-5C58-7E18-40B2-C1DB5CD754A3}"/>
              </a:ext>
            </a:extLst>
          </p:cNvPr>
          <p:cNvSpPr txBox="1"/>
          <p:nvPr/>
        </p:nvSpPr>
        <p:spPr>
          <a:xfrm>
            <a:off x="136348" y="615175"/>
            <a:ext cx="3342585" cy="307777"/>
          </a:xfrm>
          <a:prstGeom prst="rect">
            <a:avLst/>
          </a:prstGeom>
          <a:solidFill>
            <a:schemeClr val="accent6">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Cierre (finalización)</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4003349" y="500515"/>
            <a:ext cx="4961139" cy="3631763"/>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cada proyecto, las actividades de cierre implican:</a:t>
            </a:r>
          </a:p>
          <a:p>
            <a:pPr marL="742950" marR="0" lvl="1" indent="-285750" algn="l" defTabSz="914400" rtl="0" eaLnBrk="0" fontAlgn="base" latinLnBrk="0" hangingPunct="0">
              <a:lnSpc>
                <a:spcPct val="100000"/>
              </a:lnSpc>
              <a:spcBef>
                <a:spcPct val="0"/>
              </a:spcBef>
              <a:spcAft>
                <a:spcPts val="1200"/>
              </a:spcAft>
              <a:buClrTx/>
              <a:buSzTx/>
              <a:buFont typeface="Wingdings" panose="05000000000000000000" pitchFamily="2" charset="2"/>
              <a:buChar char="ü"/>
              <a:tabLst/>
              <a:defRPr/>
            </a:pP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Organizar los documentos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depurando las versiones no finales. Asegurarse de tener aprobaciones de los entregables principales.</a:t>
            </a:r>
          </a:p>
          <a:p>
            <a:pPr marL="742950" marR="0" lvl="1" indent="-285750" algn="l" defTabSz="914400" rtl="0" eaLnBrk="0" fontAlgn="base" latinLnBrk="0" hangingPunct="0">
              <a:lnSpc>
                <a:spcPct val="100000"/>
              </a:lnSpc>
              <a:spcBef>
                <a:spcPct val="0"/>
              </a:spcBef>
              <a:spcAft>
                <a:spcPts val="1200"/>
              </a:spcAft>
              <a:buClrTx/>
              <a:buSzTx/>
              <a:buFont typeface="Wingdings" panose="05000000000000000000" pitchFamily="2" charset="2"/>
              <a:buChar char="ü"/>
              <a:tabLst/>
              <a:defRPr/>
            </a:pP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Presentación de resultados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Elaborar uno o más informes de resultados, presentando los logros, las lecciones aprendidas, sugerencias para continuidad y evolución de los resultados logrados.</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caso de un programa con varios proyectos, cada uno tendrá su etapa de cierre y luego viene la etapa de cierre del programa, repitiendo las actividades de los proyectos.</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Al finalizar un proyecto, actualizar la información en los sistemas de seguimiento de la Agencia (por ejemplo, sistema SIGES Portafolio)</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endPar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pic>
        <p:nvPicPr>
          <p:cNvPr id="3" name="Imagen 2">
            <a:extLst>
              <a:ext uri="{FF2B5EF4-FFF2-40B4-BE49-F238E27FC236}">
                <a16:creationId xmlns:a16="http://schemas.microsoft.com/office/drawing/2014/main" id="{E253805B-4A46-88B0-3474-8F41912ACE44}"/>
              </a:ext>
            </a:extLst>
          </p:cNvPr>
          <p:cNvPicPr>
            <a:picLocks noChangeAspect="1"/>
          </p:cNvPicPr>
          <p:nvPr/>
        </p:nvPicPr>
        <p:blipFill>
          <a:blip r:embed="rId2"/>
          <a:stretch>
            <a:fillRect/>
          </a:stretch>
        </p:blipFill>
        <p:spPr>
          <a:xfrm>
            <a:off x="136348" y="1106208"/>
            <a:ext cx="3395927" cy="1218472"/>
          </a:xfrm>
          <a:prstGeom prst="rect">
            <a:avLst/>
          </a:prstGeom>
        </p:spPr>
      </p:pic>
      <p:grpSp>
        <p:nvGrpSpPr>
          <p:cNvPr id="11" name="Grupo 10">
            <a:extLst>
              <a:ext uri="{FF2B5EF4-FFF2-40B4-BE49-F238E27FC236}">
                <a16:creationId xmlns:a16="http://schemas.microsoft.com/office/drawing/2014/main" id="{17A7393A-158B-2AEB-C57C-4DBD7FE9F712}"/>
              </a:ext>
            </a:extLst>
          </p:cNvPr>
          <p:cNvGrpSpPr/>
          <p:nvPr/>
        </p:nvGrpSpPr>
        <p:grpSpPr>
          <a:xfrm>
            <a:off x="169689" y="2456442"/>
            <a:ext cx="3691248" cy="2351331"/>
            <a:chOff x="2879812" y="1118253"/>
            <a:chExt cx="3847655" cy="2351331"/>
          </a:xfrm>
        </p:grpSpPr>
        <p:sp>
          <p:nvSpPr>
            <p:cNvPr id="13" name="Rectángulo: esquinas redondeadas 12">
              <a:extLst>
                <a:ext uri="{FF2B5EF4-FFF2-40B4-BE49-F238E27FC236}">
                  <a16:creationId xmlns:a16="http://schemas.microsoft.com/office/drawing/2014/main" id="{5CBCCD60-BF1F-8173-A903-9A30B3353FAA}"/>
                </a:ext>
              </a:extLst>
            </p:cNvPr>
            <p:cNvSpPr/>
            <p:nvPr/>
          </p:nvSpPr>
          <p:spPr>
            <a:xfrm>
              <a:off x="2879812" y="1118253"/>
              <a:ext cx="3847655" cy="2351331"/>
            </a:xfrm>
            <a:prstGeom prst="round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4" name="CuadroTexto 13">
              <a:extLst>
                <a:ext uri="{FF2B5EF4-FFF2-40B4-BE49-F238E27FC236}">
                  <a16:creationId xmlns:a16="http://schemas.microsoft.com/office/drawing/2014/main" id="{5D0D01AD-1490-9D36-4D2E-CBBB6B350383}"/>
                </a:ext>
              </a:extLst>
            </p:cNvPr>
            <p:cNvSpPr txBox="1"/>
            <p:nvPr/>
          </p:nvSpPr>
          <p:spPr>
            <a:xfrm>
              <a:off x="3012403" y="1309344"/>
              <a:ext cx="3564945" cy="203132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Los grupos de procesos se pueden dar en forma superpuesta unos con otros.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Por ejemplo, se puede ir iniciando los primeros contactos con un organismo e iniciar actividades con el equipo contraparte, antes de terminar de contratar a uno de los proveedores para ese organismo.</a:t>
              </a:r>
            </a:p>
          </p:txBody>
        </p:sp>
      </p:grpSp>
    </p:spTree>
    <p:extLst>
      <p:ext uri="{BB962C8B-B14F-4D97-AF65-F5344CB8AC3E}">
        <p14:creationId xmlns:p14="http://schemas.microsoft.com/office/powerpoint/2010/main" val="347761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500"/>
                                        <p:tgtEl>
                                          <p:spTgt spid="70"/>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71">
                                            <p:txEl>
                                              <p:pRg st="0" end="0"/>
                                            </p:txEl>
                                          </p:spTgt>
                                        </p:tgtEl>
                                        <p:attrNameLst>
                                          <p:attrName>style.visibility</p:attrName>
                                        </p:attrNameLst>
                                      </p:cBhvr>
                                      <p:to>
                                        <p:strVal val="visible"/>
                                      </p:to>
                                    </p:set>
                                    <p:anim calcmode="lin" valueType="num">
                                      <p:cBhvr additive="base">
                                        <p:cTn id="16" dur="500" fill="hold"/>
                                        <p:tgtEl>
                                          <p:spTgt spid="71">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71">
                                            <p:txEl>
                                              <p:pRg st="1" end="1"/>
                                            </p:txEl>
                                          </p:spTgt>
                                        </p:tgtEl>
                                        <p:attrNameLst>
                                          <p:attrName>style.visibility</p:attrName>
                                        </p:attrNameLst>
                                      </p:cBhvr>
                                      <p:to>
                                        <p:strVal val="visible"/>
                                      </p:to>
                                    </p:set>
                                    <p:anim calcmode="lin" valueType="num">
                                      <p:cBhvr additive="base">
                                        <p:cTn id="22" dur="500" fill="hold"/>
                                        <p:tgtEl>
                                          <p:spTgt spid="71">
                                            <p:txEl>
                                              <p:pRg st="1" end="1"/>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1">
                                            <p:txEl>
                                              <p:pRg st="2" end="2"/>
                                            </p:txEl>
                                          </p:spTgt>
                                        </p:tgtEl>
                                        <p:attrNameLst>
                                          <p:attrName>style.visibility</p:attrName>
                                        </p:attrNameLst>
                                      </p:cBhvr>
                                      <p:to>
                                        <p:strVal val="visible"/>
                                      </p:to>
                                    </p:set>
                                    <p:anim calcmode="lin" valueType="num">
                                      <p:cBhvr additive="base">
                                        <p:cTn id="28" dur="500" fill="hold"/>
                                        <p:tgtEl>
                                          <p:spTgt spid="71">
                                            <p:txEl>
                                              <p:pRg st="2" end="2"/>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71">
                                            <p:txEl>
                                              <p:pRg st="3" end="3"/>
                                            </p:txEl>
                                          </p:spTgt>
                                        </p:tgtEl>
                                        <p:attrNameLst>
                                          <p:attrName>style.visibility</p:attrName>
                                        </p:attrNameLst>
                                      </p:cBhvr>
                                      <p:to>
                                        <p:strVal val="visible"/>
                                      </p:to>
                                    </p:set>
                                    <p:anim calcmode="lin" valueType="num">
                                      <p:cBhvr additive="base">
                                        <p:cTn id="34" dur="500" fill="hold"/>
                                        <p:tgtEl>
                                          <p:spTgt spid="71">
                                            <p:txEl>
                                              <p:pRg st="3" end="3"/>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71">
                                            <p:txEl>
                                              <p:pRg st="4" end="4"/>
                                            </p:txEl>
                                          </p:spTgt>
                                        </p:tgtEl>
                                        <p:attrNameLst>
                                          <p:attrName>style.visibility</p:attrName>
                                        </p:attrNameLst>
                                      </p:cBhvr>
                                      <p:to>
                                        <p:strVal val="visible"/>
                                      </p:to>
                                    </p:set>
                                    <p:anim calcmode="lin" valueType="num">
                                      <p:cBhvr additive="base">
                                        <p:cTn id="40" dur="500" fill="hold"/>
                                        <p:tgtEl>
                                          <p:spTgt spid="71">
                                            <p:txEl>
                                              <p:pRg st="4" end="4"/>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7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Grupos de procesos en el desarrollo de un producto</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1296545" y="639327"/>
            <a:ext cx="7718934" cy="3708708"/>
          </a:xfrm>
          <a:prstGeom prst="rect">
            <a:avLst/>
          </a:prstGeom>
          <a:noFill/>
        </p:spPr>
        <p:txBody>
          <a:bodyPr wrap="square" rtlCol="0">
            <a:spAutoFit/>
          </a:bodyPr>
          <a:lstStyle/>
          <a:p>
            <a:pPr marL="269240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Cuando se va a diseñar y construir un producto (entregable), se repiten de algún modo estos grupos de procesos, en la forma que la metodología de desarrollo lo indique.</a:t>
            </a:r>
          </a:p>
          <a:p>
            <a:pPr marL="269240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Inicio y planificación</a:t>
            </a: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Cuando se inicia el desarrollo o construcción de un entregable, hay un momento para definir de qué se trata el entregable, quienes participan, qué herramientas y metodología usar.</a:t>
            </a:r>
          </a:p>
          <a:p>
            <a:pPr marL="2955925" marR="0" lvl="1" indent="0" algn="l" defTabSz="914400" rtl="0" eaLnBrk="0" fontAlgn="base" latinLnBrk="0" hangingPunct="0">
              <a:lnSpc>
                <a:spcPct val="100000"/>
              </a:lnSpc>
              <a:spcBef>
                <a:spcPct val="0"/>
              </a:spcBef>
              <a:spcAft>
                <a:spcPts val="1200"/>
              </a:spcAft>
              <a:buClrTx/>
              <a:buSzTx/>
              <a:buFontTx/>
              <a:buNone/>
              <a:tabLst/>
              <a:defRPr/>
            </a:pPr>
            <a: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Por ejemplo, sea una charla, una instalación de hardware, </a:t>
            </a:r>
            <a:b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br>
            <a: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un ajuste a un software, o una pieza multimedia, hay que </a:t>
            </a:r>
            <a:b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br>
            <a: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diseñarla primero y se arma un plan de trabajo.</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Ejecución y control.</a:t>
            </a:r>
            <a:r>
              <a:rPr kumimoji="0" lang="es-UY" sz="1300" b="0" i="0"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 empieza a trabajar según el plan, y a la vez, alguien del equipo estará revisando que el trabajo se realice como se espera, hará controles y pruebas, hasta darlo por terminados. </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300" b="0"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Cierre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Una vez terminado el entregable, el equipo de desarrollo presentará el producto a las personas responsables de aprobarlo (el PM del proyecto, un interesado clave, etc.)</a:t>
            </a:r>
          </a:p>
        </p:txBody>
      </p:sp>
      <p:grpSp>
        <p:nvGrpSpPr>
          <p:cNvPr id="2" name="Grupo 1">
            <a:extLst>
              <a:ext uri="{FF2B5EF4-FFF2-40B4-BE49-F238E27FC236}">
                <a16:creationId xmlns:a16="http://schemas.microsoft.com/office/drawing/2014/main" id="{520F2438-98BF-4256-59ED-E3CDA5146115}"/>
              </a:ext>
            </a:extLst>
          </p:cNvPr>
          <p:cNvGrpSpPr/>
          <p:nvPr/>
        </p:nvGrpSpPr>
        <p:grpSpPr>
          <a:xfrm>
            <a:off x="22304" y="795778"/>
            <a:ext cx="3685599" cy="1487940"/>
            <a:chOff x="2921474" y="2556508"/>
            <a:chExt cx="3346976" cy="1451344"/>
          </a:xfrm>
        </p:grpSpPr>
        <p:pic>
          <p:nvPicPr>
            <p:cNvPr id="5" name="Imagen 4">
              <a:extLst>
                <a:ext uri="{FF2B5EF4-FFF2-40B4-BE49-F238E27FC236}">
                  <a16:creationId xmlns:a16="http://schemas.microsoft.com/office/drawing/2014/main" id="{4BF0B844-785B-148F-DE9A-2E3BF40172AC}"/>
                </a:ext>
              </a:extLst>
            </p:cNvPr>
            <p:cNvPicPr>
              <a:picLocks noChangeAspect="1"/>
            </p:cNvPicPr>
            <p:nvPr/>
          </p:nvPicPr>
          <p:blipFill>
            <a:blip r:embed="rId2"/>
            <a:stretch>
              <a:fillRect/>
            </a:stretch>
          </p:blipFill>
          <p:spPr>
            <a:xfrm>
              <a:off x="3030977" y="2571750"/>
              <a:ext cx="800169" cy="922100"/>
            </a:xfrm>
            <a:prstGeom prst="rect">
              <a:avLst/>
            </a:prstGeom>
          </p:spPr>
        </p:pic>
        <p:pic>
          <p:nvPicPr>
            <p:cNvPr id="6" name="Imagen 5">
              <a:extLst>
                <a:ext uri="{FF2B5EF4-FFF2-40B4-BE49-F238E27FC236}">
                  <a16:creationId xmlns:a16="http://schemas.microsoft.com/office/drawing/2014/main" id="{A15FB941-A937-1A07-D3CF-258BBAB0825C}"/>
                </a:ext>
              </a:extLst>
            </p:cNvPr>
            <p:cNvPicPr>
              <a:picLocks noChangeAspect="1"/>
            </p:cNvPicPr>
            <p:nvPr/>
          </p:nvPicPr>
          <p:blipFill>
            <a:blip r:embed="rId3"/>
            <a:stretch>
              <a:fillRect/>
            </a:stretch>
          </p:blipFill>
          <p:spPr>
            <a:xfrm>
              <a:off x="5366892" y="2556508"/>
              <a:ext cx="784928" cy="929721"/>
            </a:xfrm>
            <a:prstGeom prst="rect">
              <a:avLst/>
            </a:prstGeom>
          </p:spPr>
        </p:pic>
        <p:pic>
          <p:nvPicPr>
            <p:cNvPr id="7" name="Imagen 6">
              <a:extLst>
                <a:ext uri="{FF2B5EF4-FFF2-40B4-BE49-F238E27FC236}">
                  <a16:creationId xmlns:a16="http://schemas.microsoft.com/office/drawing/2014/main" id="{277A0AEA-7305-2457-A1FC-EF9EE5EA0ECB}"/>
                </a:ext>
              </a:extLst>
            </p:cNvPr>
            <p:cNvPicPr>
              <a:picLocks noChangeAspect="1"/>
            </p:cNvPicPr>
            <p:nvPr/>
          </p:nvPicPr>
          <p:blipFill>
            <a:blip r:embed="rId4"/>
            <a:stretch>
              <a:fillRect/>
            </a:stretch>
          </p:blipFill>
          <p:spPr>
            <a:xfrm>
              <a:off x="4211585" y="2586992"/>
              <a:ext cx="807790" cy="914479"/>
            </a:xfrm>
            <a:prstGeom prst="rect">
              <a:avLst/>
            </a:prstGeom>
          </p:spPr>
        </p:pic>
        <p:sp>
          <p:nvSpPr>
            <p:cNvPr id="9" name="Flecha: a la derecha 8">
              <a:extLst>
                <a:ext uri="{FF2B5EF4-FFF2-40B4-BE49-F238E27FC236}">
                  <a16:creationId xmlns:a16="http://schemas.microsoft.com/office/drawing/2014/main" id="{55707D63-29CA-1642-97CD-38D2B43183E2}"/>
                </a:ext>
              </a:extLst>
            </p:cNvPr>
            <p:cNvSpPr/>
            <p:nvPr/>
          </p:nvSpPr>
          <p:spPr>
            <a:xfrm>
              <a:off x="3889945" y="3024671"/>
              <a:ext cx="242638" cy="22854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0" name="Flecha: a la derecha 9">
              <a:extLst>
                <a:ext uri="{FF2B5EF4-FFF2-40B4-BE49-F238E27FC236}">
                  <a16:creationId xmlns:a16="http://schemas.microsoft.com/office/drawing/2014/main" id="{7A14DB1A-4556-7220-EC24-A48103B9BA79}"/>
                </a:ext>
              </a:extLst>
            </p:cNvPr>
            <p:cNvSpPr/>
            <p:nvPr/>
          </p:nvSpPr>
          <p:spPr>
            <a:xfrm>
              <a:off x="5025214" y="3021369"/>
              <a:ext cx="242638" cy="22854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2" name="CuadroTexto 11">
              <a:extLst>
                <a:ext uri="{FF2B5EF4-FFF2-40B4-BE49-F238E27FC236}">
                  <a16:creationId xmlns:a16="http://schemas.microsoft.com/office/drawing/2014/main" id="{26C2B96A-5034-0D90-3DC6-5F296753E36B}"/>
                </a:ext>
              </a:extLst>
            </p:cNvPr>
            <p:cNvSpPr txBox="1"/>
            <p:nvPr/>
          </p:nvSpPr>
          <p:spPr>
            <a:xfrm>
              <a:off x="2921474" y="3546187"/>
              <a:ext cx="1187980"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Inicio y planificación</a:t>
              </a:r>
            </a:p>
          </p:txBody>
        </p:sp>
        <p:sp>
          <p:nvSpPr>
            <p:cNvPr id="15" name="CuadroTexto 14">
              <a:extLst>
                <a:ext uri="{FF2B5EF4-FFF2-40B4-BE49-F238E27FC236}">
                  <a16:creationId xmlns:a16="http://schemas.microsoft.com/office/drawing/2014/main" id="{D891A47E-1578-C04A-DA9D-73F317AA6339}"/>
                </a:ext>
              </a:extLst>
            </p:cNvPr>
            <p:cNvSpPr txBox="1"/>
            <p:nvPr/>
          </p:nvSpPr>
          <p:spPr>
            <a:xfrm>
              <a:off x="4101271" y="3534755"/>
              <a:ext cx="1187980"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Ejecución y control</a:t>
              </a:r>
            </a:p>
          </p:txBody>
        </p:sp>
        <p:sp>
          <p:nvSpPr>
            <p:cNvPr id="16" name="CuadroTexto 15">
              <a:extLst>
                <a:ext uri="{FF2B5EF4-FFF2-40B4-BE49-F238E27FC236}">
                  <a16:creationId xmlns:a16="http://schemas.microsoft.com/office/drawing/2014/main" id="{780D8D6D-A792-AC2C-C7A0-17C9A5BC24C1}"/>
                </a:ext>
              </a:extLst>
            </p:cNvPr>
            <p:cNvSpPr txBox="1"/>
            <p:nvPr/>
          </p:nvSpPr>
          <p:spPr>
            <a:xfrm>
              <a:off x="5080470" y="3512386"/>
              <a:ext cx="1187980" cy="27699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Cierre</a:t>
              </a:r>
            </a:p>
          </p:txBody>
        </p:sp>
      </p:grpSp>
    </p:spTree>
    <p:extLst>
      <p:ext uri="{BB962C8B-B14F-4D97-AF65-F5344CB8AC3E}">
        <p14:creationId xmlns:p14="http://schemas.microsoft.com/office/powerpoint/2010/main" val="175437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 calcmode="lin" valueType="num">
                                      <p:cBhvr additive="base">
                                        <p:cTn id="7" dur="500" fill="hold"/>
                                        <p:tgtEl>
                                          <p:spTgt spid="7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1">
                                            <p:txEl>
                                              <p:pRg st="1" end="1"/>
                                            </p:txEl>
                                          </p:spTgt>
                                        </p:tgtEl>
                                        <p:attrNameLst>
                                          <p:attrName>style.visibility</p:attrName>
                                        </p:attrNameLst>
                                      </p:cBhvr>
                                      <p:to>
                                        <p:strVal val="visible"/>
                                      </p:to>
                                    </p:set>
                                    <p:anim calcmode="lin" valueType="num">
                                      <p:cBhvr additive="base">
                                        <p:cTn id="13" dur="500" fill="hold"/>
                                        <p:tgtEl>
                                          <p:spTgt spid="7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1">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1">
                                            <p:txEl>
                                              <p:pRg st="2" end="2"/>
                                            </p:txEl>
                                          </p:spTgt>
                                        </p:tgtEl>
                                        <p:attrNameLst>
                                          <p:attrName>style.visibility</p:attrName>
                                        </p:attrNameLst>
                                      </p:cBhvr>
                                      <p:to>
                                        <p:strVal val="visible"/>
                                      </p:to>
                                    </p:set>
                                    <p:anim calcmode="lin" valueType="num">
                                      <p:cBhvr additive="base">
                                        <p:cTn id="17" dur="500" fill="hold"/>
                                        <p:tgtEl>
                                          <p:spTgt spid="71">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71">
                                            <p:txEl>
                                              <p:pRg st="3" end="3"/>
                                            </p:txEl>
                                          </p:spTgt>
                                        </p:tgtEl>
                                        <p:attrNameLst>
                                          <p:attrName>style.visibility</p:attrName>
                                        </p:attrNameLst>
                                      </p:cBhvr>
                                      <p:to>
                                        <p:strVal val="visible"/>
                                      </p:to>
                                    </p:set>
                                    <p:anim calcmode="lin" valueType="num">
                                      <p:cBhvr additive="base">
                                        <p:cTn id="23" dur="500" fill="hold"/>
                                        <p:tgtEl>
                                          <p:spTgt spid="71">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71">
                                            <p:txEl>
                                              <p:pRg st="4" end="4"/>
                                            </p:txEl>
                                          </p:spTgt>
                                        </p:tgtEl>
                                        <p:attrNameLst>
                                          <p:attrName>style.visibility</p:attrName>
                                        </p:attrNameLst>
                                      </p:cBhvr>
                                      <p:to>
                                        <p:strVal val="visible"/>
                                      </p:to>
                                    </p:set>
                                    <p:anim calcmode="lin" valueType="num">
                                      <p:cBhvr additive="base">
                                        <p:cTn id="29" dur="500" fill="hold"/>
                                        <p:tgtEl>
                                          <p:spTgt spid="71">
                                            <p:txEl>
                                              <p:pRg st="4" end="4"/>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7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8EF2C130-563E-E303-9948-42E5F5A509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6" name="Título 3"/>
          <p:cNvSpPr>
            <a:spLocks noGrp="1"/>
          </p:cNvSpPr>
          <p:nvPr>
            <p:ph type="title"/>
          </p:nvPr>
        </p:nvSpPr>
        <p:spPr>
          <a:xfrm>
            <a:off x="110486" y="327444"/>
            <a:ext cx="7427886" cy="435776"/>
          </a:xfrm>
        </p:spPr>
        <p:txBody>
          <a:bodyPr/>
          <a:lstStyle/>
          <a:p>
            <a:r>
              <a:rPr lang="es-UY" dirty="0">
                <a:solidFill>
                  <a:srgbClr val="FFFF00"/>
                </a:solidFill>
                <a:effectLst>
                  <a:glow rad="139700">
                    <a:schemeClr val="accent5">
                      <a:satMod val="175000"/>
                      <a:alpha val="40000"/>
                    </a:schemeClr>
                  </a:glow>
                </a:effectLst>
              </a:rPr>
              <a:t>Preguntas</a:t>
            </a:r>
          </a:p>
        </p:txBody>
      </p:sp>
      <p:graphicFrame>
        <p:nvGraphicFramePr>
          <p:cNvPr id="10" name="Tabla 9">
            <a:extLst>
              <a:ext uri="{FF2B5EF4-FFF2-40B4-BE49-F238E27FC236}">
                <a16:creationId xmlns:a16="http://schemas.microsoft.com/office/drawing/2014/main" id="{818FBFA6-303D-D9FD-511F-5B7A69CFF884}"/>
              </a:ext>
            </a:extLst>
          </p:cNvPr>
          <p:cNvGraphicFramePr>
            <a:graphicFrameLocks noGrp="1"/>
          </p:cNvGraphicFramePr>
          <p:nvPr/>
        </p:nvGraphicFramePr>
        <p:xfrm>
          <a:off x="323528" y="959338"/>
          <a:ext cx="8496944" cy="3719950"/>
        </p:xfrm>
        <a:graphic>
          <a:graphicData uri="http://schemas.openxmlformats.org/drawingml/2006/table">
            <a:tbl>
              <a:tblPr firstRow="1" bandRow="1">
                <a:tableStyleId>{5C22544A-7EE6-4342-B048-85BDC9FD1C3A}</a:tableStyleId>
              </a:tblPr>
              <a:tblGrid>
                <a:gridCol w="7920880">
                  <a:extLst>
                    <a:ext uri="{9D8B030D-6E8A-4147-A177-3AD203B41FA5}">
                      <a16:colId xmlns:a16="http://schemas.microsoft.com/office/drawing/2014/main" val="3225454544"/>
                    </a:ext>
                  </a:extLst>
                </a:gridCol>
                <a:gridCol w="576064">
                  <a:extLst>
                    <a:ext uri="{9D8B030D-6E8A-4147-A177-3AD203B41FA5}">
                      <a16:colId xmlns:a16="http://schemas.microsoft.com/office/drawing/2014/main" val="4017374801"/>
                    </a:ext>
                  </a:extLst>
                </a:gridCol>
              </a:tblGrid>
              <a:tr h="6437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Y" sz="1400" b="0" dirty="0">
                          <a:solidFill>
                            <a:schemeClr val="tx1"/>
                          </a:solidFill>
                        </a:rPr>
                        <a:t>Se construye un cronograma de alto nivel para coordinar las entregas futuras con el proveedor e informar al organismo.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9969569"/>
                  </a:ext>
                </a:extLst>
              </a:tr>
              <a:tr h="643775">
                <a:tc>
                  <a:txBody>
                    <a:bodyPr/>
                    <a:lstStyle/>
                    <a:p>
                      <a:r>
                        <a:rPr lang="es-UY" sz="1400" dirty="0"/>
                        <a:t>La directora de área decide implementar el proyecto para cumplir con un compromiso que se encuentra en la Agenda de Gobierno Abierto.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4221476"/>
                  </a:ext>
                </a:extLst>
              </a:tr>
              <a:tr h="594806">
                <a:tc>
                  <a:txBody>
                    <a:bodyPr/>
                    <a:lstStyle/>
                    <a:p>
                      <a:r>
                        <a:rPr lang="es-UY" sz="1400" dirty="0"/>
                        <a:t>Junto con el líder de equipo, el PM hace un seguimiento de cómo se está construyendo un entregable y si se cumplen los requisitos que se habían definido antes.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9923931"/>
                  </a:ext>
                </a:extLst>
              </a:tr>
              <a:tr h="550044">
                <a:tc>
                  <a:txBody>
                    <a:bodyPr/>
                    <a:lstStyle/>
                    <a:p>
                      <a:r>
                        <a:rPr lang="es-UY" sz="1400" dirty="0"/>
                        <a:t>El PM de Agesic mantiene reuniones semanales con el PM del organismo para identificar posibles riesgos y definir algunos planes de acción para el caso que ocurran realmente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631747"/>
                  </a:ext>
                </a:extLst>
              </a:tr>
              <a:tr h="643775">
                <a:tc>
                  <a:txBody>
                    <a:bodyPr/>
                    <a:lstStyle/>
                    <a:p>
                      <a:r>
                        <a:rPr lang="es-UY" sz="1400" dirty="0"/>
                        <a:t>Junto con el patrocinador y el PM del organismo, el PM de Agesic elabora un </a:t>
                      </a:r>
                      <a:r>
                        <a:rPr lang="es-UY" sz="1400" i="1" dirty="0"/>
                        <a:t>Acta de Constitución </a:t>
                      </a:r>
                      <a:r>
                        <a:rPr lang="es-UY" sz="1400" dirty="0"/>
                        <a:t>para dejar por escrito los objetivos, hitos principales y recursos humanos necesarios, entre otros.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8411788"/>
                  </a:ext>
                </a:extLst>
              </a:tr>
              <a:tr h="643775">
                <a:tc>
                  <a:txBody>
                    <a:bodyPr/>
                    <a:lstStyle/>
                    <a:p>
                      <a:r>
                        <a:rPr lang="es-UY" sz="1400" dirty="0"/>
                        <a:t>El líder de equipo coordina el trabajo con su equipo para comenzar la construcción del entregable principal que le fue asignado.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8929891"/>
                  </a:ext>
                </a:extLst>
              </a:tr>
            </a:tbl>
          </a:graphicData>
        </a:graphic>
      </p:graphicFrame>
      <p:sp>
        <p:nvSpPr>
          <p:cNvPr id="18" name="CuadroTexto 17">
            <a:extLst>
              <a:ext uri="{FF2B5EF4-FFF2-40B4-BE49-F238E27FC236}">
                <a16:creationId xmlns:a16="http://schemas.microsoft.com/office/drawing/2014/main" id="{C27F32F6-571D-61F3-F9C4-52932272C2C1}"/>
              </a:ext>
            </a:extLst>
          </p:cNvPr>
          <p:cNvSpPr txBox="1"/>
          <p:nvPr/>
        </p:nvSpPr>
        <p:spPr>
          <a:xfrm>
            <a:off x="1691680" y="129834"/>
            <a:ext cx="4032448"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es-UY" sz="1600" b="1" i="0" u="none" strike="noStrike" kern="1200" cap="none" spc="0" normalizeH="0" baseline="0" noProof="0" dirty="0">
                <a:ln w="0"/>
                <a:solidFill>
                  <a:srgbClr val="FF0000"/>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PONER PAUSA AL VIDEO…</a:t>
            </a:r>
            <a:br>
              <a:rPr kumimoji="0" lang="es-UY" sz="1600" b="1" i="0" u="none" strike="noStrike" kern="1200" cap="none" spc="0" normalizeH="0" baseline="0" noProof="0" dirty="0">
                <a:ln w="0"/>
                <a:solidFill>
                  <a:srgbClr val="FF0000"/>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br>
            <a:r>
              <a:rPr kumimoji="0" lang="es-UY" sz="1600" b="1" i="0" u="none" strike="noStrike" kern="1200" cap="none" spc="0" normalizeH="0" baseline="0" noProof="0" dirty="0">
                <a:ln>
                  <a:noFill/>
                </a:ln>
                <a:solidFill>
                  <a:srgbClr val="FFFF00"/>
                </a:solidFill>
                <a:effectLst>
                  <a:glow rad="139700">
                    <a:srgbClr val="8031A7">
                      <a:satMod val="175000"/>
                      <a:alpha val="40000"/>
                    </a:srgbClr>
                  </a:glow>
                </a:effectLst>
                <a:uLnTx/>
                <a:uFillTx/>
                <a:latin typeface="Microsoft Sans Serif"/>
                <a:ea typeface="+mn-ea"/>
                <a:cs typeface="Arial" panose="020B0604020202020204" pitchFamily="34" charset="0"/>
              </a:rPr>
              <a:t>Leer cada pregunta, anotar la respuesta y luego esperar a que aparezca la respuesta</a:t>
            </a:r>
          </a:p>
        </p:txBody>
      </p:sp>
      <p:sp>
        <p:nvSpPr>
          <p:cNvPr id="19" name="CuadroTexto 18">
            <a:extLst>
              <a:ext uri="{FF2B5EF4-FFF2-40B4-BE49-F238E27FC236}">
                <a16:creationId xmlns:a16="http://schemas.microsoft.com/office/drawing/2014/main" id="{401E9002-5E40-22CB-6C92-70C9A237BA99}"/>
              </a:ext>
            </a:extLst>
          </p:cNvPr>
          <p:cNvSpPr txBox="1"/>
          <p:nvPr/>
        </p:nvSpPr>
        <p:spPr>
          <a:xfrm>
            <a:off x="5820110" y="0"/>
            <a:ext cx="3239713" cy="837152"/>
          </a:xfrm>
          <a:prstGeom prst="rect">
            <a:avLst/>
          </a:prstGeom>
          <a:no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Opciones de respuesta: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C</a:t>
            </a:r>
            <a:r>
              <a:rPr kumimoji="0" lang="es-UY" sz="1400" b="0"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=Creación, </a:t>
            </a: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P</a:t>
            </a:r>
            <a:r>
              <a:rPr kumimoji="0" lang="es-UY" sz="1400" b="0"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=inicio y planificación, </a:t>
            </a: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E</a:t>
            </a:r>
            <a:r>
              <a:rPr kumimoji="0" lang="es-UY" sz="1400" b="0"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=ejecución y control, </a:t>
            </a:r>
          </a:p>
        </p:txBody>
      </p:sp>
      <p:sp>
        <p:nvSpPr>
          <p:cNvPr id="21" name="CuadroTexto 20">
            <a:extLst>
              <a:ext uri="{FF2B5EF4-FFF2-40B4-BE49-F238E27FC236}">
                <a16:creationId xmlns:a16="http://schemas.microsoft.com/office/drawing/2014/main" id="{E23EFD99-36D5-E383-9251-0E6A99D597FD}"/>
              </a:ext>
            </a:extLst>
          </p:cNvPr>
          <p:cNvSpPr txBox="1"/>
          <p:nvPr/>
        </p:nvSpPr>
        <p:spPr>
          <a:xfrm>
            <a:off x="4427984" y="4403563"/>
            <a:ext cx="4032448"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es-UY" sz="1600" b="1" i="0" u="none" strike="noStrike" kern="1200" cap="none" spc="0" normalizeH="0" baseline="0" noProof="0" dirty="0">
                <a:ln w="0"/>
                <a:solidFill>
                  <a:srgbClr val="FF0000"/>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PONER PAUSA AL VIDEO….</a:t>
            </a:r>
            <a:endParaRPr kumimoji="0" lang="es-UY" sz="1600" b="1" i="0" u="none" strike="noStrike" kern="1200" cap="none" spc="0" normalizeH="0" baseline="0" noProof="0" dirty="0">
              <a:ln>
                <a:noFill/>
              </a:ln>
              <a:solidFill>
                <a:srgbClr val="FFFF00"/>
              </a:solidFill>
              <a:effectLst>
                <a:glow rad="139700">
                  <a:srgbClr val="8031A7">
                    <a:satMod val="175000"/>
                    <a:alpha val="40000"/>
                  </a:srgbClr>
                </a:glow>
              </a:effectLst>
              <a:uLnTx/>
              <a:uFillTx/>
              <a:latin typeface="Microsoft Sans Serif"/>
              <a:ea typeface="+mn-ea"/>
              <a:cs typeface="Arial" panose="020B0604020202020204" pitchFamily="34" charset="0"/>
            </a:endParaRPr>
          </a:p>
        </p:txBody>
      </p:sp>
    </p:spTree>
    <p:extLst>
      <p:ext uri="{BB962C8B-B14F-4D97-AF65-F5344CB8AC3E}">
        <p14:creationId xmlns:p14="http://schemas.microsoft.com/office/powerpoint/2010/main" val="1892007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8EF2C130-563E-E303-9948-42E5F5A509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6" name="Título 3"/>
          <p:cNvSpPr>
            <a:spLocks noGrp="1"/>
          </p:cNvSpPr>
          <p:nvPr>
            <p:ph type="title"/>
          </p:nvPr>
        </p:nvSpPr>
        <p:spPr>
          <a:xfrm>
            <a:off x="110486" y="327444"/>
            <a:ext cx="7427886" cy="435776"/>
          </a:xfrm>
        </p:spPr>
        <p:txBody>
          <a:bodyPr/>
          <a:lstStyle/>
          <a:p>
            <a:r>
              <a:rPr lang="es-UY" dirty="0">
                <a:solidFill>
                  <a:srgbClr val="FFFF00"/>
                </a:solidFill>
                <a:effectLst>
                  <a:glow rad="139700">
                    <a:schemeClr val="accent5">
                      <a:satMod val="175000"/>
                      <a:alpha val="40000"/>
                    </a:schemeClr>
                  </a:glow>
                </a:effectLst>
              </a:rPr>
              <a:t>Preguntas</a:t>
            </a:r>
          </a:p>
        </p:txBody>
      </p:sp>
      <p:sp>
        <p:nvSpPr>
          <p:cNvPr id="12" name="CuadroTexto 11">
            <a:extLst>
              <a:ext uri="{FF2B5EF4-FFF2-40B4-BE49-F238E27FC236}">
                <a16:creationId xmlns:a16="http://schemas.microsoft.com/office/drawing/2014/main" id="{F270AB18-0B5D-45F4-1FA8-E175B20FAEA6}"/>
              </a:ext>
            </a:extLst>
          </p:cNvPr>
          <p:cNvSpPr txBox="1"/>
          <p:nvPr/>
        </p:nvSpPr>
        <p:spPr>
          <a:xfrm>
            <a:off x="5820110" y="0"/>
            <a:ext cx="3239713" cy="837152"/>
          </a:xfrm>
          <a:prstGeom prst="rect">
            <a:avLst/>
          </a:prstGeom>
          <a:no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Opciones de respuesta: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C</a:t>
            </a:r>
            <a:r>
              <a:rPr kumimoji="0" lang="es-UY" sz="1400" b="0"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=Creación, </a:t>
            </a: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P</a:t>
            </a:r>
            <a:r>
              <a:rPr kumimoji="0" lang="es-UY" sz="1400" b="0"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=inicio y planificación, </a:t>
            </a:r>
            <a:r>
              <a:rPr kumimoji="0" lang="es-UY" sz="1400" b="1"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E</a:t>
            </a:r>
            <a:r>
              <a:rPr kumimoji="0" lang="es-UY" sz="1400" b="0" i="0" u="none" strike="noStrike" kern="1200" cap="none" spc="0" normalizeH="0" baseline="0" noProof="0" dirty="0">
                <a:ln w="0"/>
                <a:solidFill>
                  <a:srgbClr val="002C68"/>
                </a:solidFill>
                <a:effectLst>
                  <a:outerShdw blurRad="38100" dist="19050" dir="2700000" algn="tl" rotWithShape="0">
                    <a:srgbClr val="002C68">
                      <a:alpha val="40000"/>
                    </a:srgbClr>
                  </a:outerShdw>
                </a:effectLst>
                <a:uLnTx/>
                <a:uFillTx/>
                <a:latin typeface="Microsoft Sans Serif"/>
                <a:ea typeface="+mn-ea"/>
                <a:cs typeface="Arial" panose="020B0604020202020204" pitchFamily="34" charset="0"/>
              </a:rPr>
              <a:t>=ejecución y control, </a:t>
            </a:r>
          </a:p>
        </p:txBody>
      </p:sp>
      <p:graphicFrame>
        <p:nvGraphicFramePr>
          <p:cNvPr id="13" name="Tabla 12">
            <a:extLst>
              <a:ext uri="{FF2B5EF4-FFF2-40B4-BE49-F238E27FC236}">
                <a16:creationId xmlns:a16="http://schemas.microsoft.com/office/drawing/2014/main" id="{A07F9308-0F1C-5625-A8C1-B52F2475858A}"/>
              </a:ext>
            </a:extLst>
          </p:cNvPr>
          <p:cNvGraphicFramePr>
            <a:graphicFrameLocks noGrp="1"/>
          </p:cNvGraphicFramePr>
          <p:nvPr/>
        </p:nvGraphicFramePr>
        <p:xfrm>
          <a:off x="323528" y="959338"/>
          <a:ext cx="8496944" cy="3719950"/>
        </p:xfrm>
        <a:graphic>
          <a:graphicData uri="http://schemas.openxmlformats.org/drawingml/2006/table">
            <a:tbl>
              <a:tblPr firstRow="1" bandRow="1">
                <a:tableStyleId>{5C22544A-7EE6-4342-B048-85BDC9FD1C3A}</a:tableStyleId>
              </a:tblPr>
              <a:tblGrid>
                <a:gridCol w="7920880">
                  <a:extLst>
                    <a:ext uri="{9D8B030D-6E8A-4147-A177-3AD203B41FA5}">
                      <a16:colId xmlns:a16="http://schemas.microsoft.com/office/drawing/2014/main" val="3225454544"/>
                    </a:ext>
                  </a:extLst>
                </a:gridCol>
                <a:gridCol w="576064">
                  <a:extLst>
                    <a:ext uri="{9D8B030D-6E8A-4147-A177-3AD203B41FA5}">
                      <a16:colId xmlns:a16="http://schemas.microsoft.com/office/drawing/2014/main" val="4017374801"/>
                    </a:ext>
                  </a:extLst>
                </a:gridCol>
              </a:tblGrid>
              <a:tr h="6437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Y" sz="1400" b="0" dirty="0">
                          <a:solidFill>
                            <a:schemeClr val="tx1"/>
                          </a:solidFill>
                        </a:rPr>
                        <a:t>Se construye un cronograma de alto nivel para coordinar las entregas futuras con el proveedor e informar al organismo.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9969569"/>
                  </a:ext>
                </a:extLst>
              </a:tr>
              <a:tr h="643775">
                <a:tc>
                  <a:txBody>
                    <a:bodyPr/>
                    <a:lstStyle/>
                    <a:p>
                      <a:r>
                        <a:rPr lang="es-UY" sz="1400" dirty="0"/>
                        <a:t>La directora de área decide implementar el proyecto para cumplir con un compromiso que se encuentra en la Agenda de Gobierno Abierto.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4221476"/>
                  </a:ext>
                </a:extLst>
              </a:tr>
              <a:tr h="594806">
                <a:tc>
                  <a:txBody>
                    <a:bodyPr/>
                    <a:lstStyle/>
                    <a:p>
                      <a:r>
                        <a:rPr lang="es-UY" sz="1400" dirty="0"/>
                        <a:t>Junto con el líder de equipo, el PM hace un seguimiento de cómo se está construyendo un entregable y si se cumplen los requisitos que se habían definido antes.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9923931"/>
                  </a:ext>
                </a:extLst>
              </a:tr>
              <a:tr h="550044">
                <a:tc>
                  <a:txBody>
                    <a:bodyPr/>
                    <a:lstStyle/>
                    <a:p>
                      <a:r>
                        <a:rPr lang="es-UY" sz="1400" dirty="0"/>
                        <a:t>El PM de Agesic mantiene reuniones semanales con el PM del organismo para identificar posibles riesgos y definir algunos planes de acción para el caso que ocurran realmente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631747"/>
                  </a:ext>
                </a:extLst>
              </a:tr>
              <a:tr h="643775">
                <a:tc>
                  <a:txBody>
                    <a:bodyPr/>
                    <a:lstStyle/>
                    <a:p>
                      <a:r>
                        <a:rPr lang="es-UY" sz="1400" dirty="0"/>
                        <a:t>Junto con el patrocinador y el PM del organismo, el PM de Agesic elabora un </a:t>
                      </a:r>
                      <a:r>
                        <a:rPr lang="es-UY" sz="1400" i="1" dirty="0"/>
                        <a:t>Acta de Constitución </a:t>
                      </a:r>
                      <a:r>
                        <a:rPr lang="es-UY" sz="1400" dirty="0"/>
                        <a:t>para dejar por escrito los objetivos, hitos principales y recursos humanos necesarios, entre otros.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8411788"/>
                  </a:ext>
                </a:extLst>
              </a:tr>
              <a:tr h="643775">
                <a:tc>
                  <a:txBody>
                    <a:bodyPr/>
                    <a:lstStyle/>
                    <a:p>
                      <a:r>
                        <a:rPr lang="es-UY" sz="1400" dirty="0"/>
                        <a:t>El líder de equipo coordina el trabajo con su equipo para comenzar la construcción del entregable principal que le fue asignado.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UY"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8929891"/>
                  </a:ext>
                </a:extLst>
              </a:tr>
            </a:tbl>
          </a:graphicData>
        </a:graphic>
      </p:graphicFrame>
      <p:sp>
        <p:nvSpPr>
          <p:cNvPr id="2" name="CuadroTexto 1">
            <a:extLst>
              <a:ext uri="{FF2B5EF4-FFF2-40B4-BE49-F238E27FC236}">
                <a16:creationId xmlns:a16="http://schemas.microsoft.com/office/drawing/2014/main" id="{44224E25-DAAA-69FC-F597-B36F1F38501C}"/>
              </a:ext>
            </a:extLst>
          </p:cNvPr>
          <p:cNvSpPr txBox="1"/>
          <p:nvPr/>
        </p:nvSpPr>
        <p:spPr>
          <a:xfrm>
            <a:off x="8388424" y="1056063"/>
            <a:ext cx="36004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P</a:t>
            </a:r>
          </a:p>
        </p:txBody>
      </p:sp>
      <p:sp>
        <p:nvSpPr>
          <p:cNvPr id="3" name="CuadroTexto 2">
            <a:extLst>
              <a:ext uri="{FF2B5EF4-FFF2-40B4-BE49-F238E27FC236}">
                <a16:creationId xmlns:a16="http://schemas.microsoft.com/office/drawing/2014/main" id="{3F897EE7-8262-481C-F339-0DD4560D0322}"/>
              </a:ext>
            </a:extLst>
          </p:cNvPr>
          <p:cNvSpPr txBox="1"/>
          <p:nvPr/>
        </p:nvSpPr>
        <p:spPr>
          <a:xfrm>
            <a:off x="8388424" y="1632127"/>
            <a:ext cx="36004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C</a:t>
            </a:r>
          </a:p>
        </p:txBody>
      </p:sp>
      <p:sp>
        <p:nvSpPr>
          <p:cNvPr id="4" name="CuadroTexto 3">
            <a:extLst>
              <a:ext uri="{FF2B5EF4-FFF2-40B4-BE49-F238E27FC236}">
                <a16:creationId xmlns:a16="http://schemas.microsoft.com/office/drawing/2014/main" id="{770A6F48-D699-7269-F1C6-B85D01D1E62C}"/>
              </a:ext>
            </a:extLst>
          </p:cNvPr>
          <p:cNvSpPr txBox="1"/>
          <p:nvPr/>
        </p:nvSpPr>
        <p:spPr>
          <a:xfrm>
            <a:off x="8388424" y="2326260"/>
            <a:ext cx="36004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E</a:t>
            </a:r>
          </a:p>
        </p:txBody>
      </p:sp>
      <p:sp>
        <p:nvSpPr>
          <p:cNvPr id="5" name="CuadroTexto 4">
            <a:extLst>
              <a:ext uri="{FF2B5EF4-FFF2-40B4-BE49-F238E27FC236}">
                <a16:creationId xmlns:a16="http://schemas.microsoft.com/office/drawing/2014/main" id="{1F0938DC-1370-CCF6-4330-F64EB4822C28}"/>
              </a:ext>
            </a:extLst>
          </p:cNvPr>
          <p:cNvSpPr txBox="1"/>
          <p:nvPr/>
        </p:nvSpPr>
        <p:spPr>
          <a:xfrm>
            <a:off x="8388424" y="2851116"/>
            <a:ext cx="36004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E</a:t>
            </a:r>
          </a:p>
        </p:txBody>
      </p:sp>
      <p:sp>
        <p:nvSpPr>
          <p:cNvPr id="14" name="CuadroTexto 13">
            <a:extLst>
              <a:ext uri="{FF2B5EF4-FFF2-40B4-BE49-F238E27FC236}">
                <a16:creationId xmlns:a16="http://schemas.microsoft.com/office/drawing/2014/main" id="{F391C6C1-AAD2-0FA6-7805-E2224838E6FA}"/>
              </a:ext>
            </a:extLst>
          </p:cNvPr>
          <p:cNvSpPr txBox="1"/>
          <p:nvPr/>
        </p:nvSpPr>
        <p:spPr>
          <a:xfrm>
            <a:off x="8220218" y="3513991"/>
            <a:ext cx="600253"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E/P </a:t>
            </a:r>
            <a:r>
              <a:rPr kumimoji="0" lang="es-UY" sz="12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a:t>
            </a:r>
            <a:endPar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endParaRPr>
          </a:p>
        </p:txBody>
      </p:sp>
      <p:sp>
        <p:nvSpPr>
          <p:cNvPr id="15" name="CuadroTexto 14">
            <a:extLst>
              <a:ext uri="{FF2B5EF4-FFF2-40B4-BE49-F238E27FC236}">
                <a16:creationId xmlns:a16="http://schemas.microsoft.com/office/drawing/2014/main" id="{086D2781-F41C-C4E5-E7B8-A4B9AB306989}"/>
              </a:ext>
            </a:extLst>
          </p:cNvPr>
          <p:cNvSpPr txBox="1"/>
          <p:nvPr/>
        </p:nvSpPr>
        <p:spPr>
          <a:xfrm>
            <a:off x="8365256" y="4104579"/>
            <a:ext cx="36004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E</a:t>
            </a:r>
          </a:p>
        </p:txBody>
      </p:sp>
      <p:sp>
        <p:nvSpPr>
          <p:cNvPr id="7" name="CuadroTexto 6">
            <a:extLst>
              <a:ext uri="{FF2B5EF4-FFF2-40B4-BE49-F238E27FC236}">
                <a16:creationId xmlns:a16="http://schemas.microsoft.com/office/drawing/2014/main" id="{C9A73B23-FCB7-2CB5-C69E-10C924CD8A7A}"/>
              </a:ext>
            </a:extLst>
          </p:cNvPr>
          <p:cNvSpPr txBox="1"/>
          <p:nvPr/>
        </p:nvSpPr>
        <p:spPr>
          <a:xfrm>
            <a:off x="3390337" y="4497155"/>
            <a:ext cx="5669486" cy="461665"/>
          </a:xfrm>
          <a:prstGeom prst="rect">
            <a:avLst/>
          </a:prstGeom>
          <a:solidFill>
            <a:schemeClr val="accent2">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 Es parte de la etapa de ejecución del proyecto desde el punto de vista de Agesic, pero puede ser la etapa de inicio y planificación para el organismo</a:t>
            </a:r>
          </a:p>
        </p:txBody>
      </p:sp>
    </p:spTree>
    <p:extLst>
      <p:ext uri="{BB962C8B-B14F-4D97-AF65-F5344CB8AC3E}">
        <p14:creationId xmlns:p14="http://schemas.microsoft.com/office/powerpoint/2010/main" val="160808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p:bldP spid="15"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9367EDE9-933E-7071-31F5-B7235B9ED55B}"/>
              </a:ext>
            </a:extLst>
          </p:cNvPr>
          <p:cNvPicPr>
            <a:picLocks noChangeAspect="1"/>
          </p:cNvPicPr>
          <p:nvPr/>
        </p:nvPicPr>
        <p:blipFill>
          <a:blip r:embed="rId2"/>
          <a:stretch>
            <a:fillRect/>
          </a:stretch>
        </p:blipFill>
        <p:spPr>
          <a:xfrm>
            <a:off x="0" y="21052"/>
            <a:ext cx="9144000" cy="5122447"/>
          </a:xfrm>
          <a:prstGeom prst="rect">
            <a:avLst/>
          </a:prstGeom>
        </p:spPr>
      </p:pic>
      <p:sp>
        <p:nvSpPr>
          <p:cNvPr id="66" name="Título 3"/>
          <p:cNvSpPr>
            <a:spLocks noGrp="1"/>
          </p:cNvSpPr>
          <p:nvPr>
            <p:ph type="title"/>
          </p:nvPr>
        </p:nvSpPr>
        <p:spPr>
          <a:xfrm>
            <a:off x="3779912" y="801948"/>
            <a:ext cx="4334413" cy="435776"/>
          </a:xfrm>
        </p:spPr>
        <p:txBody>
          <a:bodyPr/>
          <a:lstStyle/>
          <a:p>
            <a:r>
              <a:rPr lang="es-UY" b="1" dirty="0">
                <a:solidFill>
                  <a:srgbClr val="7030A0"/>
                </a:solidFill>
              </a:rPr>
              <a:t>RESUMEN DE LA LECCIÓN</a:t>
            </a:r>
          </a:p>
        </p:txBody>
      </p:sp>
      <p:sp>
        <p:nvSpPr>
          <p:cNvPr id="9" name="CuadroTexto 8">
            <a:extLst>
              <a:ext uri="{FF2B5EF4-FFF2-40B4-BE49-F238E27FC236}">
                <a16:creationId xmlns:a16="http://schemas.microsoft.com/office/drawing/2014/main" id="{EAA9F64F-4BF8-FB9C-A608-241F1949452D}"/>
              </a:ext>
            </a:extLst>
          </p:cNvPr>
          <p:cNvSpPr txBox="1"/>
          <p:nvPr/>
        </p:nvSpPr>
        <p:spPr>
          <a:xfrm>
            <a:off x="1403648" y="1575248"/>
            <a:ext cx="2237726" cy="116955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los proyectos conviven actividades de desarrollo de entregables con actividades de gestión y monitoreo.</a:t>
            </a:r>
          </a:p>
        </p:txBody>
      </p:sp>
      <p:sp>
        <p:nvSpPr>
          <p:cNvPr id="2" name="CuadroTexto 1">
            <a:extLst>
              <a:ext uri="{FF2B5EF4-FFF2-40B4-BE49-F238E27FC236}">
                <a16:creationId xmlns:a16="http://schemas.microsoft.com/office/drawing/2014/main" id="{379C91E9-F0F7-3A72-0F83-88E33D7B4466}"/>
              </a:ext>
            </a:extLst>
          </p:cNvPr>
          <p:cNvSpPr txBox="1"/>
          <p:nvPr/>
        </p:nvSpPr>
        <p:spPr>
          <a:xfrm>
            <a:off x="4283883" y="1542190"/>
            <a:ext cx="4536504" cy="221599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Una vez que se ha dado autorización para empezar el proyectos, podemos identificar las actividades del proyecto en cuatro grupos de procesos:</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Inicio y Planificación del proyecto</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Ejecución (desarrollo de entregables)</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Control (monitoreo y gestión)</a:t>
            </a:r>
          </a:p>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Cierre</a:t>
            </a:r>
          </a:p>
        </p:txBody>
      </p:sp>
      <p:sp>
        <p:nvSpPr>
          <p:cNvPr id="4" name="CuadroTexto 3">
            <a:extLst>
              <a:ext uri="{FF2B5EF4-FFF2-40B4-BE49-F238E27FC236}">
                <a16:creationId xmlns:a16="http://schemas.microsoft.com/office/drawing/2014/main" id="{F6103F7F-2602-FFEB-91E7-830C25D45AD7}"/>
              </a:ext>
            </a:extLst>
          </p:cNvPr>
          <p:cNvSpPr txBox="1"/>
          <p:nvPr/>
        </p:nvSpPr>
        <p:spPr>
          <a:xfrm>
            <a:off x="755576" y="3111039"/>
            <a:ext cx="2597766" cy="132343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Para el desarrollo de cualquiera de los entregables, estos procesos también se repiten</a:t>
            </a:r>
          </a:p>
          <a:p>
            <a:pPr marL="0" marR="0" lvl="0" indent="0" algn="l" defTabSz="914400" rtl="0" eaLnBrk="0" fontAlgn="base" latinLnBrk="0" hangingPunct="0">
              <a:lnSpc>
                <a:spcPct val="100000"/>
              </a:lnSpc>
              <a:spcBef>
                <a:spcPct val="0"/>
              </a:spcBef>
              <a:spcAft>
                <a:spcPts val="1200"/>
              </a:spcAft>
              <a:buClrTx/>
              <a:buSzTx/>
              <a:buFontTx/>
              <a:buNone/>
              <a:tabLst/>
              <a:defRPr/>
            </a:pPr>
            <a:endPar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spTree>
    <p:extLst>
      <p:ext uri="{BB962C8B-B14F-4D97-AF65-F5344CB8AC3E}">
        <p14:creationId xmlns:p14="http://schemas.microsoft.com/office/powerpoint/2010/main" val="281075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547664" y="771550"/>
            <a:ext cx="6624736" cy="2031325"/>
          </a:xfrm>
          <a:prstGeom prst="rect">
            <a:avLst/>
          </a:prstGeom>
          <a:noFill/>
        </p:spPr>
        <p:txBody>
          <a:bodyPr wrap="square" rtlCol="0">
            <a:spAutoFit/>
          </a:bodyPr>
          <a:lstStyle/>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Procesos de gestión y desarrollo</a:t>
            </a:r>
            <a:r>
              <a:rPr kumimoji="0" lang="es-UY" sz="2400" b="0" i="0" u="none" strike="noStrike" kern="1200" cap="none" spc="0" normalizeH="0" noProof="0" dirty="0">
                <a:ln>
                  <a:noFill/>
                </a:ln>
                <a:solidFill>
                  <a:srgbClr val="002C68"/>
                </a:solidFill>
                <a:effectLst/>
                <a:uLnTx/>
                <a:uFillTx/>
                <a:latin typeface="Comic Sans MS" panose="030F0702030302020204" pitchFamily="66" charset="0"/>
                <a:ea typeface="+mn-ea"/>
                <a:cs typeface="Arial" panose="020B0604020202020204" pitchFamily="34" charset="0"/>
              </a:rPr>
              <a:t> en proyectos</a:t>
            </a:r>
            <a:endPar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endParaRP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lang="es-UY" sz="2400" dirty="0">
                <a:solidFill>
                  <a:srgbClr val="002C68"/>
                </a:solidFill>
                <a:latin typeface="Comic Sans MS" panose="030F0702030302020204" pitchFamily="66" charset="0"/>
              </a:rPr>
              <a:t>Enfoques para la gestión y desarrollo</a:t>
            </a:r>
            <a:endPar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endParaRP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Enfoque</a:t>
            </a:r>
            <a:r>
              <a:rPr kumimoji="0" lang="es-UY" sz="2400" b="0" i="0" u="none" strike="noStrike" kern="1200" cap="none" spc="0" normalizeH="0" noProof="0" dirty="0">
                <a:ln>
                  <a:noFill/>
                </a:ln>
                <a:solidFill>
                  <a:srgbClr val="002C68"/>
                </a:solidFill>
                <a:effectLst/>
                <a:uLnTx/>
                <a:uFillTx/>
                <a:latin typeface="Comic Sans MS" panose="030F0702030302020204" pitchFamily="66" charset="0"/>
                <a:ea typeface="+mn-ea"/>
                <a:cs typeface="Arial" panose="020B0604020202020204" pitchFamily="34" charset="0"/>
              </a:rPr>
              <a:t> para proyectos de Agesic</a:t>
            </a:r>
            <a:endPar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endParaRPr>
          </a:p>
        </p:txBody>
      </p:sp>
      <p:sp>
        <p:nvSpPr>
          <p:cNvPr id="3" name="CuadroTexto 2">
            <a:extLst>
              <a:ext uri="{FF2B5EF4-FFF2-40B4-BE49-F238E27FC236}">
                <a16:creationId xmlns:a16="http://schemas.microsoft.com/office/drawing/2014/main" id="{FA6920B0-F4B6-6361-F6FB-BC46EDC3A841}"/>
              </a:ext>
            </a:extLst>
          </p:cNvPr>
          <p:cNvSpPr txBox="1"/>
          <p:nvPr/>
        </p:nvSpPr>
        <p:spPr>
          <a:xfrm>
            <a:off x="179512" y="123478"/>
            <a:ext cx="3672408" cy="461665"/>
          </a:xfrm>
          <a:prstGeom prst="rect">
            <a:avLst/>
          </a:prstGeom>
          <a:noFill/>
        </p:spPr>
        <p:txBody>
          <a:bodyPr wrap="square" rtlCol="0">
            <a:spAutoFit/>
          </a:bodyPr>
          <a:lstStyle/>
          <a:p>
            <a:r>
              <a:rPr lang="es-UY" sz="2400" u="sng" dirty="0">
                <a:latin typeface="+mn-lt"/>
              </a:rPr>
              <a:t>Temas del módulo 2</a:t>
            </a:r>
          </a:p>
        </p:txBody>
      </p:sp>
    </p:spTree>
    <p:extLst>
      <p:ext uri="{BB962C8B-B14F-4D97-AF65-F5344CB8AC3E}">
        <p14:creationId xmlns:p14="http://schemas.microsoft.com/office/powerpoint/2010/main" val="125665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a:spLocks noChangeArrowheads="1"/>
          </p:cNvSpPr>
          <p:nvPr/>
        </p:nvSpPr>
        <p:spPr bwMode="auto">
          <a:xfrm>
            <a:off x="1932002" y="1105836"/>
            <a:ext cx="5831036" cy="1754326"/>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br>
              <a:rPr kumimoji="0" lang="es-ES" altLang="es-ES" sz="3600" b="0" i="0" u="none" strike="noStrike" kern="1200" cap="none" spc="0" normalizeH="0" baseline="0" noProof="0" dirty="0">
                <a:ln>
                  <a:noFill/>
                </a:ln>
                <a:solidFill>
                  <a:prstClr val="white"/>
                </a:solidFill>
                <a:effectLst/>
                <a:uLnTx/>
                <a:uFillTx/>
                <a:latin typeface="Microsoft Sans Serif"/>
                <a:ea typeface="+mn-ea"/>
                <a:cs typeface="Arial" panose="020B0604020202020204" pitchFamily="34" charset="0"/>
              </a:rPr>
            </a:br>
            <a:r>
              <a:rPr kumimoji="0" lang="es-ES" altLang="es-ES" sz="3600" b="0" i="0" u="none" strike="noStrike" kern="1200" cap="none" spc="0" normalizeH="0" baseline="0" noProof="0" dirty="0">
                <a:ln>
                  <a:noFill/>
                </a:ln>
                <a:solidFill>
                  <a:prstClr val="white"/>
                </a:solidFill>
                <a:effectLst/>
                <a:uLnTx/>
                <a:uFillTx/>
                <a:latin typeface="Microsoft Sans Serif"/>
                <a:ea typeface="+mn-ea"/>
                <a:cs typeface="Arial" panose="020B0604020202020204" pitchFamily="34" charset="0"/>
              </a:rPr>
              <a:t>Enfoques para la gestión de los proyectos</a:t>
            </a:r>
          </a:p>
        </p:txBody>
      </p:sp>
      <p:sp>
        <p:nvSpPr>
          <p:cNvPr id="6" name="CuadroTexto 5"/>
          <p:cNvSpPr txBox="1">
            <a:spLocks noChangeArrowheads="1"/>
          </p:cNvSpPr>
          <p:nvPr/>
        </p:nvSpPr>
        <p:spPr bwMode="auto">
          <a:xfrm>
            <a:off x="2592388" y="3219450"/>
            <a:ext cx="5147964" cy="338554"/>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Fundamentos de Gestión de Proyectos en Agesic</a:t>
            </a:r>
          </a:p>
        </p:txBody>
      </p:sp>
      <p:cxnSp>
        <p:nvCxnSpPr>
          <p:cNvPr id="8" name="Conector recto 7"/>
          <p:cNvCxnSpPr>
            <a:cxnSpLocks/>
          </p:cNvCxnSpPr>
          <p:nvPr/>
        </p:nvCxnSpPr>
        <p:spPr>
          <a:xfrm>
            <a:off x="2665413" y="3219450"/>
            <a:ext cx="4786312"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884677" y="680315"/>
            <a:ext cx="4176464" cy="2262158"/>
          </a:xfrm>
          <a:prstGeom prst="rect">
            <a:avLst/>
          </a:prstGeom>
          <a:noFill/>
        </p:spPr>
        <p:txBody>
          <a:bodyPr wrap="square" rtlCol="0">
            <a:spAutoFit/>
          </a:bodyPr>
          <a:lstStyle/>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Tipos de enfoques</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Enfoque predictivo</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Enfoques adaptativos </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endPar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endParaRPr>
          </a:p>
        </p:txBody>
      </p:sp>
    </p:spTree>
    <p:extLst>
      <p:ext uri="{BB962C8B-B14F-4D97-AF65-F5344CB8AC3E}">
        <p14:creationId xmlns:p14="http://schemas.microsoft.com/office/powerpoint/2010/main" val="340434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47000"/>
            <a:lum/>
          </a:blip>
          <a:srcRect/>
          <a:tile tx="0" ty="0" sx="100000" sy="100000" flip="none" algn="tl"/>
        </a:blipFill>
        <a:effectLst/>
      </p:bgPr>
    </p:bg>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7427886" cy="435776"/>
          </a:xfrm>
        </p:spPr>
        <p:txBody>
          <a:bodyPr/>
          <a:lstStyle/>
          <a:p>
            <a:r>
              <a:rPr lang="es-UY" dirty="0">
                <a:solidFill>
                  <a:srgbClr val="7030A0"/>
                </a:solidFill>
              </a:rPr>
              <a:t>Enfoques de dirección y desarrollo</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323528" y="645594"/>
            <a:ext cx="8280920" cy="523220"/>
          </a:xfrm>
          <a:prstGeom prst="rect">
            <a:avLst/>
          </a:prstGeom>
          <a:solidFill>
            <a:schemeClr val="accent1">
              <a:lumMod val="20000"/>
              <a:lumOff val="80000"/>
            </a:schemeClr>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Mientras se está planificando el proyecto, el PM y los equipos de desarrollo deben definir cómo van a gestionar el proyecto y cómo se desarrollarán los entregables.</a:t>
            </a:r>
          </a:p>
        </p:txBody>
      </p:sp>
      <p:sp>
        <p:nvSpPr>
          <p:cNvPr id="3" name="CuadroTexto 2">
            <a:extLst>
              <a:ext uri="{FF2B5EF4-FFF2-40B4-BE49-F238E27FC236}">
                <a16:creationId xmlns:a16="http://schemas.microsoft.com/office/drawing/2014/main" id="{BA9193CC-59EA-4727-835E-C78703B9EE38}"/>
              </a:ext>
            </a:extLst>
          </p:cNvPr>
          <p:cNvSpPr txBox="1"/>
          <p:nvPr/>
        </p:nvSpPr>
        <p:spPr>
          <a:xfrm>
            <a:off x="325872" y="1243865"/>
            <a:ext cx="6552728" cy="307777"/>
          </a:xfrm>
          <a:prstGeom prst="rect">
            <a:avLst/>
          </a:prstGeom>
          <a:no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ES" sz="1400" b="0" i="0" u="none" strike="noStrike" kern="1200" cap="none" spc="0" normalizeH="0" baseline="0" noProof="0" dirty="0">
                <a:ln>
                  <a:noFill/>
                </a:ln>
                <a:solidFill>
                  <a:srgbClr val="002060"/>
                </a:solidFill>
                <a:effectLst/>
                <a:uLnTx/>
                <a:uFillTx/>
                <a:latin typeface="Microsoft Sans Serif"/>
                <a:ea typeface="+mn-ea"/>
                <a:cs typeface="+mn-cs"/>
              </a:rPr>
              <a:t>Existen tres enfoques principales para dirigir y para desarrollar entregables:</a:t>
            </a:r>
          </a:p>
        </p:txBody>
      </p:sp>
      <p:sp>
        <p:nvSpPr>
          <p:cNvPr id="11" name="CuadroTexto 10">
            <a:extLst>
              <a:ext uri="{FF2B5EF4-FFF2-40B4-BE49-F238E27FC236}">
                <a16:creationId xmlns:a16="http://schemas.microsoft.com/office/drawing/2014/main" id="{003D092F-EEF8-D296-5CE9-1E7A28547355}"/>
              </a:ext>
            </a:extLst>
          </p:cNvPr>
          <p:cNvSpPr txBox="1"/>
          <p:nvPr/>
        </p:nvSpPr>
        <p:spPr>
          <a:xfrm>
            <a:off x="287524" y="1737193"/>
            <a:ext cx="3674720" cy="523220"/>
          </a:xfrm>
          <a:prstGeom prst="rect">
            <a:avLst/>
          </a:prstGeom>
          <a:no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UY" sz="1400" b="1" i="1" u="none" strike="noStrike" kern="1200" cap="none" spc="0" normalizeH="0" baseline="0" noProof="0" dirty="0">
                <a:ln>
                  <a:noFill/>
                </a:ln>
                <a:solidFill>
                  <a:srgbClr val="002060"/>
                </a:solidFill>
                <a:effectLst/>
                <a:uLnTx/>
                <a:uFillTx/>
                <a:latin typeface="Microsoft Sans Serif"/>
                <a:ea typeface="+mn-ea"/>
                <a:cs typeface="+mn-cs"/>
              </a:rPr>
              <a:t>Enfoque predictivo</a:t>
            </a:r>
            <a:br>
              <a:rPr kumimoji="0" lang="es-UY" sz="1400" b="0" i="0" u="none" strike="noStrike" kern="1200" cap="none" spc="0" normalizeH="0" baseline="0" noProof="0" dirty="0">
                <a:ln>
                  <a:noFill/>
                </a:ln>
                <a:solidFill>
                  <a:srgbClr val="002060"/>
                </a:solidFill>
                <a:effectLst/>
                <a:uLnTx/>
                <a:uFillTx/>
                <a:latin typeface="Microsoft Sans Serif"/>
                <a:ea typeface="+mn-ea"/>
                <a:cs typeface="+mn-cs"/>
              </a:rPr>
            </a:br>
            <a:r>
              <a:rPr kumimoji="0" lang="es-UY" sz="1400" b="0" i="0" u="none" strike="noStrike" kern="1200" cap="none" spc="0" normalizeH="0" baseline="0" noProof="0" dirty="0">
                <a:ln>
                  <a:noFill/>
                </a:ln>
                <a:solidFill>
                  <a:srgbClr val="002060"/>
                </a:solidFill>
                <a:effectLst/>
                <a:uLnTx/>
                <a:uFillTx/>
                <a:latin typeface="Microsoft Sans Serif"/>
                <a:ea typeface="+mn-ea"/>
                <a:cs typeface="+mn-cs"/>
              </a:rPr>
              <a:t>(orientado a seguir un plan desde el inicio)</a:t>
            </a:r>
          </a:p>
        </p:txBody>
      </p:sp>
      <p:sp>
        <p:nvSpPr>
          <p:cNvPr id="13" name="CuadroTexto 12">
            <a:extLst>
              <a:ext uri="{FF2B5EF4-FFF2-40B4-BE49-F238E27FC236}">
                <a16:creationId xmlns:a16="http://schemas.microsoft.com/office/drawing/2014/main" id="{05F54D4C-A792-3107-8523-83926F0B2942}"/>
              </a:ext>
            </a:extLst>
          </p:cNvPr>
          <p:cNvSpPr txBox="1"/>
          <p:nvPr/>
        </p:nvSpPr>
        <p:spPr>
          <a:xfrm>
            <a:off x="539518" y="2306320"/>
            <a:ext cx="3384376" cy="954107"/>
          </a:xfrm>
          <a:prstGeom prst="rect">
            <a:avLst/>
          </a:prstGeom>
          <a:no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UY" sz="1400" b="1" i="1" u="none" strike="noStrike" kern="1200" cap="none" spc="0" normalizeH="0" baseline="0" noProof="0" dirty="0">
                <a:ln>
                  <a:noFill/>
                </a:ln>
                <a:solidFill>
                  <a:srgbClr val="002060"/>
                </a:solidFill>
                <a:effectLst/>
                <a:uLnTx/>
                <a:uFillTx/>
                <a:latin typeface="Microsoft Sans Serif"/>
                <a:ea typeface="+mn-ea"/>
                <a:cs typeface="+mn-cs"/>
              </a:rPr>
              <a:t>Enfoques adaptativos</a:t>
            </a:r>
            <a:br>
              <a:rPr kumimoji="0" lang="es-UY" sz="1400" b="0" i="0" u="none" strike="noStrike" kern="1200" cap="none" spc="0" normalizeH="0" baseline="0" noProof="0" dirty="0">
                <a:ln>
                  <a:noFill/>
                </a:ln>
                <a:solidFill>
                  <a:srgbClr val="002060"/>
                </a:solidFill>
                <a:effectLst/>
                <a:uLnTx/>
                <a:uFillTx/>
                <a:latin typeface="Microsoft Sans Serif"/>
                <a:ea typeface="+mn-ea"/>
                <a:cs typeface="+mn-cs"/>
              </a:rPr>
            </a:br>
            <a:r>
              <a:rPr kumimoji="0" lang="es-UY" sz="1400" b="0" i="0" u="none" strike="noStrike" kern="1200" cap="none" spc="0" normalizeH="0" baseline="0" noProof="0" dirty="0">
                <a:ln>
                  <a:noFill/>
                </a:ln>
                <a:solidFill>
                  <a:srgbClr val="002060"/>
                </a:solidFill>
                <a:effectLst/>
                <a:uLnTx/>
                <a:uFillTx/>
                <a:latin typeface="Microsoft Sans Serif"/>
                <a:ea typeface="+mn-ea"/>
                <a:cs typeface="+mn-cs"/>
              </a:rPr>
              <a:t>(orientado a ajustar los planes según los cambios que puedan aparecer o necesidades de entregas tempranas)</a:t>
            </a:r>
          </a:p>
        </p:txBody>
      </p:sp>
      <p:sp>
        <p:nvSpPr>
          <p:cNvPr id="14" name="CuadroTexto 13">
            <a:extLst>
              <a:ext uri="{FF2B5EF4-FFF2-40B4-BE49-F238E27FC236}">
                <a16:creationId xmlns:a16="http://schemas.microsoft.com/office/drawing/2014/main" id="{CD52D194-B8AC-C214-8E58-AE64C2145A88}"/>
              </a:ext>
            </a:extLst>
          </p:cNvPr>
          <p:cNvSpPr txBox="1"/>
          <p:nvPr/>
        </p:nvSpPr>
        <p:spPr>
          <a:xfrm>
            <a:off x="971600" y="3376415"/>
            <a:ext cx="2880321" cy="523220"/>
          </a:xfrm>
          <a:prstGeom prst="rect">
            <a:avLst/>
          </a:prstGeom>
          <a:no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UY" sz="1400" b="1" i="0" u="none" strike="noStrike" kern="1200" cap="none" spc="0" normalizeH="0" baseline="0" noProof="0" dirty="0">
                <a:ln>
                  <a:noFill/>
                </a:ln>
                <a:solidFill>
                  <a:srgbClr val="002060"/>
                </a:solidFill>
                <a:effectLst/>
                <a:uLnTx/>
                <a:uFillTx/>
                <a:latin typeface="Microsoft Sans Serif"/>
                <a:ea typeface="+mn-ea"/>
                <a:cs typeface="+mn-cs"/>
              </a:rPr>
              <a:t>Enfoque híbrido</a:t>
            </a:r>
            <a:br>
              <a:rPr kumimoji="0" lang="es-UY" sz="1400" b="0" i="0" u="none" strike="noStrike" kern="1200" cap="none" spc="0" normalizeH="0" baseline="0" noProof="0" dirty="0">
                <a:ln>
                  <a:noFill/>
                </a:ln>
                <a:solidFill>
                  <a:srgbClr val="002060"/>
                </a:solidFill>
                <a:effectLst/>
                <a:uLnTx/>
                <a:uFillTx/>
                <a:latin typeface="Microsoft Sans Serif"/>
                <a:ea typeface="+mn-ea"/>
                <a:cs typeface="+mn-cs"/>
              </a:rPr>
            </a:br>
            <a:r>
              <a:rPr kumimoji="0" lang="es-UY" sz="1400" b="0" i="0" u="none" strike="noStrike" kern="1200" cap="none" spc="0" normalizeH="0" baseline="0" noProof="0" dirty="0">
                <a:ln>
                  <a:noFill/>
                </a:ln>
                <a:solidFill>
                  <a:srgbClr val="002060"/>
                </a:solidFill>
                <a:effectLst/>
                <a:uLnTx/>
                <a:uFillTx/>
                <a:latin typeface="Microsoft Sans Serif"/>
                <a:ea typeface="+mn-ea"/>
                <a:cs typeface="+mn-cs"/>
              </a:rPr>
              <a:t>combinación de ambos enfoques</a:t>
            </a:r>
          </a:p>
        </p:txBody>
      </p:sp>
      <p:pic>
        <p:nvPicPr>
          <p:cNvPr id="2" name="Imagen 1">
            <a:extLst>
              <a:ext uri="{FF2B5EF4-FFF2-40B4-BE49-F238E27FC236}">
                <a16:creationId xmlns:a16="http://schemas.microsoft.com/office/drawing/2014/main" id="{74A5E57A-97A3-A6B4-47BA-A43CFC65747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962244" y="1633548"/>
            <a:ext cx="5172432" cy="2763735"/>
          </a:xfrm>
          <a:prstGeom prst="rect">
            <a:avLst/>
          </a:prstGeom>
        </p:spPr>
      </p:pic>
      <p:grpSp>
        <p:nvGrpSpPr>
          <p:cNvPr id="4" name="Grupo 3">
            <a:extLst>
              <a:ext uri="{FF2B5EF4-FFF2-40B4-BE49-F238E27FC236}">
                <a16:creationId xmlns:a16="http://schemas.microsoft.com/office/drawing/2014/main" id="{B996A108-B6EF-D6DC-981A-C7D33A0C143E}"/>
              </a:ext>
            </a:extLst>
          </p:cNvPr>
          <p:cNvGrpSpPr/>
          <p:nvPr/>
        </p:nvGrpSpPr>
        <p:grpSpPr>
          <a:xfrm>
            <a:off x="611561" y="3984245"/>
            <a:ext cx="3350685" cy="898834"/>
            <a:chOff x="5363274" y="594054"/>
            <a:chExt cx="3458115" cy="898834"/>
          </a:xfrm>
        </p:grpSpPr>
        <p:sp>
          <p:nvSpPr>
            <p:cNvPr id="5" name="Rectángulo redondeado 49">
              <a:extLst>
                <a:ext uri="{FF2B5EF4-FFF2-40B4-BE49-F238E27FC236}">
                  <a16:creationId xmlns:a16="http://schemas.microsoft.com/office/drawing/2014/main" id="{D5F167DF-36A0-B1E2-0D97-2E7BC1771901}"/>
                </a:ext>
              </a:extLst>
            </p:cNvPr>
            <p:cNvSpPr/>
            <p:nvPr/>
          </p:nvSpPr>
          <p:spPr>
            <a:xfrm>
              <a:off x="5505768" y="713388"/>
              <a:ext cx="3315621" cy="779500"/>
            </a:xfrm>
            <a:prstGeom prst="roundRect">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pic>
          <p:nvPicPr>
            <p:cNvPr id="6" name="Imagen 5">
              <a:extLst>
                <a:ext uri="{FF2B5EF4-FFF2-40B4-BE49-F238E27FC236}">
                  <a16:creationId xmlns:a16="http://schemas.microsoft.com/office/drawing/2014/main" id="{532D2C2D-B95A-C250-DF3A-48E4718F0604}"/>
                </a:ext>
              </a:extLst>
            </p:cNvPr>
            <p:cNvPicPr>
              <a:picLocks noChangeAspect="1"/>
            </p:cNvPicPr>
            <p:nvPr/>
          </p:nvPicPr>
          <p:blipFill>
            <a:blip r:embed="rId4">
              <a:clrChange>
                <a:clrFrom>
                  <a:srgbClr val="F5F5F5"/>
                </a:clrFrom>
                <a:clrTo>
                  <a:srgbClr val="F5F5F5">
                    <a:alpha val="0"/>
                  </a:srgbClr>
                </a:clrTo>
              </a:clrChange>
            </a:blip>
            <a:stretch>
              <a:fillRect/>
            </a:stretch>
          </p:blipFill>
          <p:spPr>
            <a:xfrm>
              <a:off x="5363274" y="594054"/>
              <a:ext cx="512780" cy="514479"/>
            </a:xfrm>
            <a:prstGeom prst="rect">
              <a:avLst/>
            </a:prstGeom>
          </p:spPr>
        </p:pic>
        <p:sp>
          <p:nvSpPr>
            <p:cNvPr id="7" name="CuadroTexto 6">
              <a:extLst>
                <a:ext uri="{FF2B5EF4-FFF2-40B4-BE49-F238E27FC236}">
                  <a16:creationId xmlns:a16="http://schemas.microsoft.com/office/drawing/2014/main" id="{C65C16D7-D462-FB93-9EC7-5CFAD4EB80F7}"/>
                </a:ext>
              </a:extLst>
            </p:cNvPr>
            <p:cNvSpPr txBox="1"/>
            <p:nvPr/>
          </p:nvSpPr>
          <p:spPr>
            <a:xfrm>
              <a:off x="5846431" y="723446"/>
              <a:ext cx="2974958" cy="76944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Para mayor detalle que lo presentado en esta lección, revisar, en la </a:t>
              </a: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Guía de Fundamentos de GP de Agesic,  </a:t>
              </a: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el módulo 2 – enfoques de gestión de proyectos</a:t>
              </a:r>
              <a:endPar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spTree>
    <p:extLst>
      <p:ext uri="{BB962C8B-B14F-4D97-AF65-F5344CB8AC3E}">
        <p14:creationId xmlns:p14="http://schemas.microsoft.com/office/powerpoint/2010/main" val="376937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20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2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3" grpId="0"/>
      <p:bldP spid="11"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b="1" dirty="0">
                <a:solidFill>
                  <a:srgbClr val="7030A0"/>
                </a:solidFill>
              </a:rPr>
              <a:t>Enfoque predictivo</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257442" y="550829"/>
            <a:ext cx="8280920" cy="584712"/>
          </a:xfrm>
          <a:prstGeom prst="rect">
            <a:avLst/>
          </a:prstGeom>
          <a:solidFill>
            <a:schemeClr val="accent4">
              <a:lumMod val="40000"/>
              <a:lumOff val="60000"/>
            </a:schemeClr>
          </a:solidFill>
        </p:spPr>
        <p:txBody>
          <a:bodyPr wrap="square" rtlCol="0">
            <a:spAutoFit/>
          </a:bodyPr>
          <a:lstStyle/>
          <a:p>
            <a:pPr marL="0" marR="0" lvl="0" indent="0" algn="l" defTabSz="457200" rtl="0" eaLnBrk="0" fontAlgn="base" latinLnBrk="0" hangingPunct="0">
              <a:lnSpc>
                <a:spcPct val="120000"/>
              </a:lnSpc>
              <a:spcBef>
                <a:spcPct val="0"/>
              </a:spcBef>
              <a:spcAft>
                <a:spcPct val="0"/>
              </a:spcAft>
              <a:buClrTx/>
              <a:buSzTx/>
              <a:buFontTx/>
              <a:buNone/>
              <a:tabLst/>
              <a:defRPr/>
            </a:pP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El </a:t>
            </a:r>
            <a:r>
              <a:rPr kumimoji="0" lang="es-ES" sz="1400" b="1"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enfoque de dirección predictivo </a:t>
            </a: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es aquel donde es posible construir un </a:t>
            </a:r>
            <a:r>
              <a:rPr kumimoji="0" lang="es-ES" sz="14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plan de trabajo </a:t>
            </a: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para todo el proyecto, </a:t>
            </a:r>
            <a:r>
              <a:rPr kumimoji="0" lang="es-ES" sz="14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con poca probabilidad de que haya que cambiarlo </a:t>
            </a: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durante la ejecución.</a:t>
            </a:r>
          </a:p>
        </p:txBody>
      </p:sp>
      <p:sp>
        <p:nvSpPr>
          <p:cNvPr id="11" name="CuadroTexto 10">
            <a:extLst>
              <a:ext uri="{FF2B5EF4-FFF2-40B4-BE49-F238E27FC236}">
                <a16:creationId xmlns:a16="http://schemas.microsoft.com/office/drawing/2014/main" id="{003D092F-EEF8-D296-5CE9-1E7A28547355}"/>
              </a:ext>
            </a:extLst>
          </p:cNvPr>
          <p:cNvSpPr txBox="1"/>
          <p:nvPr/>
        </p:nvSpPr>
        <p:spPr>
          <a:xfrm>
            <a:off x="238970" y="1585809"/>
            <a:ext cx="4274397" cy="2537811"/>
          </a:xfrm>
          <a:prstGeom prst="rect">
            <a:avLst/>
          </a:prstGeom>
          <a:solidFill>
            <a:srgbClr val="CEFED3"/>
          </a:solidFill>
        </p:spPr>
        <p:txBody>
          <a:bodyPr wrap="square" rtlCol="0">
            <a:spAutoFit/>
          </a:bodyPr>
          <a:lstStyle/>
          <a:p>
            <a:pPr marL="285750" marR="0" lvl="0" indent="-285750" algn="l" defTabSz="914400" rtl="0" eaLnBrk="0" fontAlgn="base" latinLnBrk="0" hangingPunct="0">
              <a:lnSpc>
                <a:spcPct val="120000"/>
              </a:lnSpc>
              <a:spcBef>
                <a:spcPct val="0"/>
              </a:spcBef>
              <a:spcAft>
                <a:spcPts val="1200"/>
              </a:spcAft>
              <a:buClrTx/>
              <a:buSzTx/>
              <a:buFont typeface="Wingdings" panose="05000000000000000000" pitchFamily="2" charset="2"/>
              <a:buChar char="ü"/>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objetivo final está bien definido</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y a su vez, el entregable final está totalmente identificado.</a:t>
            </a:r>
          </a:p>
          <a:p>
            <a:pPr marL="285750" marR="0" lvl="0" indent="-285750" algn="l" defTabSz="914400" rtl="0" eaLnBrk="0" fontAlgn="base" latinLnBrk="0" hangingPunct="0">
              <a:lnSpc>
                <a:spcPct val="120000"/>
              </a:lnSpc>
              <a:spcBef>
                <a:spcPct val="0"/>
              </a:spcBef>
              <a:spcAft>
                <a:spcPts val="1200"/>
              </a:spcAft>
              <a:buClrTx/>
              <a:buSzTx/>
              <a:buFont typeface="Wingdings" panose="05000000000000000000" pitchFamily="2" charset="2"/>
              <a:buChar char="ü"/>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 partir del entregable final, es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posible identificar los entregables intermedios y sus características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como plazos, recursos humanos y económicos y sus requisitos de calidad</a:t>
            </a:r>
          </a:p>
          <a:p>
            <a:pPr marL="285750" marR="0" lvl="0" indent="-285750" algn="l" defTabSz="914400" rtl="0" eaLnBrk="0" fontAlgn="base" latinLnBrk="0" hangingPunct="0">
              <a:lnSpc>
                <a:spcPct val="120000"/>
              </a:lnSpc>
              <a:spcBef>
                <a:spcPct val="0"/>
              </a:spcBef>
              <a:spcAft>
                <a:spcPts val="1200"/>
              </a:spcAft>
              <a:buClrTx/>
              <a:buSzTx/>
              <a:buFont typeface="Wingdings" panose="05000000000000000000" pitchFamily="2" charset="2"/>
              <a:buChar char="ü"/>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Por ello, desde el inicio se puede construir un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del proyecto,</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indicando cómo se va a ejecutar el presupuesto y el cronograma de actividades</a:t>
            </a:r>
          </a:p>
        </p:txBody>
      </p:sp>
      <p:pic>
        <p:nvPicPr>
          <p:cNvPr id="5" name="Imagen 4">
            <a:extLst>
              <a:ext uri="{FF2B5EF4-FFF2-40B4-BE49-F238E27FC236}">
                <a16:creationId xmlns:a16="http://schemas.microsoft.com/office/drawing/2014/main" id="{D433AB9F-3F4D-D988-411E-194599FD4269}"/>
              </a:ext>
            </a:extLst>
          </p:cNvPr>
          <p:cNvPicPr>
            <a:picLocks noChangeAspect="1"/>
          </p:cNvPicPr>
          <p:nvPr/>
        </p:nvPicPr>
        <p:blipFill>
          <a:blip r:embed="rId2">
            <a:biLevel thresh="75000"/>
          </a:blip>
          <a:stretch>
            <a:fillRect/>
          </a:stretch>
        </p:blipFill>
        <p:spPr>
          <a:xfrm>
            <a:off x="7331304" y="1429336"/>
            <a:ext cx="736338" cy="784415"/>
          </a:xfrm>
          <a:prstGeom prst="rect">
            <a:avLst/>
          </a:prstGeom>
        </p:spPr>
      </p:pic>
      <p:grpSp>
        <p:nvGrpSpPr>
          <p:cNvPr id="2" name="Grupo 1">
            <a:extLst>
              <a:ext uri="{FF2B5EF4-FFF2-40B4-BE49-F238E27FC236}">
                <a16:creationId xmlns:a16="http://schemas.microsoft.com/office/drawing/2014/main" id="{C4A688EA-15BC-C09F-CDAE-BEE268B755A3}"/>
              </a:ext>
            </a:extLst>
          </p:cNvPr>
          <p:cNvGrpSpPr/>
          <p:nvPr/>
        </p:nvGrpSpPr>
        <p:grpSpPr>
          <a:xfrm>
            <a:off x="4810220" y="1292380"/>
            <a:ext cx="4246141" cy="3088337"/>
            <a:chOff x="4810220" y="1292380"/>
            <a:chExt cx="4246141" cy="3088337"/>
          </a:xfrm>
        </p:grpSpPr>
        <p:pic>
          <p:nvPicPr>
            <p:cNvPr id="7" name="Imagen 6">
              <a:extLst>
                <a:ext uri="{FF2B5EF4-FFF2-40B4-BE49-F238E27FC236}">
                  <a16:creationId xmlns:a16="http://schemas.microsoft.com/office/drawing/2014/main" id="{05CE717A-3589-4E26-1AC7-866CD72E9655}"/>
                </a:ext>
              </a:extLst>
            </p:cNvPr>
            <p:cNvPicPr>
              <a:picLocks noChangeAspect="1"/>
            </p:cNvPicPr>
            <p:nvPr/>
          </p:nvPicPr>
          <p:blipFill>
            <a:blip r:embed="rId3"/>
            <a:stretch>
              <a:fillRect/>
            </a:stretch>
          </p:blipFill>
          <p:spPr>
            <a:xfrm>
              <a:off x="5034883" y="1292380"/>
              <a:ext cx="641741" cy="720968"/>
            </a:xfrm>
            <a:prstGeom prst="rect">
              <a:avLst/>
            </a:prstGeom>
          </p:spPr>
        </p:pic>
        <p:sp>
          <p:nvSpPr>
            <p:cNvPr id="8" name="CuadroTexto 7">
              <a:extLst>
                <a:ext uri="{FF2B5EF4-FFF2-40B4-BE49-F238E27FC236}">
                  <a16:creationId xmlns:a16="http://schemas.microsoft.com/office/drawing/2014/main" id="{6CC8C086-FEE7-747C-209A-E15D16920D3D}"/>
                </a:ext>
              </a:extLst>
            </p:cNvPr>
            <p:cNvSpPr txBox="1"/>
            <p:nvPr/>
          </p:nvSpPr>
          <p:spPr>
            <a:xfrm>
              <a:off x="4810220" y="2032433"/>
              <a:ext cx="1357827"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ysClr val="windowText" lastClr="000000"/>
                  </a:solidFill>
                  <a:effectLst/>
                  <a:uLnTx/>
                  <a:uFillTx/>
                  <a:latin typeface="Microsoft Sans Serif"/>
                  <a:ea typeface="+mn-ea"/>
                  <a:cs typeface="Arial" panose="020B0604020202020204" pitchFamily="34" charset="0"/>
                </a:rPr>
                <a:t>Lista de entregables (EDT)</a:t>
              </a:r>
            </a:p>
          </p:txBody>
        </p:sp>
        <p:pic>
          <p:nvPicPr>
            <p:cNvPr id="10" name="Imagen 9">
              <a:extLst>
                <a:ext uri="{FF2B5EF4-FFF2-40B4-BE49-F238E27FC236}">
                  <a16:creationId xmlns:a16="http://schemas.microsoft.com/office/drawing/2014/main" id="{C93AE559-EF92-141D-AC9A-598B23B4D1B3}"/>
                </a:ext>
              </a:extLst>
            </p:cNvPr>
            <p:cNvPicPr>
              <a:picLocks noChangeAspect="1"/>
            </p:cNvPicPr>
            <p:nvPr/>
          </p:nvPicPr>
          <p:blipFill>
            <a:blip r:embed="rId4">
              <a:biLevel thresh="25000"/>
            </a:blip>
            <a:stretch>
              <a:fillRect/>
            </a:stretch>
          </p:blipFill>
          <p:spPr>
            <a:xfrm>
              <a:off x="5921553" y="2363499"/>
              <a:ext cx="710290" cy="550475"/>
            </a:xfrm>
            <a:prstGeom prst="rect">
              <a:avLst/>
            </a:prstGeom>
          </p:spPr>
        </p:pic>
        <p:sp>
          <p:nvSpPr>
            <p:cNvPr id="12" name="CuadroTexto 11">
              <a:extLst>
                <a:ext uri="{FF2B5EF4-FFF2-40B4-BE49-F238E27FC236}">
                  <a16:creationId xmlns:a16="http://schemas.microsoft.com/office/drawing/2014/main" id="{3712598E-81B5-96F0-9C9B-FAC6788DC517}"/>
                </a:ext>
              </a:extLst>
            </p:cNvPr>
            <p:cNvSpPr txBox="1"/>
            <p:nvPr/>
          </p:nvSpPr>
          <p:spPr>
            <a:xfrm>
              <a:off x="5795532" y="2888000"/>
              <a:ext cx="1357827"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ysClr val="windowText" lastClr="000000"/>
                  </a:solidFill>
                  <a:effectLst/>
                  <a:uLnTx/>
                  <a:uFillTx/>
                  <a:latin typeface="Microsoft Sans Serif"/>
                  <a:ea typeface="+mn-ea"/>
                  <a:cs typeface="Arial" panose="020B0604020202020204" pitchFamily="34" charset="0"/>
                </a:rPr>
                <a:t>Cronograma general del proyecto</a:t>
              </a:r>
            </a:p>
          </p:txBody>
        </p:sp>
        <p:pic>
          <p:nvPicPr>
            <p:cNvPr id="16" name="Imagen 15">
              <a:extLst>
                <a:ext uri="{FF2B5EF4-FFF2-40B4-BE49-F238E27FC236}">
                  <a16:creationId xmlns:a16="http://schemas.microsoft.com/office/drawing/2014/main" id="{31512481-BC18-CEE8-0B7A-771FFA1370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3359" y="2791205"/>
              <a:ext cx="923511" cy="923511"/>
            </a:xfrm>
            <a:prstGeom prst="rect">
              <a:avLst/>
            </a:prstGeom>
          </p:spPr>
        </p:pic>
        <p:sp>
          <p:nvSpPr>
            <p:cNvPr id="17" name="CuadroTexto 16">
              <a:extLst>
                <a:ext uri="{FF2B5EF4-FFF2-40B4-BE49-F238E27FC236}">
                  <a16:creationId xmlns:a16="http://schemas.microsoft.com/office/drawing/2014/main" id="{2DE16946-647B-223F-68E3-F2E4258142DB}"/>
                </a:ext>
              </a:extLst>
            </p:cNvPr>
            <p:cNvSpPr txBox="1"/>
            <p:nvPr/>
          </p:nvSpPr>
          <p:spPr>
            <a:xfrm>
              <a:off x="6513866" y="3734386"/>
              <a:ext cx="2542495"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ysClr val="windowText" lastClr="000000"/>
                  </a:solidFill>
                  <a:effectLst/>
                  <a:uLnTx/>
                  <a:uFillTx/>
                  <a:latin typeface="Microsoft Sans Serif"/>
                  <a:ea typeface="+mn-ea"/>
                  <a:cs typeface="Arial" panose="020B0604020202020204" pitchFamily="34" charset="0"/>
                </a:rPr>
                <a:t>Presupuesto para los entregables y otros planes de gestión (riesgos, comunicaciones, etc.)</a:t>
              </a:r>
            </a:p>
          </p:txBody>
        </p:sp>
      </p:grpSp>
      <p:sp>
        <p:nvSpPr>
          <p:cNvPr id="18" name="CuadroTexto 17">
            <a:extLst>
              <a:ext uri="{FF2B5EF4-FFF2-40B4-BE49-F238E27FC236}">
                <a16:creationId xmlns:a16="http://schemas.microsoft.com/office/drawing/2014/main" id="{372FBDE4-6280-6C27-3199-A3F922A5D6C5}"/>
              </a:ext>
            </a:extLst>
          </p:cNvPr>
          <p:cNvSpPr txBox="1"/>
          <p:nvPr/>
        </p:nvSpPr>
        <p:spPr>
          <a:xfrm>
            <a:off x="7986217" y="1923678"/>
            <a:ext cx="1018411"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1"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Plan del proyecto</a:t>
            </a:r>
          </a:p>
        </p:txBody>
      </p:sp>
      <p:cxnSp>
        <p:nvCxnSpPr>
          <p:cNvPr id="22" name="Conector recto de flecha 21">
            <a:extLst>
              <a:ext uri="{FF2B5EF4-FFF2-40B4-BE49-F238E27FC236}">
                <a16:creationId xmlns:a16="http://schemas.microsoft.com/office/drawing/2014/main" id="{95D0A8E2-583F-1142-5107-0C7241503A9D}"/>
              </a:ext>
            </a:extLst>
          </p:cNvPr>
          <p:cNvCxnSpPr/>
          <p:nvPr/>
        </p:nvCxnSpPr>
        <p:spPr>
          <a:xfrm>
            <a:off x="5724128" y="1707654"/>
            <a:ext cx="1368152" cy="216024"/>
          </a:xfrm>
          <a:prstGeom prst="straightConnector1">
            <a:avLst/>
          </a:prstGeom>
          <a:ln w="28575">
            <a:solidFill>
              <a:srgbClr val="00091A"/>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a:extLst>
              <a:ext uri="{FF2B5EF4-FFF2-40B4-BE49-F238E27FC236}">
                <a16:creationId xmlns:a16="http://schemas.microsoft.com/office/drawing/2014/main" id="{98C90980-4D8B-BA47-3644-D1C40BED9399}"/>
              </a:ext>
            </a:extLst>
          </p:cNvPr>
          <p:cNvCxnSpPr>
            <a:cxnSpLocks/>
          </p:cNvCxnSpPr>
          <p:nvPr/>
        </p:nvCxnSpPr>
        <p:spPr>
          <a:xfrm flipV="1">
            <a:off x="6631843" y="2123009"/>
            <a:ext cx="604453" cy="459680"/>
          </a:xfrm>
          <a:prstGeom prst="straightConnector1">
            <a:avLst/>
          </a:prstGeom>
          <a:ln w="28575">
            <a:solidFill>
              <a:srgbClr val="00091A"/>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a16="http://schemas.microsoft.com/office/drawing/2014/main" id="{A3CDD873-39D1-7618-A711-8C3D9FD6049E}"/>
              </a:ext>
            </a:extLst>
          </p:cNvPr>
          <p:cNvCxnSpPr>
            <a:cxnSpLocks/>
            <a:stCxn id="16" idx="0"/>
          </p:cNvCxnSpPr>
          <p:nvPr/>
        </p:nvCxnSpPr>
        <p:spPr>
          <a:xfrm flipH="1" flipV="1">
            <a:off x="7607398" y="2305690"/>
            <a:ext cx="7717" cy="485515"/>
          </a:xfrm>
          <a:prstGeom prst="straightConnector1">
            <a:avLst/>
          </a:prstGeom>
          <a:ln w="28575">
            <a:solidFill>
              <a:srgbClr val="0009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452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fade">
                                      <p:cBhvr>
                                        <p:cTn id="12" dur="1000"/>
                                        <p:tgtEl>
                                          <p:spTgt spid="11">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1000"/>
                                        <p:tgtEl>
                                          <p:spTgt spid="1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1" end="1"/>
                                            </p:txEl>
                                          </p:spTgt>
                                        </p:tgtEl>
                                        <p:attrNameLst>
                                          <p:attrName>style.visibility</p:attrName>
                                        </p:attrNameLst>
                                      </p:cBhvr>
                                      <p:to>
                                        <p:strVal val="visible"/>
                                      </p:to>
                                    </p:set>
                                    <p:animEffect transition="in" filter="fade">
                                      <p:cBhvr>
                                        <p:cTn id="20" dur="1000"/>
                                        <p:tgtEl>
                                          <p:spTgt spid="11">
                                            <p:txEl>
                                              <p:pRg st="1" end="1"/>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animEffect transition="in" filter="fade">
                                      <p:cBhvr>
                                        <p:cTn id="29" dur="1000"/>
                                        <p:tgtEl>
                                          <p:spTgt spid="11">
                                            <p:txEl>
                                              <p:pRg st="2" end="2"/>
                                            </p:txEl>
                                          </p:spTgt>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1" grpId="0" uiExpand="1" build="p"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3168352" cy="435776"/>
          </a:xfrm>
        </p:spPr>
        <p:txBody>
          <a:bodyPr/>
          <a:lstStyle/>
          <a:p>
            <a:r>
              <a:rPr lang="es-UY" b="1" dirty="0">
                <a:solidFill>
                  <a:srgbClr val="7030A0"/>
                </a:solidFill>
              </a:rPr>
              <a:t>Enfoque predictivo</a:t>
            </a:r>
          </a:p>
        </p:txBody>
      </p:sp>
      <p:grpSp>
        <p:nvGrpSpPr>
          <p:cNvPr id="72" name="Grupo 71">
            <a:extLst>
              <a:ext uri="{FF2B5EF4-FFF2-40B4-BE49-F238E27FC236}">
                <a16:creationId xmlns:a16="http://schemas.microsoft.com/office/drawing/2014/main" id="{F145ECEB-7FC4-2209-0AEF-0B56FD6AC05D}"/>
              </a:ext>
            </a:extLst>
          </p:cNvPr>
          <p:cNvGrpSpPr/>
          <p:nvPr/>
        </p:nvGrpSpPr>
        <p:grpSpPr>
          <a:xfrm>
            <a:off x="2558766" y="1214531"/>
            <a:ext cx="3128388" cy="3679311"/>
            <a:chOff x="252938" y="753404"/>
            <a:chExt cx="3128388" cy="3679311"/>
          </a:xfrm>
        </p:grpSpPr>
        <p:sp>
          <p:nvSpPr>
            <p:cNvPr id="2" name="Rectangle 4">
              <a:extLst>
                <a:ext uri="{FF2B5EF4-FFF2-40B4-BE49-F238E27FC236}">
                  <a16:creationId xmlns:a16="http://schemas.microsoft.com/office/drawing/2014/main" id="{B25FEF8E-9EEE-F895-E30A-E89D17ED63F7}"/>
                </a:ext>
              </a:extLst>
            </p:cNvPr>
            <p:cNvSpPr>
              <a:spLocks noChangeArrowheads="1"/>
            </p:cNvSpPr>
            <p:nvPr/>
          </p:nvSpPr>
          <p:spPr bwMode="auto">
            <a:xfrm>
              <a:off x="1213045" y="1317125"/>
              <a:ext cx="1778987" cy="461666"/>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Definir objetivo, entregables</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recursos y cronograma</a:t>
              </a:r>
            </a:p>
          </p:txBody>
        </p:sp>
        <p:sp>
          <p:nvSpPr>
            <p:cNvPr id="3" name="Rectangle 5">
              <a:extLst>
                <a:ext uri="{FF2B5EF4-FFF2-40B4-BE49-F238E27FC236}">
                  <a16:creationId xmlns:a16="http://schemas.microsoft.com/office/drawing/2014/main" id="{17718DB8-191B-EBBF-975C-1648CA9508ED}"/>
                </a:ext>
              </a:extLst>
            </p:cNvPr>
            <p:cNvSpPr>
              <a:spLocks noChangeArrowheads="1"/>
            </p:cNvSpPr>
            <p:nvPr/>
          </p:nvSpPr>
          <p:spPr bwMode="auto">
            <a:xfrm>
              <a:off x="1370014" y="1921617"/>
              <a:ext cx="1491649"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desarrollo de los entregables</a:t>
              </a:r>
            </a:p>
          </p:txBody>
        </p:sp>
        <p:sp>
          <p:nvSpPr>
            <p:cNvPr id="4" name="Rectangle 6">
              <a:extLst>
                <a:ext uri="{FF2B5EF4-FFF2-40B4-BE49-F238E27FC236}">
                  <a16:creationId xmlns:a16="http://schemas.microsoft.com/office/drawing/2014/main" id="{8615C39B-5D01-CECB-7A88-29B7A5B78041}"/>
                </a:ext>
              </a:extLst>
            </p:cNvPr>
            <p:cNvSpPr>
              <a:spLocks noChangeArrowheads="1"/>
            </p:cNvSpPr>
            <p:nvPr/>
          </p:nvSpPr>
          <p:spPr bwMode="auto">
            <a:xfrm>
              <a:off x="1370014" y="2665343"/>
              <a:ext cx="1491649"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 entregables</a:t>
              </a:r>
            </a:p>
          </p:txBody>
        </p:sp>
        <p:sp>
          <p:nvSpPr>
            <p:cNvPr id="5" name="Rectangle 7">
              <a:extLst>
                <a:ext uri="{FF2B5EF4-FFF2-40B4-BE49-F238E27FC236}">
                  <a16:creationId xmlns:a16="http://schemas.microsoft.com/office/drawing/2014/main" id="{93D1220A-1756-1BA7-A57F-2C6D4FC048BF}"/>
                </a:ext>
              </a:extLst>
            </p:cNvPr>
            <p:cNvSpPr>
              <a:spLocks noChangeArrowheads="1"/>
            </p:cNvSpPr>
            <p:nvPr/>
          </p:nvSpPr>
          <p:spPr bwMode="auto">
            <a:xfrm>
              <a:off x="1340402" y="3282589"/>
              <a:ext cx="1545624"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de productos y </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pase a producción</a:t>
              </a:r>
            </a:p>
          </p:txBody>
        </p:sp>
        <p:sp>
          <p:nvSpPr>
            <p:cNvPr id="7" name="Rectangle 8">
              <a:extLst>
                <a:ext uri="{FF2B5EF4-FFF2-40B4-BE49-F238E27FC236}">
                  <a16:creationId xmlns:a16="http://schemas.microsoft.com/office/drawing/2014/main" id="{4911D538-7A4C-3B5E-8E20-B14A04DDA131}"/>
                </a:ext>
              </a:extLst>
            </p:cNvPr>
            <p:cNvSpPr>
              <a:spLocks noChangeArrowheads="1"/>
            </p:cNvSpPr>
            <p:nvPr/>
          </p:nvSpPr>
          <p:spPr bwMode="auto">
            <a:xfrm>
              <a:off x="1835702" y="3935827"/>
              <a:ext cx="1545624" cy="4968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Fin del proyecto</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(cierre)</a:t>
              </a:r>
            </a:p>
          </p:txBody>
        </p:sp>
        <p:cxnSp>
          <p:nvCxnSpPr>
            <p:cNvPr id="8" name="AutoShape 19">
              <a:extLst>
                <a:ext uri="{FF2B5EF4-FFF2-40B4-BE49-F238E27FC236}">
                  <a16:creationId xmlns:a16="http://schemas.microsoft.com/office/drawing/2014/main" id="{BD024E3B-E2F2-BC66-53B0-B73A3CE06535}"/>
                </a:ext>
              </a:extLst>
            </p:cNvPr>
            <p:cNvCxnSpPr>
              <a:cxnSpLocks noChangeShapeType="1"/>
              <a:stCxn id="7" idx="1"/>
              <a:endCxn id="5" idx="2"/>
            </p:cNvCxnSpPr>
            <p:nvPr/>
          </p:nvCxnSpPr>
          <p:spPr bwMode="auto">
            <a:xfrm rot="10800000" flipH="1">
              <a:off x="1835702" y="3714389"/>
              <a:ext cx="277512" cy="469882"/>
            </a:xfrm>
            <a:prstGeom prst="bentConnector4">
              <a:avLst>
                <a:gd name="adj1" fmla="val -82375"/>
                <a:gd name="adj2" fmla="val 76437"/>
              </a:avLst>
            </a:prstGeom>
            <a:noFill/>
            <a:ln w="38100">
              <a:solidFill>
                <a:schemeClr val="tx1">
                  <a:lumMod val="75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AutoShape 25">
              <a:extLst>
                <a:ext uri="{FF2B5EF4-FFF2-40B4-BE49-F238E27FC236}">
                  <a16:creationId xmlns:a16="http://schemas.microsoft.com/office/drawing/2014/main" id="{862E122D-EED4-D2CD-AC77-9EB0CD665EAE}"/>
                </a:ext>
              </a:extLst>
            </p:cNvPr>
            <p:cNvCxnSpPr>
              <a:cxnSpLocks noChangeShapeType="1"/>
              <a:stCxn id="3" idx="1"/>
              <a:endCxn id="2" idx="1"/>
            </p:cNvCxnSpPr>
            <p:nvPr/>
          </p:nvCxnSpPr>
          <p:spPr bwMode="auto">
            <a:xfrm rot="10800000">
              <a:off x="1213046" y="1547959"/>
              <a:ext cx="156969" cy="634803"/>
            </a:xfrm>
            <a:prstGeom prst="bentConnector3">
              <a:avLst>
                <a:gd name="adj1" fmla="val 245634"/>
              </a:avLst>
            </a:prstGeom>
            <a:noFill/>
            <a:ln w="38100">
              <a:solidFill>
                <a:schemeClr val="tx1">
                  <a:lumMod val="75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Conector recto 9">
              <a:extLst>
                <a:ext uri="{FF2B5EF4-FFF2-40B4-BE49-F238E27FC236}">
                  <a16:creationId xmlns:a16="http://schemas.microsoft.com/office/drawing/2014/main" id="{18B707CC-7BDC-043B-15D1-53F77F13EEB1}"/>
                </a:ext>
              </a:extLst>
            </p:cNvPr>
            <p:cNvCxnSpPr>
              <a:stCxn id="3" idx="2"/>
              <a:endCxn id="4" idx="0"/>
            </p:cNvCxnSpPr>
            <p:nvPr/>
          </p:nvCxnSpPr>
          <p:spPr>
            <a:xfrm>
              <a:off x="2115839" y="2443905"/>
              <a:ext cx="0" cy="221438"/>
            </a:xfrm>
            <a:prstGeom prst="line">
              <a:avLst/>
            </a:prstGeom>
            <a:noFill/>
            <a:ln w="38100">
              <a:solidFill>
                <a:schemeClr val="tx1">
                  <a:lumMod val="75000"/>
                </a:schemeClr>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ector recto 11">
              <a:extLst>
                <a:ext uri="{FF2B5EF4-FFF2-40B4-BE49-F238E27FC236}">
                  <a16:creationId xmlns:a16="http://schemas.microsoft.com/office/drawing/2014/main" id="{881BBCEE-C40A-F805-CD19-7BC9EA1475BB}"/>
                </a:ext>
              </a:extLst>
            </p:cNvPr>
            <p:cNvCxnSpPr>
              <a:stCxn id="4" idx="2"/>
              <a:endCxn id="5" idx="0"/>
            </p:cNvCxnSpPr>
            <p:nvPr/>
          </p:nvCxnSpPr>
          <p:spPr>
            <a:xfrm flipH="1">
              <a:off x="2113214" y="3097143"/>
              <a:ext cx="2625" cy="185446"/>
            </a:xfrm>
            <a:prstGeom prst="line">
              <a:avLst/>
            </a:prstGeom>
            <a:noFill/>
            <a:ln w="38100">
              <a:solidFill>
                <a:schemeClr val="tx1">
                  <a:lumMod val="75000"/>
                </a:schemeClr>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CuadroTexto 15">
              <a:extLst>
                <a:ext uri="{FF2B5EF4-FFF2-40B4-BE49-F238E27FC236}">
                  <a16:creationId xmlns:a16="http://schemas.microsoft.com/office/drawing/2014/main" id="{89B56EBA-2FAB-F3BD-87D9-B9CF124D7D07}"/>
                </a:ext>
              </a:extLst>
            </p:cNvPr>
            <p:cNvSpPr txBox="1"/>
            <p:nvPr/>
          </p:nvSpPr>
          <p:spPr>
            <a:xfrm>
              <a:off x="252938" y="753404"/>
              <a:ext cx="2160240"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Ejemplo: planificación y ejecución de un proyecto</a:t>
              </a:r>
            </a:p>
          </p:txBody>
        </p:sp>
      </p:grpSp>
      <p:grpSp>
        <p:nvGrpSpPr>
          <p:cNvPr id="6" name="Grupo 5">
            <a:extLst>
              <a:ext uri="{FF2B5EF4-FFF2-40B4-BE49-F238E27FC236}">
                <a16:creationId xmlns:a16="http://schemas.microsoft.com/office/drawing/2014/main" id="{794A94E0-D1F8-2B30-853E-E20BDB11A820}"/>
              </a:ext>
            </a:extLst>
          </p:cNvPr>
          <p:cNvGrpSpPr/>
          <p:nvPr/>
        </p:nvGrpSpPr>
        <p:grpSpPr>
          <a:xfrm>
            <a:off x="3694538" y="219350"/>
            <a:ext cx="6086446" cy="4041136"/>
            <a:chOff x="3707271" y="99570"/>
            <a:chExt cx="6086446" cy="4041136"/>
          </a:xfrm>
        </p:grpSpPr>
        <p:grpSp>
          <p:nvGrpSpPr>
            <p:cNvPr id="73" name="Grupo 72">
              <a:extLst>
                <a:ext uri="{FF2B5EF4-FFF2-40B4-BE49-F238E27FC236}">
                  <a16:creationId xmlns:a16="http://schemas.microsoft.com/office/drawing/2014/main" id="{59FACDE1-66E1-366F-5C7E-A1CE6595D17F}"/>
                </a:ext>
              </a:extLst>
            </p:cNvPr>
            <p:cNvGrpSpPr/>
            <p:nvPr/>
          </p:nvGrpSpPr>
          <p:grpSpPr>
            <a:xfrm>
              <a:off x="3707271" y="99570"/>
              <a:ext cx="5648772" cy="4041136"/>
              <a:chOff x="1579840" y="639106"/>
              <a:chExt cx="5648772" cy="4041136"/>
            </a:xfrm>
          </p:grpSpPr>
          <p:sp>
            <p:nvSpPr>
              <p:cNvPr id="18" name="CuadroTexto 17">
                <a:extLst>
                  <a:ext uri="{FF2B5EF4-FFF2-40B4-BE49-F238E27FC236}">
                    <a16:creationId xmlns:a16="http://schemas.microsoft.com/office/drawing/2014/main" id="{23650A8F-B06B-C00E-4689-211A43ABA7EE}"/>
                  </a:ext>
                </a:extLst>
              </p:cNvPr>
              <p:cNvSpPr txBox="1"/>
              <p:nvPr/>
            </p:nvSpPr>
            <p:spPr>
              <a:xfrm>
                <a:off x="1579840" y="639106"/>
                <a:ext cx="1907724"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1" i="0" u="none" strike="noStrike" kern="1200" cap="none" spc="0" normalizeH="0" baseline="0" noProof="0" dirty="0">
                    <a:ln>
                      <a:noFill/>
                    </a:ln>
                    <a:solidFill>
                      <a:srgbClr val="7030A0"/>
                    </a:solidFill>
                    <a:effectLst/>
                    <a:uLnTx/>
                    <a:uFillTx/>
                    <a:latin typeface="Microsoft Sans Serif"/>
                    <a:ea typeface="+mn-ea"/>
                    <a:cs typeface="Arial" panose="020B0604020202020204" pitchFamily="34" charset="0"/>
                  </a:rPr>
                  <a:t>Ejemplo: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1" i="0" u="none" strike="noStrike" kern="1200" cap="none" spc="0" normalizeH="0" baseline="0" noProof="0" dirty="0">
                    <a:ln>
                      <a:noFill/>
                    </a:ln>
                    <a:solidFill>
                      <a:srgbClr val="7030A0"/>
                    </a:solidFill>
                    <a:effectLst/>
                    <a:uLnTx/>
                    <a:uFillTx/>
                    <a:latin typeface="Microsoft Sans Serif"/>
                    <a:ea typeface="+mn-ea"/>
                    <a:cs typeface="Arial" panose="020B0604020202020204" pitchFamily="34" charset="0"/>
                  </a:rPr>
                  <a:t>planificación y desarrollo de un entregable</a:t>
                </a:r>
              </a:p>
            </p:txBody>
          </p:sp>
          <p:sp>
            <p:nvSpPr>
              <p:cNvPr id="20" name="Rectangle 4">
                <a:extLst>
                  <a:ext uri="{FF2B5EF4-FFF2-40B4-BE49-F238E27FC236}">
                    <a16:creationId xmlns:a16="http://schemas.microsoft.com/office/drawing/2014/main" id="{C7B99100-73C3-F8BD-5D29-767F2D4175FD}"/>
                  </a:ext>
                </a:extLst>
              </p:cNvPr>
              <p:cNvSpPr>
                <a:spLocks noChangeArrowheads="1"/>
              </p:cNvSpPr>
              <p:nvPr/>
            </p:nvSpPr>
            <p:spPr bwMode="auto">
              <a:xfrm>
                <a:off x="3731322" y="770589"/>
                <a:ext cx="1013575" cy="633412"/>
              </a:xfrm>
              <a:prstGeom prst="rect">
                <a:avLst/>
              </a:prstGeom>
              <a:solidFill>
                <a:schemeClr val="accent5">
                  <a:lumMod val="20000"/>
                  <a:lumOff val="80000"/>
                </a:schemeClr>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Definir y planificar el producto</a:t>
                </a:r>
              </a:p>
            </p:txBody>
          </p:sp>
          <p:sp>
            <p:nvSpPr>
              <p:cNvPr id="22" name="Rectangle 5">
                <a:extLst>
                  <a:ext uri="{FF2B5EF4-FFF2-40B4-BE49-F238E27FC236}">
                    <a16:creationId xmlns:a16="http://schemas.microsoft.com/office/drawing/2014/main" id="{803F3D40-9CC3-0E1C-464F-82EFC488C736}"/>
                  </a:ext>
                </a:extLst>
              </p:cNvPr>
              <p:cNvSpPr>
                <a:spLocks noChangeArrowheads="1"/>
              </p:cNvSpPr>
              <p:nvPr/>
            </p:nvSpPr>
            <p:spPr bwMode="auto">
              <a:xfrm>
                <a:off x="3978518" y="1497667"/>
                <a:ext cx="1162059" cy="522288"/>
              </a:xfrm>
              <a:prstGeom prst="rect">
                <a:avLst/>
              </a:prstGeom>
              <a:solidFill>
                <a:schemeClr val="accent5">
                  <a:lumMod val="20000"/>
                  <a:lumOff val="80000"/>
                </a:schemeClr>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Diseño del producto</a:t>
                </a:r>
              </a:p>
            </p:txBody>
          </p:sp>
          <p:sp>
            <p:nvSpPr>
              <p:cNvPr id="23" name="Rectangle 6">
                <a:extLst>
                  <a:ext uri="{FF2B5EF4-FFF2-40B4-BE49-F238E27FC236}">
                    <a16:creationId xmlns:a16="http://schemas.microsoft.com/office/drawing/2014/main" id="{375393D1-CC12-C5FA-54CB-7E27AD17051B}"/>
                  </a:ext>
                </a:extLst>
              </p:cNvPr>
              <p:cNvSpPr>
                <a:spLocks noChangeArrowheads="1"/>
              </p:cNvSpPr>
              <p:nvPr/>
            </p:nvSpPr>
            <p:spPr bwMode="auto">
              <a:xfrm>
                <a:off x="4238109" y="2114702"/>
                <a:ext cx="1162059" cy="431800"/>
              </a:xfrm>
              <a:prstGeom prst="rect">
                <a:avLst/>
              </a:prstGeom>
              <a:solidFill>
                <a:schemeClr val="accent5">
                  <a:lumMod val="20000"/>
                  <a:lumOff val="80000"/>
                </a:schemeClr>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del entregable</a:t>
                </a:r>
              </a:p>
            </p:txBody>
          </p:sp>
          <p:sp>
            <p:nvSpPr>
              <p:cNvPr id="24" name="Rectangle 7">
                <a:extLst>
                  <a:ext uri="{FF2B5EF4-FFF2-40B4-BE49-F238E27FC236}">
                    <a16:creationId xmlns:a16="http://schemas.microsoft.com/office/drawing/2014/main" id="{7A15AEE7-861B-5E2C-86B4-E48E1C5C5448}"/>
                  </a:ext>
                </a:extLst>
              </p:cNvPr>
              <p:cNvSpPr>
                <a:spLocks noChangeArrowheads="1"/>
              </p:cNvSpPr>
              <p:nvPr/>
            </p:nvSpPr>
            <p:spPr bwMode="auto">
              <a:xfrm>
                <a:off x="4559547" y="2691700"/>
                <a:ext cx="1162059" cy="522288"/>
              </a:xfrm>
              <a:prstGeom prst="rect">
                <a:avLst/>
              </a:prstGeom>
              <a:solidFill>
                <a:schemeClr val="accent5">
                  <a:lumMod val="20000"/>
                  <a:lumOff val="80000"/>
                </a:schemeClr>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Prototipos - pruebas de calidad</a:t>
                </a:r>
              </a:p>
            </p:txBody>
          </p:sp>
          <p:sp>
            <p:nvSpPr>
              <p:cNvPr id="25" name="Rectangle 8">
                <a:extLst>
                  <a:ext uri="{FF2B5EF4-FFF2-40B4-BE49-F238E27FC236}">
                    <a16:creationId xmlns:a16="http://schemas.microsoft.com/office/drawing/2014/main" id="{FA05C5F9-5633-DA86-C02A-DFC5F3768BE4}"/>
                  </a:ext>
                </a:extLst>
              </p:cNvPr>
              <p:cNvSpPr>
                <a:spLocks noChangeArrowheads="1"/>
              </p:cNvSpPr>
              <p:nvPr/>
            </p:nvSpPr>
            <p:spPr bwMode="auto">
              <a:xfrm>
                <a:off x="4819138" y="3339400"/>
                <a:ext cx="1181511" cy="698540"/>
              </a:xfrm>
              <a:prstGeom prst="rect">
                <a:avLst/>
              </a:prstGeom>
              <a:solidFill>
                <a:schemeClr val="accent5">
                  <a:lumMod val="20000"/>
                  <a:lumOff val="80000"/>
                </a:schemeClr>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de productos intermedios</a:t>
                </a:r>
              </a:p>
            </p:txBody>
          </p:sp>
          <p:sp>
            <p:nvSpPr>
              <p:cNvPr id="26" name="Rectangle 9">
                <a:extLst>
                  <a:ext uri="{FF2B5EF4-FFF2-40B4-BE49-F238E27FC236}">
                    <a16:creationId xmlns:a16="http://schemas.microsoft.com/office/drawing/2014/main" id="{1D658898-5C01-CD1F-D07E-A6607CF87E24}"/>
                  </a:ext>
                </a:extLst>
              </p:cNvPr>
              <p:cNvSpPr>
                <a:spLocks noChangeArrowheads="1"/>
              </p:cNvSpPr>
              <p:nvPr/>
            </p:nvSpPr>
            <p:spPr bwMode="auto">
              <a:xfrm>
                <a:off x="5023896" y="4136940"/>
                <a:ext cx="1292626" cy="543302"/>
              </a:xfrm>
              <a:prstGeom prst="rect">
                <a:avLst/>
              </a:prstGeom>
              <a:solidFill>
                <a:schemeClr val="accent5">
                  <a:lumMod val="20000"/>
                  <a:lumOff val="80000"/>
                </a:schemeClr>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Fin del producto y pase a producción</a:t>
                </a:r>
              </a:p>
            </p:txBody>
          </p:sp>
          <p:cxnSp>
            <p:nvCxnSpPr>
              <p:cNvPr id="27" name="AutoShape 14">
                <a:extLst>
                  <a:ext uri="{FF2B5EF4-FFF2-40B4-BE49-F238E27FC236}">
                    <a16:creationId xmlns:a16="http://schemas.microsoft.com/office/drawing/2014/main" id="{8D431CD8-9BC0-C538-474A-9002D418C317}"/>
                  </a:ext>
                </a:extLst>
              </p:cNvPr>
              <p:cNvCxnSpPr>
                <a:cxnSpLocks noChangeShapeType="1"/>
                <a:stCxn id="23" idx="3"/>
                <a:endCxn id="24" idx="3"/>
              </p:cNvCxnSpPr>
              <p:nvPr/>
            </p:nvCxnSpPr>
            <p:spPr bwMode="auto">
              <a:xfrm>
                <a:off x="5400168" y="2330602"/>
                <a:ext cx="321438" cy="622242"/>
              </a:xfrm>
              <a:prstGeom prst="bentConnector3">
                <a:avLst>
                  <a:gd name="adj1" fmla="val 171118"/>
                </a:avLst>
              </a:prstGeom>
              <a:noFill/>
              <a:ln w="38100">
                <a:solidFill>
                  <a:schemeClr val="accent5">
                    <a:lumMod val="20000"/>
                    <a:lumOff val="80000"/>
                  </a:schemeClr>
                </a:solidFill>
                <a:prstDash val="sysDash"/>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6">
                <a:extLst>
                  <a:ext uri="{FF2B5EF4-FFF2-40B4-BE49-F238E27FC236}">
                    <a16:creationId xmlns:a16="http://schemas.microsoft.com/office/drawing/2014/main" id="{8B97E4DB-C7F0-06B9-4CFE-151893B8C736}"/>
                  </a:ext>
                </a:extLst>
              </p:cNvPr>
              <p:cNvCxnSpPr>
                <a:cxnSpLocks noChangeShapeType="1"/>
                <a:stCxn id="24" idx="3"/>
                <a:endCxn id="25" idx="3"/>
              </p:cNvCxnSpPr>
              <p:nvPr/>
            </p:nvCxnSpPr>
            <p:spPr bwMode="auto">
              <a:xfrm>
                <a:off x="5721606" y="2952844"/>
                <a:ext cx="279043" cy="735826"/>
              </a:xfrm>
              <a:prstGeom prst="bentConnector3">
                <a:avLst>
                  <a:gd name="adj1" fmla="val 181923"/>
                </a:avLst>
              </a:prstGeom>
              <a:noFill/>
              <a:ln w="38100">
                <a:solidFill>
                  <a:schemeClr val="accent5">
                    <a:lumMod val="20000"/>
                    <a:lumOff val="80000"/>
                  </a:schemeClr>
                </a:solidFill>
                <a:prstDash val="sysDash"/>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AutoShape 20">
                <a:extLst>
                  <a:ext uri="{FF2B5EF4-FFF2-40B4-BE49-F238E27FC236}">
                    <a16:creationId xmlns:a16="http://schemas.microsoft.com/office/drawing/2014/main" id="{CC587EFA-06D5-47E9-B3A4-CBAABA6A9936}"/>
                  </a:ext>
                </a:extLst>
              </p:cNvPr>
              <p:cNvCxnSpPr>
                <a:cxnSpLocks noChangeShapeType="1"/>
                <a:stCxn id="26" idx="1"/>
                <a:endCxn id="25" idx="1"/>
              </p:cNvCxnSpPr>
              <p:nvPr/>
            </p:nvCxnSpPr>
            <p:spPr bwMode="auto">
              <a:xfrm rot="10800000">
                <a:off x="4819138" y="3688671"/>
                <a:ext cx="204758" cy="719921"/>
              </a:xfrm>
              <a:prstGeom prst="bentConnector3">
                <a:avLst>
                  <a:gd name="adj1" fmla="val 211644"/>
                </a:avLst>
              </a:prstGeom>
              <a:noFill/>
              <a:ln w="38100">
                <a:solidFill>
                  <a:schemeClr val="accent5">
                    <a:lumMod val="60000"/>
                    <a:lumOff val="40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AutoShape 21">
                <a:extLst>
                  <a:ext uri="{FF2B5EF4-FFF2-40B4-BE49-F238E27FC236}">
                    <a16:creationId xmlns:a16="http://schemas.microsoft.com/office/drawing/2014/main" id="{0FC1FFFC-D3D0-9302-F032-A8BEB6C336B8}"/>
                  </a:ext>
                </a:extLst>
              </p:cNvPr>
              <p:cNvCxnSpPr>
                <a:cxnSpLocks noChangeShapeType="1"/>
                <a:stCxn id="25" idx="1"/>
                <a:endCxn id="24" idx="1"/>
              </p:cNvCxnSpPr>
              <p:nvPr/>
            </p:nvCxnSpPr>
            <p:spPr bwMode="auto">
              <a:xfrm rot="10800000">
                <a:off x="4559548" y="2952844"/>
                <a:ext cx="259591" cy="735826"/>
              </a:xfrm>
              <a:prstGeom prst="bentConnector3">
                <a:avLst>
                  <a:gd name="adj1" fmla="val 188062"/>
                </a:avLst>
              </a:prstGeom>
              <a:noFill/>
              <a:ln w="38100">
                <a:solidFill>
                  <a:schemeClr val="accent5">
                    <a:lumMod val="60000"/>
                    <a:lumOff val="40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AutoShape 23">
                <a:extLst>
                  <a:ext uri="{FF2B5EF4-FFF2-40B4-BE49-F238E27FC236}">
                    <a16:creationId xmlns:a16="http://schemas.microsoft.com/office/drawing/2014/main" id="{A8E2DFAE-E21C-2F04-5322-0F555641227E}"/>
                  </a:ext>
                </a:extLst>
              </p:cNvPr>
              <p:cNvCxnSpPr>
                <a:cxnSpLocks noChangeShapeType="1"/>
                <a:stCxn id="24" idx="1"/>
                <a:endCxn id="23" idx="1"/>
              </p:cNvCxnSpPr>
              <p:nvPr/>
            </p:nvCxnSpPr>
            <p:spPr bwMode="auto">
              <a:xfrm rot="10800000">
                <a:off x="4238109" y="2330602"/>
                <a:ext cx="321438" cy="622242"/>
              </a:xfrm>
              <a:prstGeom prst="bentConnector3">
                <a:avLst>
                  <a:gd name="adj1" fmla="val 171118"/>
                </a:avLst>
              </a:prstGeom>
              <a:noFill/>
              <a:ln w="38100">
                <a:solidFill>
                  <a:schemeClr val="accent5">
                    <a:lumMod val="60000"/>
                    <a:lumOff val="40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AutoShape 24">
                <a:extLst>
                  <a:ext uri="{FF2B5EF4-FFF2-40B4-BE49-F238E27FC236}">
                    <a16:creationId xmlns:a16="http://schemas.microsoft.com/office/drawing/2014/main" id="{0B2DD14A-1DD7-7B4E-4ECD-C7BFE6AA9400}"/>
                  </a:ext>
                </a:extLst>
              </p:cNvPr>
              <p:cNvCxnSpPr>
                <a:cxnSpLocks noChangeShapeType="1"/>
                <a:stCxn id="23" idx="1"/>
                <a:endCxn id="22" idx="1"/>
              </p:cNvCxnSpPr>
              <p:nvPr/>
            </p:nvCxnSpPr>
            <p:spPr bwMode="auto">
              <a:xfrm rot="10800000">
                <a:off x="3978519" y="1758812"/>
                <a:ext cx="259591" cy="571791"/>
              </a:xfrm>
              <a:prstGeom prst="bentConnector3">
                <a:avLst>
                  <a:gd name="adj1" fmla="val 188062"/>
                </a:avLst>
              </a:prstGeom>
              <a:noFill/>
              <a:ln w="38100">
                <a:solidFill>
                  <a:schemeClr val="accent5">
                    <a:lumMod val="60000"/>
                    <a:lumOff val="40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AutoShape 25">
                <a:extLst>
                  <a:ext uri="{FF2B5EF4-FFF2-40B4-BE49-F238E27FC236}">
                    <a16:creationId xmlns:a16="http://schemas.microsoft.com/office/drawing/2014/main" id="{A7AF90C8-FFCA-6156-C794-BC2ADBC9856B}"/>
                  </a:ext>
                </a:extLst>
              </p:cNvPr>
              <p:cNvCxnSpPr>
                <a:cxnSpLocks noChangeShapeType="1"/>
                <a:stCxn id="22" idx="1"/>
                <a:endCxn id="20" idx="1"/>
              </p:cNvCxnSpPr>
              <p:nvPr/>
            </p:nvCxnSpPr>
            <p:spPr bwMode="auto">
              <a:xfrm rot="10800000">
                <a:off x="3731322" y="1087295"/>
                <a:ext cx="247196" cy="671516"/>
              </a:xfrm>
              <a:prstGeom prst="bentConnector3">
                <a:avLst>
                  <a:gd name="adj1" fmla="val 192477"/>
                </a:avLst>
              </a:prstGeom>
              <a:noFill/>
              <a:ln w="38100">
                <a:solidFill>
                  <a:schemeClr val="accent5">
                    <a:lumMod val="60000"/>
                    <a:lumOff val="40000"/>
                  </a:schemeClr>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CuadroTexto 66">
                <a:extLst>
                  <a:ext uri="{FF2B5EF4-FFF2-40B4-BE49-F238E27FC236}">
                    <a16:creationId xmlns:a16="http://schemas.microsoft.com/office/drawing/2014/main" id="{D850E024-469D-CEF8-A78B-7A3D03DE2F4B}"/>
                  </a:ext>
                </a:extLst>
              </p:cNvPr>
              <p:cNvSpPr txBox="1"/>
              <p:nvPr/>
            </p:nvSpPr>
            <p:spPr>
              <a:xfrm>
                <a:off x="5755319" y="1712754"/>
                <a:ext cx="1473293"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Ajustes</a:t>
                </a:r>
              </a:p>
            </p:txBody>
          </p:sp>
          <p:cxnSp>
            <p:nvCxnSpPr>
              <p:cNvPr id="68" name="AutoShape 14">
                <a:extLst>
                  <a:ext uri="{FF2B5EF4-FFF2-40B4-BE49-F238E27FC236}">
                    <a16:creationId xmlns:a16="http://schemas.microsoft.com/office/drawing/2014/main" id="{EF7B6FAB-F991-ED6A-2E8D-0EF14EF00F2B}"/>
                  </a:ext>
                </a:extLst>
              </p:cNvPr>
              <p:cNvCxnSpPr>
                <a:cxnSpLocks noChangeShapeType="1"/>
                <a:stCxn id="22" idx="3"/>
                <a:endCxn id="23" idx="3"/>
              </p:cNvCxnSpPr>
              <p:nvPr/>
            </p:nvCxnSpPr>
            <p:spPr bwMode="auto">
              <a:xfrm>
                <a:off x="5140577" y="1758811"/>
                <a:ext cx="259591" cy="571791"/>
              </a:xfrm>
              <a:prstGeom prst="bentConnector3">
                <a:avLst>
                  <a:gd name="adj1" fmla="val 188062"/>
                </a:avLst>
              </a:prstGeom>
              <a:noFill/>
              <a:ln w="38100">
                <a:solidFill>
                  <a:schemeClr val="accent5">
                    <a:lumMod val="20000"/>
                    <a:lumOff val="80000"/>
                  </a:schemeClr>
                </a:solidFill>
                <a:prstDash val="sysDash"/>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9" name="CuadroTexto 68">
              <a:extLst>
                <a:ext uri="{FF2B5EF4-FFF2-40B4-BE49-F238E27FC236}">
                  <a16:creationId xmlns:a16="http://schemas.microsoft.com/office/drawing/2014/main" id="{42823918-4514-4225-BE63-6D6582C80716}"/>
                </a:ext>
              </a:extLst>
            </p:cNvPr>
            <p:cNvSpPr txBox="1"/>
            <p:nvPr/>
          </p:nvSpPr>
          <p:spPr>
            <a:xfrm>
              <a:off x="8128080" y="1701305"/>
              <a:ext cx="1473293"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Ajustes</a:t>
              </a:r>
            </a:p>
          </p:txBody>
        </p:sp>
        <p:sp>
          <p:nvSpPr>
            <p:cNvPr id="70" name="CuadroTexto 69">
              <a:extLst>
                <a:ext uri="{FF2B5EF4-FFF2-40B4-BE49-F238E27FC236}">
                  <a16:creationId xmlns:a16="http://schemas.microsoft.com/office/drawing/2014/main" id="{690004BB-3FC0-8790-442A-1E0B78D5F576}"/>
                </a:ext>
              </a:extLst>
            </p:cNvPr>
            <p:cNvSpPr txBox="1"/>
            <p:nvPr/>
          </p:nvSpPr>
          <p:spPr>
            <a:xfrm>
              <a:off x="8320424" y="2419620"/>
              <a:ext cx="1473293"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Ajustes</a:t>
              </a:r>
            </a:p>
          </p:txBody>
        </p:sp>
      </p:grpSp>
      <p:sp>
        <p:nvSpPr>
          <p:cNvPr id="71" name="CuadroTexto 70">
            <a:extLst>
              <a:ext uri="{FF2B5EF4-FFF2-40B4-BE49-F238E27FC236}">
                <a16:creationId xmlns:a16="http://schemas.microsoft.com/office/drawing/2014/main" id="{5A90ED9A-FDC6-BB45-DC73-5FC6BAB00189}"/>
              </a:ext>
            </a:extLst>
          </p:cNvPr>
          <p:cNvSpPr txBox="1"/>
          <p:nvPr/>
        </p:nvSpPr>
        <p:spPr>
          <a:xfrm>
            <a:off x="122968" y="616996"/>
            <a:ext cx="2140994" cy="1015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enfoque predictivo aplica tanto a la planificación y ejecución de un proyecto, como a la planificación y desarrollo de un entregable.</a:t>
            </a:r>
          </a:p>
        </p:txBody>
      </p:sp>
      <p:sp>
        <p:nvSpPr>
          <p:cNvPr id="74" name="CuadroTexto 73">
            <a:extLst>
              <a:ext uri="{FF2B5EF4-FFF2-40B4-BE49-F238E27FC236}">
                <a16:creationId xmlns:a16="http://schemas.microsoft.com/office/drawing/2014/main" id="{EF255057-3D87-5CC6-2076-7747AA1F5D99}"/>
              </a:ext>
            </a:extLst>
          </p:cNvPr>
          <p:cNvSpPr txBox="1"/>
          <p:nvPr/>
        </p:nvSpPr>
        <p:spPr>
          <a:xfrm>
            <a:off x="786269" y="2525297"/>
            <a:ext cx="2140994"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Como cada fase se realiza a continuación de la anterior, se conoce este enfoque como </a:t>
            </a:r>
            <a:r>
              <a:rPr kumimoji="0" lang="es-UY" sz="1200" b="1" i="1" u="none" strike="noStrike" kern="1200" cap="none" spc="0" normalizeH="0" baseline="0" noProof="0" dirty="0" err="1">
                <a:ln>
                  <a:noFill/>
                </a:ln>
                <a:solidFill>
                  <a:srgbClr val="002C68"/>
                </a:solidFill>
                <a:effectLst/>
                <a:uLnTx/>
                <a:uFillTx/>
                <a:latin typeface="Microsoft Sans Serif"/>
                <a:ea typeface="+mn-ea"/>
                <a:cs typeface="Arial" panose="020B0604020202020204" pitchFamily="34" charset="0"/>
              </a:rPr>
              <a:t>Waterfall</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(cascada).</a:t>
            </a:r>
          </a:p>
        </p:txBody>
      </p:sp>
      <p:sp>
        <p:nvSpPr>
          <p:cNvPr id="75" name="CuadroTexto 74">
            <a:extLst>
              <a:ext uri="{FF2B5EF4-FFF2-40B4-BE49-F238E27FC236}">
                <a16:creationId xmlns:a16="http://schemas.microsoft.com/office/drawing/2014/main" id="{1B42DB82-8E6C-D1A9-80C4-65457EA11C81}"/>
              </a:ext>
            </a:extLst>
          </p:cNvPr>
          <p:cNvSpPr txBox="1"/>
          <p:nvPr/>
        </p:nvSpPr>
        <p:spPr>
          <a:xfrm>
            <a:off x="1388670" y="3457747"/>
            <a:ext cx="2055149"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Durante las pruebas de una fase se pueden detectar errores que obliga a volver a la fase anterior.</a:t>
            </a:r>
          </a:p>
        </p:txBody>
      </p:sp>
      <p:sp>
        <p:nvSpPr>
          <p:cNvPr id="76" name="CuadroTexto 75">
            <a:extLst>
              <a:ext uri="{FF2B5EF4-FFF2-40B4-BE49-F238E27FC236}">
                <a16:creationId xmlns:a16="http://schemas.microsoft.com/office/drawing/2014/main" id="{E2A8B41E-A667-E58A-3D5D-85F87027C201}"/>
              </a:ext>
            </a:extLst>
          </p:cNvPr>
          <p:cNvSpPr txBox="1"/>
          <p:nvPr/>
        </p:nvSpPr>
        <p:spPr>
          <a:xfrm>
            <a:off x="322864" y="1694300"/>
            <a:ext cx="2140994"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Todo el trabajo se planifica en grupos de actividades que también son conocidas como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fases o etapas</a:t>
            </a:r>
          </a:p>
        </p:txBody>
      </p:sp>
    </p:spTree>
    <p:extLst>
      <p:ext uri="{BB962C8B-B14F-4D97-AF65-F5344CB8AC3E}">
        <p14:creationId xmlns:p14="http://schemas.microsoft.com/office/powerpoint/2010/main" val="221242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500"/>
                                        <p:tgtEl>
                                          <p:spTgt spid="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500"/>
                                        <p:tgtEl>
                                          <p:spTgt spid="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3000"/>
                                        <p:tgtEl>
                                          <p:spTgt spid="7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p:bldP spid="75" grpId="0"/>
      <p:bldP spid="7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85FB552-D82C-3F91-F7F4-89FC388AFF84}"/>
              </a:ext>
            </a:extLst>
          </p:cNvPr>
          <p:cNvSpPr txBox="1"/>
          <p:nvPr/>
        </p:nvSpPr>
        <p:spPr>
          <a:xfrm>
            <a:off x="4067945" y="2161800"/>
            <a:ext cx="4924042" cy="2846933"/>
          </a:xfrm>
          <a:prstGeom prst="rect">
            <a:avLst/>
          </a:prstGeom>
          <a:solidFill>
            <a:schemeClr val="accent1">
              <a:lumMod val="20000"/>
              <a:lumOff val="80000"/>
            </a:schemeClr>
          </a:solidFill>
        </p:spPr>
        <p:txBody>
          <a:bodyPr wrap="square" rtlCol="0">
            <a:spAutoFit/>
          </a:bodyPr>
          <a:lstStyle/>
          <a:p>
            <a:pPr marL="0" marR="0" lvl="0" indent="0" algn="l" defTabSz="457200" rtl="0" eaLnBrk="0" fontAlgn="base" latinLnBrk="0" hangingPunct="0">
              <a:lnSpc>
                <a:spcPct val="100000"/>
              </a:lnSpc>
              <a:spcBef>
                <a:spcPct val="0"/>
              </a:spcBef>
              <a:spcAft>
                <a:spcPts val="600"/>
              </a:spcAft>
              <a:buClrTx/>
              <a:buSzTx/>
              <a:buFontTx/>
              <a:buNone/>
              <a:tabLst/>
              <a:defRPr/>
            </a:pPr>
            <a:r>
              <a:rPr kumimoji="0" lang="es-UY" sz="1200" b="1"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Ejemplos proyectos y productos con enfoque predictivos: </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Realizar un conjunto de cambios ya definidos en una oficina.</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Planificar y ejecutar una mudanza de una oficina a otra.</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Mejorar tres funcionalidades del software de gestión de compras, bien definidas desde el principio.</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Organizar un congreso a fin de año</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Construir una obra civil, a partir de planos y especificaciones ya aprobadas.</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Diseñar y producir dos piezas audiovisuales con los guiones y formato ya aprobados a partir de maquetas</a:t>
            </a:r>
          </a:p>
          <a:p>
            <a:pPr marL="285750"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2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Preparar y dictar un curso de duración un mes, sobre una metodología NNN para funcionarios de un organismo.</a:t>
            </a:r>
          </a:p>
        </p:txBody>
      </p:sp>
      <p:sp>
        <p:nvSpPr>
          <p:cNvPr id="6" name="CuadroTexto 5">
            <a:extLst>
              <a:ext uri="{FF2B5EF4-FFF2-40B4-BE49-F238E27FC236}">
                <a16:creationId xmlns:a16="http://schemas.microsoft.com/office/drawing/2014/main" id="{3E50B6FC-0FB1-B566-95FD-D10248FB6B19}"/>
              </a:ext>
            </a:extLst>
          </p:cNvPr>
          <p:cNvSpPr txBox="1"/>
          <p:nvPr/>
        </p:nvSpPr>
        <p:spPr>
          <a:xfrm>
            <a:off x="179512" y="588843"/>
            <a:ext cx="6598087" cy="1554656"/>
          </a:xfrm>
          <a:prstGeom prst="rect">
            <a:avLst/>
          </a:prstGeom>
          <a:solidFill>
            <a:schemeClr val="accent6">
              <a:lumMod val="20000"/>
              <a:lumOff val="80000"/>
            </a:schemeClr>
          </a:solidFill>
        </p:spPr>
        <p:txBody>
          <a:bodyPr wrap="square" rtlCol="0">
            <a:spAutoFit/>
          </a:bodyPr>
          <a:lstStyle/>
          <a:p>
            <a:pPr marL="285750" marR="0" lvl="0" indent="-285750" algn="l" defTabSz="914400" rtl="0" eaLnBrk="0" fontAlgn="base" latinLnBrk="0" hangingPunct="0">
              <a:lnSpc>
                <a:spcPct val="120000"/>
              </a:lnSpc>
              <a:spcBef>
                <a:spcPct val="0"/>
              </a:spcBef>
              <a:spcAft>
                <a:spcPts val="600"/>
              </a:spcAft>
              <a:buClrTx/>
              <a:buSzTx/>
              <a:buFont typeface="Wingdings" panose="05000000000000000000" pitchFamily="2" charset="2"/>
              <a:buChar char="ü"/>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Algunas herramientas usadas para la gestión de proyectos predictivos son:</a:t>
            </a:r>
          </a:p>
          <a:p>
            <a:pPr marL="742950" marR="0" lvl="1" indent="-285750" algn="l" defTabSz="914400" rtl="0" eaLnBrk="0" fontAlgn="base" latinLnBrk="0" hangingPunct="0">
              <a:lnSpc>
                <a:spcPct val="120000"/>
              </a:lnSpc>
              <a:spcBef>
                <a:spcPct val="0"/>
              </a:spcBef>
              <a:spcAft>
                <a:spcPts val="600"/>
              </a:spcAft>
              <a:buClrTx/>
              <a:buSzTx/>
              <a:buFont typeface="Wingdings" panose="05000000000000000000" pitchFamily="2" charset="2"/>
              <a:buChar char="§"/>
              <a:tabLst/>
              <a:defRPr/>
            </a:pPr>
            <a:r>
              <a:rPr kumimoji="0" lang="es-UY" sz="12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Cronograma de alto nivel</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con fechas de finalización de entregables principales (hitos) y dependencias entre los entregables. Gráficamente se representa con un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diagrama de Gantt</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t>
            </a:r>
          </a:p>
          <a:p>
            <a:pPr marL="742950" marR="0" lvl="1" indent="-285750" algn="l" defTabSz="914400" rtl="0" eaLnBrk="0" fontAlgn="base" latinLnBrk="0" hangingPunct="0">
              <a:lnSpc>
                <a:spcPct val="120000"/>
              </a:lnSpc>
              <a:spcBef>
                <a:spcPct val="0"/>
              </a:spcBef>
              <a:spcAft>
                <a:spcPts val="600"/>
              </a:spcAft>
              <a:buClrTx/>
              <a:buSzTx/>
              <a:buFont typeface="Wingdings" panose="05000000000000000000" pitchFamily="2" charset="2"/>
              <a:buChar char="§"/>
              <a:tabLst/>
              <a:defRPr/>
            </a:pPr>
            <a:r>
              <a:rPr kumimoji="0" lang="es-UY" sz="12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Planes de gestión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riesgos, de comunicaciones, seguimiento de incidentes, registro de lecciones aprendidas, entre otros.</a:t>
            </a:r>
          </a:p>
        </p:txBody>
      </p:sp>
      <p:pic>
        <p:nvPicPr>
          <p:cNvPr id="8" name="Imagen 7">
            <a:extLst>
              <a:ext uri="{FF2B5EF4-FFF2-40B4-BE49-F238E27FC236}">
                <a16:creationId xmlns:a16="http://schemas.microsoft.com/office/drawing/2014/main" id="{10FB038C-3430-116F-D215-A7932A11915D}"/>
              </a:ext>
            </a:extLst>
          </p:cNvPr>
          <p:cNvPicPr>
            <a:picLocks noChangeAspect="1"/>
          </p:cNvPicPr>
          <p:nvPr/>
        </p:nvPicPr>
        <p:blipFill>
          <a:blip r:embed="rId3"/>
          <a:stretch>
            <a:fillRect/>
          </a:stretch>
        </p:blipFill>
        <p:spPr>
          <a:xfrm>
            <a:off x="224323" y="2413268"/>
            <a:ext cx="3666733" cy="2052418"/>
          </a:xfrm>
          <a:prstGeom prst="rect">
            <a:avLst/>
          </a:prstGeom>
        </p:spPr>
      </p:pic>
      <p:sp>
        <p:nvSpPr>
          <p:cNvPr id="10" name="Título 3">
            <a:extLst>
              <a:ext uri="{FF2B5EF4-FFF2-40B4-BE49-F238E27FC236}">
                <a16:creationId xmlns:a16="http://schemas.microsoft.com/office/drawing/2014/main" id="{ED6C4A61-B57A-8685-1670-EE9FCF15FAC1}"/>
              </a:ext>
            </a:extLst>
          </p:cNvPr>
          <p:cNvSpPr>
            <a:spLocks noGrp="1"/>
          </p:cNvSpPr>
          <p:nvPr>
            <p:ph type="title"/>
          </p:nvPr>
        </p:nvSpPr>
        <p:spPr>
          <a:xfrm>
            <a:off x="179512" y="134767"/>
            <a:ext cx="7427886" cy="435776"/>
          </a:xfrm>
        </p:spPr>
        <p:txBody>
          <a:bodyPr/>
          <a:lstStyle/>
          <a:p>
            <a:r>
              <a:rPr lang="es-UY" b="1" dirty="0">
                <a:solidFill>
                  <a:srgbClr val="7030A0"/>
                </a:solidFill>
              </a:rPr>
              <a:t>Enfoque predictivo</a:t>
            </a:r>
          </a:p>
        </p:txBody>
      </p:sp>
      <p:sp>
        <p:nvSpPr>
          <p:cNvPr id="21" name="Elipse 20">
            <a:extLst>
              <a:ext uri="{FF2B5EF4-FFF2-40B4-BE49-F238E27FC236}">
                <a16:creationId xmlns:a16="http://schemas.microsoft.com/office/drawing/2014/main" id="{EF6BEFD1-73E2-7A8B-C454-8A60697865B3}"/>
              </a:ext>
            </a:extLst>
          </p:cNvPr>
          <p:cNvSpPr/>
          <p:nvPr/>
        </p:nvSpPr>
        <p:spPr>
          <a:xfrm>
            <a:off x="7092280" y="162417"/>
            <a:ext cx="1899706" cy="1761261"/>
          </a:xfrm>
          <a:prstGeom prst="ellipse">
            <a:avLst/>
          </a:prstGeom>
          <a:blipFill>
            <a:blip r:embed="rId4"/>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Tree>
    <p:extLst>
      <p:ext uri="{BB962C8B-B14F-4D97-AF65-F5344CB8AC3E}">
        <p14:creationId xmlns:p14="http://schemas.microsoft.com/office/powerpoint/2010/main" val="2515678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000"/>
                                        <p:tgtEl>
                                          <p:spTgt spid="6">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up)">
                                      <p:cBhvr>
                                        <p:cTn id="10" dur="2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up)">
                                      <p:cBhvr>
                                        <p:cTn id="15" dur="2000"/>
                                        <p:tgtEl>
                                          <p:spTgt spid="6">
                                            <p:txEl>
                                              <p:pRg st="1" end="1"/>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wipe(up)">
                                      <p:cBhvr>
                                        <p:cTn id="24" dur="2000"/>
                                        <p:tgtEl>
                                          <p:spTgt spid="6">
                                            <p:txEl>
                                              <p:pRg st="2" end="2"/>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bg/>
                                          </p:spTgt>
                                        </p:tgtEl>
                                        <p:attrNameLst>
                                          <p:attrName>style.visibility</p:attrName>
                                        </p:attrNameLst>
                                      </p:cBhvr>
                                      <p:to>
                                        <p:strVal val="visible"/>
                                      </p:to>
                                    </p:set>
                                    <p:animEffect transition="in" filter="fade">
                                      <p:cBhvr>
                                        <p:cTn id="33" dur="500"/>
                                        <p:tgtEl>
                                          <p:spTgt spid="4">
                                            <p:bg/>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fade">
                                      <p:cBhvr>
                                        <p:cTn id="36" dur="500"/>
                                        <p:tgtEl>
                                          <p:spTgt spid="4">
                                            <p:txEl>
                                              <p:pRg st="0" end="0"/>
                                            </p:txEl>
                                          </p:spTgt>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4">
                                            <p:txEl>
                                              <p:pRg st="1" end="1"/>
                                            </p:txEl>
                                          </p:spTgt>
                                        </p:tgtEl>
                                        <p:attrNameLst>
                                          <p:attrName>style.visibility</p:attrName>
                                        </p:attrNameLst>
                                      </p:cBhvr>
                                      <p:to>
                                        <p:strVal val="visible"/>
                                      </p:to>
                                    </p:set>
                                    <p:animEffect transition="in" filter="fade">
                                      <p:cBhvr>
                                        <p:cTn id="40" dur="500"/>
                                        <p:tgtEl>
                                          <p:spTgt spid="4">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Effect transition="in" filter="fade">
                                      <p:cBhvr>
                                        <p:cTn id="45" dur="500"/>
                                        <p:tgtEl>
                                          <p:spTgt spid="4">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xEl>
                                              <p:pRg st="3" end="3"/>
                                            </p:txEl>
                                          </p:spTgt>
                                        </p:tgtEl>
                                        <p:attrNameLst>
                                          <p:attrName>style.visibility</p:attrName>
                                        </p:attrNameLst>
                                      </p:cBhvr>
                                      <p:to>
                                        <p:strVal val="visible"/>
                                      </p:to>
                                    </p:set>
                                    <p:animEffect transition="in" filter="fade">
                                      <p:cBhvr>
                                        <p:cTn id="50" dur="500"/>
                                        <p:tgtEl>
                                          <p:spTgt spid="4">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Effect transition="in" filter="fade">
                                      <p:cBhvr>
                                        <p:cTn id="55" dur="500"/>
                                        <p:tgtEl>
                                          <p:spTgt spid="4">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
                                            <p:txEl>
                                              <p:pRg st="5" end="5"/>
                                            </p:txEl>
                                          </p:spTgt>
                                        </p:tgtEl>
                                        <p:attrNameLst>
                                          <p:attrName>style.visibility</p:attrName>
                                        </p:attrNameLst>
                                      </p:cBhvr>
                                      <p:to>
                                        <p:strVal val="visible"/>
                                      </p:to>
                                    </p:set>
                                    <p:animEffect transition="in" filter="fade">
                                      <p:cBhvr>
                                        <p:cTn id="60" dur="500"/>
                                        <p:tgtEl>
                                          <p:spTgt spid="4">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
                                            <p:txEl>
                                              <p:pRg st="6" end="6"/>
                                            </p:txEl>
                                          </p:spTgt>
                                        </p:tgtEl>
                                        <p:attrNameLst>
                                          <p:attrName>style.visibility</p:attrName>
                                        </p:attrNameLst>
                                      </p:cBhvr>
                                      <p:to>
                                        <p:strVal val="visible"/>
                                      </p:to>
                                    </p:set>
                                    <p:animEffect transition="in" filter="fade">
                                      <p:cBhvr>
                                        <p:cTn id="65" dur="500"/>
                                        <p:tgtEl>
                                          <p:spTgt spid="4">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4">
                                            <p:txEl>
                                              <p:pRg st="7" end="7"/>
                                            </p:txEl>
                                          </p:spTgt>
                                        </p:tgtEl>
                                        <p:attrNameLst>
                                          <p:attrName>style.visibility</p:attrName>
                                        </p:attrNameLst>
                                      </p:cBhvr>
                                      <p:to>
                                        <p:strVal val="visible"/>
                                      </p:to>
                                    </p:set>
                                    <p:animEffect transition="in" filter="fade">
                                      <p:cBhvr>
                                        <p:cTn id="70"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6" grpId="0" uiExpand="1" build="p"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54000"/>
            <a:lum/>
          </a:blip>
          <a:srcRect/>
          <a:tile tx="0" ty="0" sx="100000" sy="100000" flip="none" algn="tl"/>
        </a:blipFill>
        <a:effectLst/>
      </p:bgPr>
    </p:bg>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7427886" cy="435776"/>
          </a:xfrm>
        </p:spPr>
        <p:txBody>
          <a:bodyPr/>
          <a:lstStyle/>
          <a:p>
            <a:r>
              <a:rPr lang="es-UY" b="1" dirty="0">
                <a:solidFill>
                  <a:srgbClr val="7030A0"/>
                </a:solidFill>
              </a:rPr>
              <a:t>Enfoque adaptativo</a:t>
            </a:r>
          </a:p>
        </p:txBody>
      </p:sp>
      <p:sp>
        <p:nvSpPr>
          <p:cNvPr id="2" name="CuadroTexto 1">
            <a:extLst>
              <a:ext uri="{FF2B5EF4-FFF2-40B4-BE49-F238E27FC236}">
                <a16:creationId xmlns:a16="http://schemas.microsoft.com/office/drawing/2014/main" id="{BA234EB6-60C1-5FAC-E7C8-131C09BFCC07}"/>
              </a:ext>
            </a:extLst>
          </p:cNvPr>
          <p:cNvSpPr txBox="1"/>
          <p:nvPr/>
        </p:nvSpPr>
        <p:spPr>
          <a:xfrm>
            <a:off x="323528" y="645594"/>
            <a:ext cx="8640960" cy="843244"/>
          </a:xfrm>
          <a:prstGeom prst="rect">
            <a:avLst/>
          </a:prstGeom>
          <a:solidFill>
            <a:srgbClr val="CEFED3"/>
          </a:solidFill>
        </p:spPr>
        <p:txBody>
          <a:bodyPr wrap="square" rtlCol="0">
            <a:spAutoFit/>
          </a:bodyPr>
          <a:lstStyle/>
          <a:p>
            <a:pPr marL="0" marR="0" lvl="0" indent="0" algn="l" defTabSz="457200" rtl="0" eaLnBrk="0" fontAlgn="base" latinLnBrk="0" hangingPunct="0">
              <a:lnSpc>
                <a:spcPct val="120000"/>
              </a:lnSpc>
              <a:spcBef>
                <a:spcPct val="0"/>
              </a:spcBef>
              <a:spcAft>
                <a:spcPct val="0"/>
              </a:spcAft>
              <a:buClrTx/>
              <a:buSzTx/>
              <a:buFontTx/>
              <a:buNone/>
              <a:tabLst/>
              <a:defRPr/>
            </a:pP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El </a:t>
            </a:r>
            <a:r>
              <a:rPr kumimoji="0" lang="es-ES" sz="1400" b="1"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enfoque de dirección adaptativo</a:t>
            </a: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 es una forma de dividir un proyecto general en proyectos más acotados que también podemos llamar </a:t>
            </a:r>
            <a:r>
              <a:rPr kumimoji="0" lang="es-ES" sz="14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fases</a:t>
            </a: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 realizando en cada una, un conjunto acotado de entregables o una mejora incremental de un mismo entregable.</a:t>
            </a:r>
          </a:p>
        </p:txBody>
      </p:sp>
      <p:sp>
        <p:nvSpPr>
          <p:cNvPr id="5" name="AutoShape 6">
            <a:extLst>
              <a:ext uri="{FF2B5EF4-FFF2-40B4-BE49-F238E27FC236}">
                <a16:creationId xmlns:a16="http://schemas.microsoft.com/office/drawing/2014/main" id="{CE64EFE1-513A-5145-6924-EBDA5675CE26}"/>
              </a:ext>
            </a:extLst>
          </p:cNvPr>
          <p:cNvSpPr>
            <a:spLocks noChangeArrowheads="1"/>
          </p:cNvSpPr>
          <p:nvPr/>
        </p:nvSpPr>
        <p:spPr bwMode="auto">
          <a:xfrm>
            <a:off x="1510433" y="1722830"/>
            <a:ext cx="1390282" cy="679050"/>
          </a:xfrm>
          <a:prstGeom prst="chevron">
            <a:avLst>
              <a:gd name="adj" fmla="val 457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altLang="es-UY" sz="12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Text Box 10">
            <a:extLst>
              <a:ext uri="{FF2B5EF4-FFF2-40B4-BE49-F238E27FC236}">
                <a16:creationId xmlns:a16="http://schemas.microsoft.com/office/drawing/2014/main" id="{4A2BACAB-F2CD-930F-B871-3107E0E61451}"/>
              </a:ext>
            </a:extLst>
          </p:cNvPr>
          <p:cNvSpPr txBox="1">
            <a:spLocks noChangeArrowheads="1"/>
          </p:cNvSpPr>
          <p:nvPr/>
        </p:nvSpPr>
        <p:spPr bwMode="auto">
          <a:xfrm>
            <a:off x="1430090" y="1896195"/>
            <a:ext cx="17004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s-ES" altLang="es-UY" sz="12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Fase 1</a:t>
            </a:r>
          </a:p>
        </p:txBody>
      </p:sp>
      <p:sp>
        <p:nvSpPr>
          <p:cNvPr id="7" name="Flecha: pentágono 6">
            <a:extLst>
              <a:ext uri="{FF2B5EF4-FFF2-40B4-BE49-F238E27FC236}">
                <a16:creationId xmlns:a16="http://schemas.microsoft.com/office/drawing/2014/main" id="{B36F20BF-419E-BFA0-622C-E358B17E6F65}"/>
              </a:ext>
            </a:extLst>
          </p:cNvPr>
          <p:cNvSpPr/>
          <p:nvPr/>
        </p:nvSpPr>
        <p:spPr>
          <a:xfrm>
            <a:off x="414668" y="1725004"/>
            <a:ext cx="1245216" cy="67687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2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8" name="Text Box 9">
            <a:extLst>
              <a:ext uri="{FF2B5EF4-FFF2-40B4-BE49-F238E27FC236}">
                <a16:creationId xmlns:a16="http://schemas.microsoft.com/office/drawing/2014/main" id="{C2EA410C-B7CD-49FB-83C4-F93A62D2D315}"/>
              </a:ext>
            </a:extLst>
          </p:cNvPr>
          <p:cNvSpPr txBox="1">
            <a:spLocks noChangeArrowheads="1"/>
          </p:cNvSpPr>
          <p:nvPr/>
        </p:nvSpPr>
        <p:spPr bwMode="auto">
          <a:xfrm>
            <a:off x="323528" y="1787721"/>
            <a:ext cx="11937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s-ES" altLang="es-UY" sz="12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Análisis conceptual (Fase 0)</a:t>
            </a:r>
          </a:p>
        </p:txBody>
      </p:sp>
      <p:sp>
        <p:nvSpPr>
          <p:cNvPr id="11" name="AutoShape 6">
            <a:extLst>
              <a:ext uri="{FF2B5EF4-FFF2-40B4-BE49-F238E27FC236}">
                <a16:creationId xmlns:a16="http://schemas.microsoft.com/office/drawing/2014/main" id="{8F46BA00-AAB9-411B-E231-193C33823963}"/>
              </a:ext>
            </a:extLst>
          </p:cNvPr>
          <p:cNvSpPr>
            <a:spLocks noChangeArrowheads="1"/>
          </p:cNvSpPr>
          <p:nvPr/>
        </p:nvSpPr>
        <p:spPr bwMode="auto">
          <a:xfrm>
            <a:off x="3794764" y="1695169"/>
            <a:ext cx="1439299" cy="679050"/>
          </a:xfrm>
          <a:prstGeom prst="chevron">
            <a:avLst>
              <a:gd name="adj" fmla="val 457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altLang="es-UY" sz="12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2" name="AutoShape 6">
            <a:extLst>
              <a:ext uri="{FF2B5EF4-FFF2-40B4-BE49-F238E27FC236}">
                <a16:creationId xmlns:a16="http://schemas.microsoft.com/office/drawing/2014/main" id="{A0E031B5-8056-E48C-6381-1D9BA03F6E4C}"/>
              </a:ext>
            </a:extLst>
          </p:cNvPr>
          <p:cNvSpPr>
            <a:spLocks noChangeArrowheads="1"/>
          </p:cNvSpPr>
          <p:nvPr/>
        </p:nvSpPr>
        <p:spPr bwMode="auto">
          <a:xfrm>
            <a:off x="2717875" y="1711529"/>
            <a:ext cx="1245216" cy="679050"/>
          </a:xfrm>
          <a:prstGeom prst="chevron">
            <a:avLst>
              <a:gd name="adj" fmla="val 457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altLang="es-UY" sz="12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Text Box 10">
            <a:extLst>
              <a:ext uri="{FF2B5EF4-FFF2-40B4-BE49-F238E27FC236}">
                <a16:creationId xmlns:a16="http://schemas.microsoft.com/office/drawing/2014/main" id="{9730D13A-958A-3113-1C5F-F26E46572AC8}"/>
              </a:ext>
            </a:extLst>
          </p:cNvPr>
          <p:cNvSpPr txBox="1">
            <a:spLocks noChangeArrowheads="1"/>
          </p:cNvSpPr>
          <p:nvPr/>
        </p:nvSpPr>
        <p:spPr bwMode="auto">
          <a:xfrm>
            <a:off x="2670370" y="1912554"/>
            <a:ext cx="139028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s-ES" altLang="es-UY" sz="12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Fase 2</a:t>
            </a:r>
          </a:p>
        </p:txBody>
      </p:sp>
      <p:sp>
        <p:nvSpPr>
          <p:cNvPr id="14" name="Text Box 10">
            <a:extLst>
              <a:ext uri="{FF2B5EF4-FFF2-40B4-BE49-F238E27FC236}">
                <a16:creationId xmlns:a16="http://schemas.microsoft.com/office/drawing/2014/main" id="{E0611E1C-08D1-FB30-239D-E3B3F51163F0}"/>
              </a:ext>
            </a:extLst>
          </p:cNvPr>
          <p:cNvSpPr txBox="1">
            <a:spLocks noChangeArrowheads="1"/>
          </p:cNvSpPr>
          <p:nvPr/>
        </p:nvSpPr>
        <p:spPr bwMode="auto">
          <a:xfrm>
            <a:off x="3719561" y="1912553"/>
            <a:ext cx="17004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s-ES" altLang="es-UY" sz="12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Finalización</a:t>
            </a:r>
          </a:p>
        </p:txBody>
      </p:sp>
      <p:sp>
        <p:nvSpPr>
          <p:cNvPr id="15" name="CuadroTexto 14">
            <a:extLst>
              <a:ext uri="{FF2B5EF4-FFF2-40B4-BE49-F238E27FC236}">
                <a16:creationId xmlns:a16="http://schemas.microsoft.com/office/drawing/2014/main" id="{24B54CD8-9AC1-309D-6889-86510BF74C45}"/>
              </a:ext>
            </a:extLst>
          </p:cNvPr>
          <p:cNvSpPr txBox="1"/>
          <p:nvPr/>
        </p:nvSpPr>
        <p:spPr>
          <a:xfrm>
            <a:off x="449622" y="2593675"/>
            <a:ext cx="4626433" cy="2151743"/>
          </a:xfrm>
          <a:prstGeom prst="rect">
            <a:avLst/>
          </a:prstGeom>
          <a:solidFill>
            <a:schemeClr val="accent6">
              <a:lumMod val="40000"/>
              <a:lumOff val="60000"/>
            </a:schemeClr>
          </a:solidFill>
        </p:spPr>
        <p:txBody>
          <a:bodyPr wrap="square" rtlCol="0">
            <a:spAutoFit/>
          </a:bodyPr>
          <a:lstStyle/>
          <a:p>
            <a:pPr marL="171450" marR="0" lvl="2" indent="-171450" algn="l" defTabSz="457200" rtl="0" eaLnBrk="0" fontAlgn="base" latinLnBrk="0" hangingPunct="0">
              <a:lnSpc>
                <a:spcPct val="120000"/>
              </a:lnSpc>
              <a:spcBef>
                <a:spcPct val="0"/>
              </a:spcBef>
              <a:spcAft>
                <a:spcPts val="1200"/>
              </a:spcAft>
              <a:buClrTx/>
              <a:buSzTx/>
              <a:buFont typeface="Arial" panose="020B0604020202020204" pitchFamily="34" charset="0"/>
              <a:buChar char="•"/>
              <a:tabLst/>
              <a:defRPr/>
            </a:pPr>
            <a:r>
              <a:rPr kumimoji="0" lang="es-ES"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Al finalizar una fase o etapa, se realiza una evaluación </a:t>
            </a:r>
            <a:r>
              <a:rPr kumimoji="0" lang="es-ES"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los resultados y se analiza cómo seguir y de qué forma hacerlo, de acuerdo a las condiciones de ese momento</a:t>
            </a:r>
          </a:p>
          <a:p>
            <a:pPr marL="171450" marR="0" lvl="2" indent="-171450" algn="l" defTabSz="457200" rtl="0" eaLnBrk="0" fontAlgn="base" latinLnBrk="0" hangingPunct="0">
              <a:lnSpc>
                <a:spcPct val="120000"/>
              </a:lnSpc>
              <a:spcBef>
                <a:spcPct val="0"/>
              </a:spcBef>
              <a:spcAft>
                <a:spcPts val="1200"/>
              </a:spcAft>
              <a:buClrTx/>
              <a:buSzTx/>
              <a:buFont typeface="Arial" panose="020B0604020202020204" pitchFamily="34" charset="0"/>
              <a:buChar char="•"/>
              <a:tabLst/>
              <a:defRPr/>
            </a:pPr>
            <a:r>
              <a:rPr kumimoji="0" lang="es-ES"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esta forma</a:t>
            </a:r>
            <a:r>
              <a:rPr kumimoji="0" lang="es-ES"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el proyecto y sus resultados se van adaptando a cambios en requisitos o prioridades</a:t>
            </a:r>
            <a:r>
              <a:rPr kumimoji="0" lang="es-ES"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no previstas.</a:t>
            </a:r>
          </a:p>
          <a:p>
            <a:pPr marL="171450" marR="0" lvl="2" indent="-171450" algn="l" defTabSz="457200" rtl="0" eaLnBrk="0" fontAlgn="base" latinLnBrk="0" hangingPunct="0">
              <a:lnSpc>
                <a:spcPct val="120000"/>
              </a:lnSpc>
              <a:spcBef>
                <a:spcPct val="0"/>
              </a:spcBef>
              <a:spcAft>
                <a:spcPts val="1200"/>
              </a:spcAft>
              <a:buClrTx/>
              <a:buSzTx/>
              <a:buFont typeface="Arial" panose="020B0604020202020204" pitchFamily="34" charset="0"/>
              <a:buChar char="•"/>
              <a:tabLst/>
              <a:defRPr/>
            </a:pPr>
            <a:r>
              <a:rPr kumimoji="0" lang="es-ES"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Los actores más interesados en el proyecto </a:t>
            </a:r>
            <a:r>
              <a:rPr kumimoji="0" lang="es-ES"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van revisando y aprobando avances</a:t>
            </a:r>
            <a:r>
              <a:rPr kumimoji="0" lang="es-ES"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lo que se traduce en un mayor reconocimiento y más apoyos para el equipo de proyecto.</a:t>
            </a:r>
            <a:endPar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sp>
        <p:nvSpPr>
          <p:cNvPr id="9" name="CuadroTexto 8">
            <a:extLst>
              <a:ext uri="{FF2B5EF4-FFF2-40B4-BE49-F238E27FC236}">
                <a16:creationId xmlns:a16="http://schemas.microsoft.com/office/drawing/2014/main" id="{20C6D1FF-D1A7-FC92-0284-79AE2AECA656}"/>
              </a:ext>
            </a:extLst>
          </p:cNvPr>
          <p:cNvSpPr txBox="1"/>
          <p:nvPr/>
        </p:nvSpPr>
        <p:spPr>
          <a:xfrm>
            <a:off x="5868144" y="1787721"/>
            <a:ext cx="2952328" cy="1169551"/>
          </a:xfrm>
          <a:prstGeom prst="rect">
            <a:avLst/>
          </a:prstGeom>
          <a:solidFill>
            <a:schemeClr val="accent1">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Generalmente, se puede optar por cualquiera de estos tres tipos de enfoques adaptativos para la gestión del proyecto y desarrollo de sus entregables:</a:t>
            </a:r>
          </a:p>
        </p:txBody>
      </p:sp>
      <p:sp>
        <p:nvSpPr>
          <p:cNvPr id="10" name="CuadroTexto 9">
            <a:extLst>
              <a:ext uri="{FF2B5EF4-FFF2-40B4-BE49-F238E27FC236}">
                <a16:creationId xmlns:a16="http://schemas.microsoft.com/office/drawing/2014/main" id="{16F9E128-83AC-F5E8-BD3E-FF5F24E4860A}"/>
              </a:ext>
            </a:extLst>
          </p:cNvPr>
          <p:cNvSpPr txBox="1"/>
          <p:nvPr/>
        </p:nvSpPr>
        <p:spPr>
          <a:xfrm>
            <a:off x="6153294" y="3024099"/>
            <a:ext cx="2448272" cy="1036694"/>
          </a:xfrm>
          <a:prstGeom prst="rect">
            <a:avLst/>
          </a:prstGeom>
          <a:noFill/>
        </p:spPr>
        <p:txBody>
          <a:bodyPr wrap="square" rtlCol="0">
            <a:spAutoFit/>
          </a:bodyPr>
          <a:lstStyle/>
          <a:p>
            <a:pPr marL="285750" marR="0" lvl="0" indent="-285750" algn="l" defTabSz="914400" rtl="0" eaLnBrk="0" fontAlgn="base" latinLnBrk="0" hangingPunct="0">
              <a:lnSpc>
                <a:spcPct val="110000"/>
              </a:lnSpc>
              <a:spcBef>
                <a:spcPct val="0"/>
              </a:spcBef>
              <a:spcAft>
                <a:spcPts val="600"/>
              </a:spcAft>
              <a:buClrTx/>
              <a:buSzTx/>
              <a:buFont typeface="Wingdings" panose="05000000000000000000" pitchFamily="2" charset="2"/>
              <a:buChar char="ü"/>
              <a:tabLst/>
              <a:defRPr/>
            </a:pPr>
            <a:r>
              <a:rPr kumimoji="0" lang="es-UY" sz="1600" b="1" i="1" u="none" strike="noStrike" kern="1200" cap="none" spc="0" normalizeH="0" baseline="0" noProof="0" dirty="0">
                <a:ln>
                  <a:noFill/>
                </a:ln>
                <a:solidFill>
                  <a:srgbClr val="003399"/>
                </a:solidFill>
                <a:effectLst/>
                <a:uLnTx/>
                <a:uFillTx/>
                <a:latin typeface="Microsoft Sans Serif"/>
                <a:ea typeface="+mn-ea"/>
                <a:cs typeface="Arial" panose="020B0604020202020204" pitchFamily="34" charset="0"/>
              </a:rPr>
              <a:t>Iterativo</a:t>
            </a:r>
          </a:p>
          <a:p>
            <a:pPr marL="285750" marR="0" lvl="0" indent="-285750" algn="l" defTabSz="914400" rtl="0" eaLnBrk="0" fontAlgn="base" latinLnBrk="0" hangingPunct="0">
              <a:lnSpc>
                <a:spcPct val="110000"/>
              </a:lnSpc>
              <a:spcBef>
                <a:spcPct val="0"/>
              </a:spcBef>
              <a:spcAft>
                <a:spcPts val="600"/>
              </a:spcAft>
              <a:buClrTx/>
              <a:buSzTx/>
              <a:buFont typeface="Wingdings" panose="05000000000000000000" pitchFamily="2" charset="2"/>
              <a:buChar char="ü"/>
              <a:tabLst/>
              <a:defRPr/>
            </a:pPr>
            <a:r>
              <a:rPr kumimoji="0" lang="es-UY" sz="1600" b="1" i="1" u="none" strike="noStrike" kern="1200" cap="none" spc="0" normalizeH="0" baseline="0" noProof="0" dirty="0">
                <a:ln>
                  <a:noFill/>
                </a:ln>
                <a:solidFill>
                  <a:srgbClr val="003399"/>
                </a:solidFill>
                <a:effectLst/>
                <a:uLnTx/>
                <a:uFillTx/>
                <a:latin typeface="Microsoft Sans Serif"/>
                <a:ea typeface="+mn-ea"/>
                <a:cs typeface="Arial" panose="020B0604020202020204" pitchFamily="34" charset="0"/>
              </a:rPr>
              <a:t>Incremental</a:t>
            </a:r>
          </a:p>
          <a:p>
            <a:pPr marL="285750" marR="0" lvl="0" indent="-285750" algn="l" defTabSz="914400" rtl="0" eaLnBrk="0" fontAlgn="base" latinLnBrk="0" hangingPunct="0">
              <a:lnSpc>
                <a:spcPct val="110000"/>
              </a:lnSpc>
              <a:spcBef>
                <a:spcPct val="0"/>
              </a:spcBef>
              <a:spcAft>
                <a:spcPts val="600"/>
              </a:spcAft>
              <a:buClrTx/>
              <a:buSzTx/>
              <a:buFont typeface="Wingdings" panose="05000000000000000000" pitchFamily="2" charset="2"/>
              <a:buChar char="ü"/>
              <a:tabLst/>
              <a:defRPr/>
            </a:pPr>
            <a:r>
              <a:rPr kumimoji="0" lang="es-UY" sz="1600" b="1" i="1" u="none" strike="noStrike" kern="1200" cap="none" spc="0" normalizeH="0" baseline="0" noProof="0" dirty="0">
                <a:ln>
                  <a:noFill/>
                </a:ln>
                <a:solidFill>
                  <a:srgbClr val="003399"/>
                </a:solidFill>
                <a:effectLst/>
                <a:uLnTx/>
                <a:uFillTx/>
                <a:latin typeface="Microsoft Sans Serif"/>
                <a:ea typeface="+mn-ea"/>
                <a:cs typeface="Arial" panose="020B0604020202020204" pitchFamily="34" charset="0"/>
              </a:rPr>
              <a:t>Ágil</a:t>
            </a:r>
          </a:p>
        </p:txBody>
      </p:sp>
      <p:sp>
        <p:nvSpPr>
          <p:cNvPr id="3" name="CuadroTexto 2">
            <a:extLst>
              <a:ext uri="{FF2B5EF4-FFF2-40B4-BE49-F238E27FC236}">
                <a16:creationId xmlns:a16="http://schemas.microsoft.com/office/drawing/2014/main" id="{A050640D-834C-4B4C-1048-AB9A4A58D769}"/>
              </a:ext>
            </a:extLst>
          </p:cNvPr>
          <p:cNvSpPr txBox="1"/>
          <p:nvPr/>
        </p:nvSpPr>
        <p:spPr>
          <a:xfrm>
            <a:off x="5292080" y="4371950"/>
            <a:ext cx="3672408" cy="646331"/>
          </a:xfrm>
          <a:prstGeom prst="rect">
            <a:avLst/>
          </a:prstGeom>
          <a:solidFill>
            <a:srgbClr val="FFC1FF"/>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Como se habrá notado, la palabra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fase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 usa en distintas ocasiones, siempre representando a un conjunto de trabajos que terminan en un resultado</a:t>
            </a:r>
          </a:p>
        </p:txBody>
      </p:sp>
    </p:spTree>
    <p:extLst>
      <p:ext uri="{BB962C8B-B14F-4D97-AF65-F5344CB8AC3E}">
        <p14:creationId xmlns:p14="http://schemas.microsoft.com/office/powerpoint/2010/main" val="48339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3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down)">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P spid="7" grpId="0" animBg="1"/>
      <p:bldP spid="8" grpId="0"/>
      <p:bldP spid="11" grpId="0" animBg="1"/>
      <p:bldP spid="12" grpId="0" animBg="1"/>
      <p:bldP spid="13" grpId="0"/>
      <p:bldP spid="14" grpId="0"/>
      <p:bldP spid="15" grpId="0" animBg="1"/>
      <p:bldP spid="9" grpId="0" animBg="1"/>
      <p:bldP spid="10" grpId="0"/>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7427886" cy="435776"/>
          </a:xfrm>
        </p:spPr>
        <p:txBody>
          <a:bodyPr/>
          <a:lstStyle/>
          <a:p>
            <a:r>
              <a:rPr lang="es-UY" b="1" dirty="0">
                <a:solidFill>
                  <a:srgbClr val="7030A0"/>
                </a:solidFill>
              </a:rPr>
              <a:t>Enfoque adaptativo- Iterativo</a:t>
            </a:r>
          </a:p>
        </p:txBody>
      </p:sp>
      <p:sp>
        <p:nvSpPr>
          <p:cNvPr id="28" name="CuadroTexto 27">
            <a:extLst>
              <a:ext uri="{FF2B5EF4-FFF2-40B4-BE49-F238E27FC236}">
                <a16:creationId xmlns:a16="http://schemas.microsoft.com/office/drawing/2014/main" id="{2040245E-CF76-D1FD-BA0C-730DA2EB462D}"/>
              </a:ext>
            </a:extLst>
          </p:cNvPr>
          <p:cNvSpPr txBox="1"/>
          <p:nvPr/>
        </p:nvSpPr>
        <p:spPr>
          <a:xfrm>
            <a:off x="179512" y="699542"/>
            <a:ext cx="2632364" cy="3787575"/>
          </a:xfrm>
          <a:prstGeom prst="rect">
            <a:avLst/>
          </a:prstGeom>
          <a:solidFill>
            <a:srgbClr val="FFCCFF"/>
          </a:solidFill>
        </p:spPr>
        <p:txBody>
          <a:bodyPr wrap="square" rtlCol="0">
            <a:spAutoFit/>
          </a:bodyPr>
          <a:lstStyle/>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Si bien el resultado final está bastante definido, la división en fases tiene ventajas frente al enfoque predictivo:</a:t>
            </a:r>
          </a:p>
          <a:p>
            <a:pPr marL="361950" marR="0" lvl="0" indent="-177800" algn="l" defTabSz="914400" rtl="0" eaLnBrk="0" fontAlgn="base" latinLnBrk="0" hangingPunct="0">
              <a:lnSpc>
                <a:spcPct val="110000"/>
              </a:lnSpc>
              <a:spcBef>
                <a:spcPct val="0"/>
              </a:spcBef>
              <a:spcAft>
                <a:spcPts val="600"/>
              </a:spcAft>
              <a:buClrTx/>
              <a:buSzTx/>
              <a:buFont typeface="Wingdings" panose="05000000000000000000" pitchFamily="2" charset="2"/>
              <a:buChar char="Ø"/>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Dividir en fases permite desarrollar y entregar productos en forma rápida sin tener que esperar a planificar todo el proyecto completo</a:t>
            </a:r>
          </a:p>
          <a:p>
            <a:pPr marL="361950" marR="0" lvl="0" indent="-177800" algn="l" defTabSz="914400" rtl="0" eaLnBrk="0" fontAlgn="base" latinLnBrk="0" hangingPunct="0">
              <a:lnSpc>
                <a:spcPct val="110000"/>
              </a:lnSpc>
              <a:spcBef>
                <a:spcPct val="0"/>
              </a:spcBef>
              <a:spcAft>
                <a:spcPts val="600"/>
              </a:spcAft>
              <a:buClrTx/>
              <a:buSzTx/>
              <a:buFont typeface="Wingdings" panose="05000000000000000000" pitchFamily="2" charset="2"/>
              <a:buChar char="Ø"/>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También permite postergar entregables con alto riesgo, evitando posibles frenos</a:t>
            </a:r>
          </a:p>
          <a:p>
            <a:pPr marL="177800" marR="0" lvl="0" indent="-177800" algn="l" defTabSz="914400" rtl="0" eaLnBrk="0" fontAlgn="base" latinLnBrk="0" hangingPunct="0">
              <a:lnSpc>
                <a:spcPct val="110000"/>
              </a:lnSpc>
              <a:spcBef>
                <a:spcPts val="120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Las fases pueden ser de distinta duración (semanas, meses)</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cada fase se planifica en forma predictiva por separado</a:t>
            </a:r>
          </a:p>
        </p:txBody>
      </p:sp>
      <p:sp>
        <p:nvSpPr>
          <p:cNvPr id="3" name="Rectangle 4">
            <a:extLst>
              <a:ext uri="{FF2B5EF4-FFF2-40B4-BE49-F238E27FC236}">
                <a16:creationId xmlns:a16="http://schemas.microsoft.com/office/drawing/2014/main" id="{1D7BA652-9D17-631A-24D7-DD143B1E3E77}"/>
              </a:ext>
            </a:extLst>
          </p:cNvPr>
          <p:cNvSpPr>
            <a:spLocks noChangeArrowheads="1"/>
          </p:cNvSpPr>
          <p:nvPr/>
        </p:nvSpPr>
        <p:spPr bwMode="auto">
          <a:xfrm>
            <a:off x="2987824" y="1720869"/>
            <a:ext cx="1656184" cy="63341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Definir objetivo, entregables,</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recursos</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(aproximación alto nivel)</a:t>
            </a:r>
          </a:p>
        </p:txBody>
      </p:sp>
      <p:cxnSp>
        <p:nvCxnSpPr>
          <p:cNvPr id="4" name="AutoShape 25">
            <a:extLst>
              <a:ext uri="{FF2B5EF4-FFF2-40B4-BE49-F238E27FC236}">
                <a16:creationId xmlns:a16="http://schemas.microsoft.com/office/drawing/2014/main" id="{816093D5-1559-F077-437E-27EDBB8F5AE1}"/>
              </a:ext>
            </a:extLst>
          </p:cNvPr>
          <p:cNvCxnSpPr>
            <a:cxnSpLocks noChangeShapeType="1"/>
            <a:stCxn id="5" idx="1"/>
            <a:endCxn id="3" idx="1"/>
          </p:cNvCxnSpPr>
          <p:nvPr/>
        </p:nvCxnSpPr>
        <p:spPr bwMode="auto">
          <a:xfrm rot="10800000">
            <a:off x="2987825" y="2037576"/>
            <a:ext cx="148675" cy="730201"/>
          </a:xfrm>
          <a:prstGeom prst="bentConnector3">
            <a:avLst>
              <a:gd name="adj1" fmla="val 165897"/>
            </a:avLst>
          </a:prstGeom>
          <a:noFill/>
          <a:ln w="38100">
            <a:solidFill>
              <a:schemeClr val="folHlink"/>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Rectangle 5">
            <a:extLst>
              <a:ext uri="{FF2B5EF4-FFF2-40B4-BE49-F238E27FC236}">
                <a16:creationId xmlns:a16="http://schemas.microsoft.com/office/drawing/2014/main" id="{AA92EB7A-2F53-E739-2CDA-524D7F9F9EA1}"/>
              </a:ext>
            </a:extLst>
          </p:cNvPr>
          <p:cNvSpPr>
            <a:spLocks noChangeArrowheads="1"/>
          </p:cNvSpPr>
          <p:nvPr/>
        </p:nvSpPr>
        <p:spPr bwMode="auto">
          <a:xfrm>
            <a:off x="3136499" y="2506632"/>
            <a:ext cx="927961"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entregables de fase 1</a:t>
            </a:r>
          </a:p>
        </p:txBody>
      </p:sp>
      <p:grpSp>
        <p:nvGrpSpPr>
          <p:cNvPr id="2" name="Grupo 1">
            <a:extLst>
              <a:ext uri="{FF2B5EF4-FFF2-40B4-BE49-F238E27FC236}">
                <a16:creationId xmlns:a16="http://schemas.microsoft.com/office/drawing/2014/main" id="{324FCB61-C5EC-1846-F0C1-1559C31160EB}"/>
              </a:ext>
            </a:extLst>
          </p:cNvPr>
          <p:cNvGrpSpPr/>
          <p:nvPr/>
        </p:nvGrpSpPr>
        <p:grpSpPr>
          <a:xfrm>
            <a:off x="3136499" y="3028920"/>
            <a:ext cx="927961" cy="1221031"/>
            <a:chOff x="3136499" y="3028920"/>
            <a:chExt cx="927961" cy="1221031"/>
          </a:xfrm>
        </p:grpSpPr>
        <p:sp>
          <p:nvSpPr>
            <p:cNvPr id="6" name="Rectangle 6">
              <a:extLst>
                <a:ext uri="{FF2B5EF4-FFF2-40B4-BE49-F238E27FC236}">
                  <a16:creationId xmlns:a16="http://schemas.microsoft.com/office/drawing/2014/main" id="{76C8C118-2E72-C9B5-EDB6-BEC409F5E010}"/>
                </a:ext>
              </a:extLst>
            </p:cNvPr>
            <p:cNvSpPr>
              <a:spLocks noChangeArrowheads="1"/>
            </p:cNvSpPr>
            <p:nvPr/>
          </p:nvSpPr>
          <p:spPr bwMode="auto">
            <a:xfrm>
              <a:off x="3136499" y="3154851"/>
              <a:ext cx="927961"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 entregables</a:t>
              </a:r>
            </a:p>
          </p:txBody>
        </p:sp>
        <p:sp>
          <p:nvSpPr>
            <p:cNvPr id="7" name="Rectangle 7">
              <a:extLst>
                <a:ext uri="{FF2B5EF4-FFF2-40B4-BE49-F238E27FC236}">
                  <a16:creationId xmlns:a16="http://schemas.microsoft.com/office/drawing/2014/main" id="{1EB4FEB3-6C84-6A03-41F1-73005F1240F7}"/>
                </a:ext>
              </a:extLst>
            </p:cNvPr>
            <p:cNvSpPr>
              <a:spLocks noChangeArrowheads="1"/>
            </p:cNvSpPr>
            <p:nvPr/>
          </p:nvSpPr>
          <p:spPr bwMode="auto">
            <a:xfrm>
              <a:off x="3136499" y="3677139"/>
              <a:ext cx="927961" cy="57281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y cierre de </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fase 1</a:t>
              </a:r>
            </a:p>
          </p:txBody>
        </p:sp>
        <p:cxnSp>
          <p:nvCxnSpPr>
            <p:cNvPr id="8" name="Conector recto 7">
              <a:extLst>
                <a:ext uri="{FF2B5EF4-FFF2-40B4-BE49-F238E27FC236}">
                  <a16:creationId xmlns:a16="http://schemas.microsoft.com/office/drawing/2014/main" id="{85CA6F44-6A39-A346-14DA-F9620A528595}"/>
                </a:ext>
              </a:extLst>
            </p:cNvPr>
            <p:cNvCxnSpPr>
              <a:stCxn id="5" idx="2"/>
              <a:endCxn id="6" idx="0"/>
            </p:cNvCxnSpPr>
            <p:nvPr/>
          </p:nvCxnSpPr>
          <p:spPr>
            <a:xfrm>
              <a:off x="3600480" y="3028920"/>
              <a:ext cx="0" cy="125931"/>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Conector recto 8">
              <a:extLst>
                <a:ext uri="{FF2B5EF4-FFF2-40B4-BE49-F238E27FC236}">
                  <a16:creationId xmlns:a16="http://schemas.microsoft.com/office/drawing/2014/main" id="{D52247D4-EF0A-2008-E953-48A9D06B9876}"/>
                </a:ext>
              </a:extLst>
            </p:cNvPr>
            <p:cNvCxnSpPr>
              <a:stCxn id="6" idx="2"/>
              <a:endCxn id="7" idx="0"/>
            </p:cNvCxnSpPr>
            <p:nvPr/>
          </p:nvCxnSpPr>
          <p:spPr>
            <a:xfrm>
              <a:off x="3600480" y="3586651"/>
              <a:ext cx="0" cy="90488"/>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Grupo 14">
            <a:extLst>
              <a:ext uri="{FF2B5EF4-FFF2-40B4-BE49-F238E27FC236}">
                <a16:creationId xmlns:a16="http://schemas.microsoft.com/office/drawing/2014/main" id="{D2F2FF9E-E47D-B14F-B322-D6E7415D4779}"/>
              </a:ext>
            </a:extLst>
          </p:cNvPr>
          <p:cNvGrpSpPr/>
          <p:nvPr/>
        </p:nvGrpSpPr>
        <p:grpSpPr>
          <a:xfrm>
            <a:off x="4503474" y="2528913"/>
            <a:ext cx="927962" cy="1718057"/>
            <a:chOff x="4503474" y="2528913"/>
            <a:chExt cx="927962" cy="1718057"/>
          </a:xfrm>
        </p:grpSpPr>
        <p:sp>
          <p:nvSpPr>
            <p:cNvPr id="10" name="Rectangle 5">
              <a:extLst>
                <a:ext uri="{FF2B5EF4-FFF2-40B4-BE49-F238E27FC236}">
                  <a16:creationId xmlns:a16="http://schemas.microsoft.com/office/drawing/2014/main" id="{047E0E80-684B-425E-4DB0-21187F3ECB9C}"/>
                </a:ext>
              </a:extLst>
            </p:cNvPr>
            <p:cNvSpPr>
              <a:spLocks noChangeArrowheads="1"/>
            </p:cNvSpPr>
            <p:nvPr/>
          </p:nvSpPr>
          <p:spPr bwMode="auto">
            <a:xfrm>
              <a:off x="4503475" y="2528913"/>
              <a:ext cx="927961"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entregables de fase 2</a:t>
              </a:r>
            </a:p>
          </p:txBody>
        </p:sp>
        <p:sp>
          <p:nvSpPr>
            <p:cNvPr id="11" name="Rectangle 6">
              <a:extLst>
                <a:ext uri="{FF2B5EF4-FFF2-40B4-BE49-F238E27FC236}">
                  <a16:creationId xmlns:a16="http://schemas.microsoft.com/office/drawing/2014/main" id="{C87D68AB-EED0-98C3-C1F6-24C137930957}"/>
                </a:ext>
              </a:extLst>
            </p:cNvPr>
            <p:cNvSpPr>
              <a:spLocks noChangeArrowheads="1"/>
            </p:cNvSpPr>
            <p:nvPr/>
          </p:nvSpPr>
          <p:spPr bwMode="auto">
            <a:xfrm>
              <a:off x="4503475" y="3164432"/>
              <a:ext cx="927961"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 entregables</a:t>
              </a:r>
            </a:p>
          </p:txBody>
        </p:sp>
        <p:sp>
          <p:nvSpPr>
            <p:cNvPr id="12" name="Rectangle 7">
              <a:extLst>
                <a:ext uri="{FF2B5EF4-FFF2-40B4-BE49-F238E27FC236}">
                  <a16:creationId xmlns:a16="http://schemas.microsoft.com/office/drawing/2014/main" id="{85C324F1-9F30-A641-4F0A-189D713726BB}"/>
                </a:ext>
              </a:extLst>
            </p:cNvPr>
            <p:cNvSpPr>
              <a:spLocks noChangeArrowheads="1"/>
            </p:cNvSpPr>
            <p:nvPr/>
          </p:nvSpPr>
          <p:spPr bwMode="auto">
            <a:xfrm>
              <a:off x="4503474" y="3686719"/>
              <a:ext cx="927961" cy="560251"/>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y cierre de </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fase 2</a:t>
              </a:r>
            </a:p>
          </p:txBody>
        </p:sp>
        <p:cxnSp>
          <p:nvCxnSpPr>
            <p:cNvPr id="13" name="Conector recto 12">
              <a:extLst>
                <a:ext uri="{FF2B5EF4-FFF2-40B4-BE49-F238E27FC236}">
                  <a16:creationId xmlns:a16="http://schemas.microsoft.com/office/drawing/2014/main" id="{FF914F52-508B-3323-F060-0E874EE9D1AF}"/>
                </a:ext>
              </a:extLst>
            </p:cNvPr>
            <p:cNvCxnSpPr>
              <a:stCxn id="10" idx="2"/>
              <a:endCxn id="11" idx="0"/>
            </p:cNvCxnSpPr>
            <p:nvPr/>
          </p:nvCxnSpPr>
          <p:spPr>
            <a:xfrm>
              <a:off x="4967456" y="3051201"/>
              <a:ext cx="0" cy="113231"/>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Conector recto 13">
              <a:extLst>
                <a:ext uri="{FF2B5EF4-FFF2-40B4-BE49-F238E27FC236}">
                  <a16:creationId xmlns:a16="http://schemas.microsoft.com/office/drawing/2014/main" id="{1B48E2E3-8E93-1483-87DC-BB7E7916CFD9}"/>
                </a:ext>
              </a:extLst>
            </p:cNvPr>
            <p:cNvCxnSpPr>
              <a:stCxn id="11" idx="2"/>
              <a:endCxn id="12" idx="0"/>
            </p:cNvCxnSpPr>
            <p:nvPr/>
          </p:nvCxnSpPr>
          <p:spPr>
            <a:xfrm flipH="1">
              <a:off x="4967455" y="3596232"/>
              <a:ext cx="1" cy="90487"/>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Rectangle 8">
            <a:extLst>
              <a:ext uri="{FF2B5EF4-FFF2-40B4-BE49-F238E27FC236}">
                <a16:creationId xmlns:a16="http://schemas.microsoft.com/office/drawing/2014/main" id="{F0493482-03DB-4678-464D-1FD8A6E6B187}"/>
              </a:ext>
            </a:extLst>
          </p:cNvPr>
          <p:cNvSpPr>
            <a:spLocks noChangeArrowheads="1"/>
          </p:cNvSpPr>
          <p:nvPr/>
        </p:nvSpPr>
        <p:spPr bwMode="auto">
          <a:xfrm>
            <a:off x="5780009" y="4499006"/>
            <a:ext cx="934463" cy="4968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Fin del proyecto</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(cierre)</a:t>
            </a:r>
          </a:p>
        </p:txBody>
      </p:sp>
      <p:cxnSp>
        <p:nvCxnSpPr>
          <p:cNvPr id="25" name="AutoShape 19">
            <a:extLst>
              <a:ext uri="{FF2B5EF4-FFF2-40B4-BE49-F238E27FC236}">
                <a16:creationId xmlns:a16="http://schemas.microsoft.com/office/drawing/2014/main" id="{7C9BE9BC-5748-1F89-2C5E-5BB24C818D7D}"/>
              </a:ext>
            </a:extLst>
          </p:cNvPr>
          <p:cNvCxnSpPr>
            <a:cxnSpLocks noChangeShapeType="1"/>
            <a:stCxn id="10" idx="1"/>
            <a:endCxn id="7" idx="3"/>
          </p:cNvCxnSpPr>
          <p:nvPr/>
        </p:nvCxnSpPr>
        <p:spPr bwMode="auto">
          <a:xfrm rot="10800000" flipV="1">
            <a:off x="4064461" y="2790057"/>
            <a:ext cx="439015" cy="1173488"/>
          </a:xfrm>
          <a:prstGeom prst="bentConnector3">
            <a:avLst>
              <a:gd name="adj1" fmla="val 50000"/>
            </a:avLst>
          </a:prstGeom>
          <a:noFill/>
          <a:ln w="38100">
            <a:solidFill>
              <a:schemeClr val="folHlink"/>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AutoShape 19">
            <a:extLst>
              <a:ext uri="{FF2B5EF4-FFF2-40B4-BE49-F238E27FC236}">
                <a16:creationId xmlns:a16="http://schemas.microsoft.com/office/drawing/2014/main" id="{9F4428CA-7F31-F740-9217-44AC3E9D60A1}"/>
              </a:ext>
            </a:extLst>
          </p:cNvPr>
          <p:cNvCxnSpPr>
            <a:cxnSpLocks noChangeShapeType="1"/>
            <a:stCxn id="93" idx="1"/>
            <a:endCxn id="12" idx="3"/>
          </p:cNvCxnSpPr>
          <p:nvPr/>
        </p:nvCxnSpPr>
        <p:spPr bwMode="auto">
          <a:xfrm rot="10800000" flipV="1">
            <a:off x="5431435" y="2790057"/>
            <a:ext cx="355076" cy="1176788"/>
          </a:xfrm>
          <a:prstGeom prst="bentConnector3">
            <a:avLst>
              <a:gd name="adj1" fmla="val 50000"/>
            </a:avLst>
          </a:prstGeom>
          <a:noFill/>
          <a:ln w="38100">
            <a:solidFill>
              <a:schemeClr val="folHlink"/>
            </a:solidFill>
            <a:prstDash val="sysDot"/>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Grupo 15">
            <a:extLst>
              <a:ext uri="{FF2B5EF4-FFF2-40B4-BE49-F238E27FC236}">
                <a16:creationId xmlns:a16="http://schemas.microsoft.com/office/drawing/2014/main" id="{8F715D4E-93EE-8B67-3A0A-551D5F5CD9CD}"/>
              </a:ext>
            </a:extLst>
          </p:cNvPr>
          <p:cNvGrpSpPr/>
          <p:nvPr/>
        </p:nvGrpSpPr>
        <p:grpSpPr>
          <a:xfrm>
            <a:off x="5786511" y="2528913"/>
            <a:ext cx="927962" cy="1767159"/>
            <a:chOff x="5786511" y="2528913"/>
            <a:chExt cx="927962" cy="1767159"/>
          </a:xfrm>
        </p:grpSpPr>
        <p:sp>
          <p:nvSpPr>
            <p:cNvPr id="93" name="Rectangle 5">
              <a:extLst>
                <a:ext uri="{FF2B5EF4-FFF2-40B4-BE49-F238E27FC236}">
                  <a16:creationId xmlns:a16="http://schemas.microsoft.com/office/drawing/2014/main" id="{D890F29B-E6DA-7771-0F8C-E0D04963A042}"/>
                </a:ext>
              </a:extLst>
            </p:cNvPr>
            <p:cNvSpPr>
              <a:spLocks noChangeArrowheads="1"/>
            </p:cNvSpPr>
            <p:nvPr/>
          </p:nvSpPr>
          <p:spPr bwMode="auto">
            <a:xfrm>
              <a:off x="5786511" y="2528913"/>
              <a:ext cx="927961"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entregables de fase N</a:t>
              </a:r>
            </a:p>
          </p:txBody>
        </p:sp>
        <p:sp>
          <p:nvSpPr>
            <p:cNvPr id="94" name="Rectangle 6">
              <a:extLst>
                <a:ext uri="{FF2B5EF4-FFF2-40B4-BE49-F238E27FC236}">
                  <a16:creationId xmlns:a16="http://schemas.microsoft.com/office/drawing/2014/main" id="{129938C9-69F7-A432-8EEB-B8EBCF738DFD}"/>
                </a:ext>
              </a:extLst>
            </p:cNvPr>
            <p:cNvSpPr>
              <a:spLocks noChangeArrowheads="1"/>
            </p:cNvSpPr>
            <p:nvPr/>
          </p:nvSpPr>
          <p:spPr bwMode="auto">
            <a:xfrm>
              <a:off x="5786512" y="3164432"/>
              <a:ext cx="927961" cy="48090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 entregables</a:t>
              </a:r>
            </a:p>
          </p:txBody>
        </p:sp>
        <p:sp>
          <p:nvSpPr>
            <p:cNvPr id="95" name="Rectangle 7">
              <a:extLst>
                <a:ext uri="{FF2B5EF4-FFF2-40B4-BE49-F238E27FC236}">
                  <a16:creationId xmlns:a16="http://schemas.microsoft.com/office/drawing/2014/main" id="{C19B863D-C6E8-7FDF-3356-82955C844DEB}"/>
                </a:ext>
              </a:extLst>
            </p:cNvPr>
            <p:cNvSpPr>
              <a:spLocks noChangeArrowheads="1"/>
            </p:cNvSpPr>
            <p:nvPr/>
          </p:nvSpPr>
          <p:spPr bwMode="auto">
            <a:xfrm>
              <a:off x="5786511" y="3735821"/>
              <a:ext cx="927961" cy="560251"/>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y cierre de </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fase N</a:t>
              </a:r>
            </a:p>
          </p:txBody>
        </p:sp>
        <p:cxnSp>
          <p:nvCxnSpPr>
            <p:cNvPr id="96" name="Conector recto 95">
              <a:extLst>
                <a:ext uri="{FF2B5EF4-FFF2-40B4-BE49-F238E27FC236}">
                  <a16:creationId xmlns:a16="http://schemas.microsoft.com/office/drawing/2014/main" id="{8038F262-CCF2-012E-C987-61A581B90FB6}"/>
                </a:ext>
              </a:extLst>
            </p:cNvPr>
            <p:cNvCxnSpPr>
              <a:stCxn id="93" idx="2"/>
              <a:endCxn id="94" idx="0"/>
            </p:cNvCxnSpPr>
            <p:nvPr/>
          </p:nvCxnSpPr>
          <p:spPr>
            <a:xfrm>
              <a:off x="6250492" y="3051201"/>
              <a:ext cx="1" cy="113231"/>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Conector recto 96">
              <a:extLst>
                <a:ext uri="{FF2B5EF4-FFF2-40B4-BE49-F238E27FC236}">
                  <a16:creationId xmlns:a16="http://schemas.microsoft.com/office/drawing/2014/main" id="{43A3815B-A8F8-1493-0372-AEEABA2CCA01}"/>
                </a:ext>
              </a:extLst>
            </p:cNvPr>
            <p:cNvCxnSpPr>
              <a:stCxn id="94" idx="2"/>
              <a:endCxn id="95" idx="0"/>
            </p:cNvCxnSpPr>
            <p:nvPr/>
          </p:nvCxnSpPr>
          <p:spPr>
            <a:xfrm flipH="1">
              <a:off x="6250492" y="3645334"/>
              <a:ext cx="1" cy="90487"/>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3" name="Conector recto 102">
            <a:extLst>
              <a:ext uri="{FF2B5EF4-FFF2-40B4-BE49-F238E27FC236}">
                <a16:creationId xmlns:a16="http://schemas.microsoft.com/office/drawing/2014/main" id="{B5395B80-51F8-6533-CE18-1CB4EBB07F9F}"/>
              </a:ext>
            </a:extLst>
          </p:cNvPr>
          <p:cNvCxnSpPr>
            <a:stCxn id="95" idx="2"/>
            <a:endCxn id="23" idx="0"/>
          </p:cNvCxnSpPr>
          <p:nvPr/>
        </p:nvCxnSpPr>
        <p:spPr>
          <a:xfrm flipH="1">
            <a:off x="6247241" y="4296072"/>
            <a:ext cx="3251" cy="202934"/>
          </a:xfrm>
          <a:prstGeom prst="line">
            <a:avLst/>
          </a:prstGeom>
          <a:noFill/>
          <a:ln w="38100">
            <a:solidFill>
              <a:schemeClr val="folHlink"/>
            </a:solidFill>
            <a:miter lim="800000"/>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1" name="Imagen 110">
            <a:extLst>
              <a:ext uri="{FF2B5EF4-FFF2-40B4-BE49-F238E27FC236}">
                <a16:creationId xmlns:a16="http://schemas.microsoft.com/office/drawing/2014/main" id="{00FB6342-7BCB-DD7D-4F40-6E511CB93082}"/>
              </a:ext>
            </a:extLst>
          </p:cNvPr>
          <p:cNvPicPr>
            <a:picLocks noChangeAspect="1"/>
          </p:cNvPicPr>
          <p:nvPr/>
        </p:nvPicPr>
        <p:blipFill>
          <a:blip r:embed="rId2"/>
          <a:stretch>
            <a:fillRect/>
          </a:stretch>
        </p:blipFill>
        <p:spPr>
          <a:xfrm>
            <a:off x="2856345" y="646859"/>
            <a:ext cx="2194750" cy="967824"/>
          </a:xfrm>
          <a:prstGeom prst="rect">
            <a:avLst/>
          </a:prstGeom>
        </p:spPr>
      </p:pic>
      <p:sp>
        <p:nvSpPr>
          <p:cNvPr id="114" name="CuadroTexto 113">
            <a:extLst>
              <a:ext uri="{FF2B5EF4-FFF2-40B4-BE49-F238E27FC236}">
                <a16:creationId xmlns:a16="http://schemas.microsoft.com/office/drawing/2014/main" id="{D55D116A-E6D3-11CD-2D3E-DD8818408E2D}"/>
              </a:ext>
            </a:extLst>
          </p:cNvPr>
          <p:cNvSpPr txBox="1"/>
          <p:nvPr/>
        </p:nvSpPr>
        <p:spPr>
          <a:xfrm>
            <a:off x="5227043" y="84020"/>
            <a:ext cx="3970812" cy="3770263"/>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ts val="600"/>
              </a:spcAft>
              <a:buClrTx/>
              <a:buSzTx/>
              <a:buFontTx/>
              <a:buNone/>
              <a:tabLst/>
              <a:defRPr/>
            </a:pPr>
            <a:r>
              <a:rPr kumimoji="0" lang="es-UY" sz="1100" b="1"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Ejemplos enfoque iterativo</a:t>
            </a:r>
          </a:p>
          <a:p>
            <a:pPr marL="285750" marR="0" lvl="0" indent="-200025"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Desarrollar una obra civil o una pieza de ingeniería en etapas</a:t>
            </a:r>
          </a:p>
          <a:p>
            <a:pPr marL="285750" marR="0" lvl="0" indent="-200025"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Dividir un grupo bien definido de funcionalidades de un software entregando funcionalidades por fases</a:t>
            </a:r>
          </a:p>
          <a:p>
            <a:pPr marL="631825" marR="0" lvl="0" indent="-28575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Diseñar y producir materiales audiovisuales revisando el resultado de uno antes de construir el otro.</a:t>
            </a:r>
          </a:p>
          <a:p>
            <a:pPr marL="627063" marR="0" lvl="0" indent="-290513"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tab pos="1077913" algn="l"/>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Realizar instalaciones de un producto en diversos organismos o dependencias del organismo, cada una siendo una fase de todo el proyecto.</a:t>
            </a:r>
          </a:p>
          <a:p>
            <a:pPr marL="1881188" marR="0" lvl="0" indent="-265113"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Realizar un plan de mejoras de plazas en la ciudad, dividiendo las obras por barrios (etapas)</a:t>
            </a:r>
          </a:p>
          <a:p>
            <a:pPr marL="1881188" marR="0" lvl="0" indent="-265113"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Emprender un programa de mejoras ambientales para una región, dividiendo por tipos de industrias.</a:t>
            </a:r>
          </a:p>
        </p:txBody>
      </p:sp>
    </p:spTree>
    <p:extLst>
      <p:ext uri="{BB962C8B-B14F-4D97-AF65-F5344CB8AC3E}">
        <p14:creationId xmlns:p14="http://schemas.microsoft.com/office/powerpoint/2010/main" val="131253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8">
                                            <p:bg/>
                                          </p:spTgt>
                                        </p:tgtEl>
                                        <p:attrNameLst>
                                          <p:attrName>style.visibility</p:attrName>
                                        </p:attrNameLst>
                                      </p:cBhvr>
                                      <p:to>
                                        <p:strVal val="visible"/>
                                      </p:to>
                                    </p:set>
                                    <p:animEffect transition="in" filter="fade">
                                      <p:cBhvr>
                                        <p:cTn id="7" dur="1000"/>
                                        <p:tgtEl>
                                          <p:spTgt spid="2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fade">
                                      <p:cBhvr>
                                        <p:cTn id="13" dur="500"/>
                                        <p:tgtEl>
                                          <p:spTgt spid="1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xEl>
                                              <p:pRg st="1" end="1"/>
                                            </p:txEl>
                                          </p:spTgt>
                                        </p:tgtEl>
                                        <p:attrNameLst>
                                          <p:attrName>style.visibility</p:attrName>
                                        </p:attrNameLst>
                                      </p:cBhvr>
                                      <p:to>
                                        <p:strVal val="visible"/>
                                      </p:to>
                                    </p:set>
                                    <p:animEffect transition="in" filter="fade">
                                      <p:cBhvr>
                                        <p:cTn id="18" dur="500"/>
                                        <p:tgtEl>
                                          <p:spTgt spid="2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8">
                                            <p:txEl>
                                              <p:pRg st="2" end="2"/>
                                            </p:txEl>
                                          </p:spTgt>
                                        </p:tgtEl>
                                        <p:attrNameLst>
                                          <p:attrName>style.visibility</p:attrName>
                                        </p:attrNameLst>
                                      </p:cBhvr>
                                      <p:to>
                                        <p:strVal val="visible"/>
                                      </p:to>
                                    </p:set>
                                    <p:animEffect transition="in" filter="fade">
                                      <p:cBhvr>
                                        <p:cTn id="23" dur="500"/>
                                        <p:tgtEl>
                                          <p:spTgt spid="2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8">
                                            <p:txEl>
                                              <p:pRg st="3" end="3"/>
                                            </p:txEl>
                                          </p:spTgt>
                                        </p:tgtEl>
                                        <p:attrNameLst>
                                          <p:attrName>style.visibility</p:attrName>
                                        </p:attrNameLst>
                                      </p:cBhvr>
                                      <p:to>
                                        <p:strVal val="visible"/>
                                      </p:to>
                                    </p:set>
                                    <p:animEffect transition="in" filter="fade">
                                      <p:cBhvr>
                                        <p:cTn id="28" dur="500"/>
                                        <p:tgtEl>
                                          <p:spTgt spid="28">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
                                            <p:txEl>
                                              <p:pRg st="4" end="4"/>
                                            </p:txEl>
                                          </p:spTgt>
                                        </p:tgtEl>
                                        <p:attrNameLst>
                                          <p:attrName>style.visibility</p:attrName>
                                        </p:attrNameLst>
                                      </p:cBhvr>
                                      <p:to>
                                        <p:strVal val="visible"/>
                                      </p:to>
                                    </p:set>
                                    <p:animEffect transition="in" filter="fade">
                                      <p:cBhvr>
                                        <p:cTn id="33" dur="500"/>
                                        <p:tgtEl>
                                          <p:spTgt spid="2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500"/>
                            </p:stCondLst>
                            <p:childTnLst>
                              <p:par>
                                <p:cTn id="40" presetID="22" presetClass="entr" presetSubtype="1"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up)">
                                      <p:cBhvr>
                                        <p:cTn id="42" dur="500"/>
                                        <p:tgtEl>
                                          <p:spTgt spid="4"/>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up)">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par>
                          <p:cTn id="57" fill="hold">
                            <p:stCondLst>
                              <p:cond delay="500"/>
                            </p:stCondLst>
                            <p:childTnLst>
                              <p:par>
                                <p:cTn id="58" presetID="22" presetClass="entr" presetSubtype="1"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up)">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down)">
                                      <p:cBhvr>
                                        <p:cTn id="65" dur="500"/>
                                        <p:tgtEl>
                                          <p:spTgt spid="26"/>
                                        </p:tgtEl>
                                      </p:cBhvr>
                                    </p:animEffect>
                                  </p:childTnLst>
                                </p:cTn>
                              </p:par>
                            </p:childTnLst>
                          </p:cTn>
                        </p:par>
                        <p:par>
                          <p:cTn id="66" fill="hold">
                            <p:stCondLst>
                              <p:cond delay="500"/>
                            </p:stCondLst>
                            <p:childTnLst>
                              <p:par>
                                <p:cTn id="67" presetID="22" presetClass="entr" presetSubtype="1"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childTnLst>
                                </p:cTn>
                              </p:par>
                              <p:par>
                                <p:cTn id="75" presetID="10" presetClass="entr" presetSubtype="0" fill="hold" nodeType="with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114">
                                            <p:txEl>
                                              <p:pRg st="0" end="0"/>
                                            </p:txEl>
                                          </p:spTgt>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14">
                                            <p:txEl>
                                              <p:pRg st="1" end="1"/>
                                            </p:txEl>
                                          </p:spTgt>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114">
                                            <p:txEl>
                                              <p:pRg st="2" end="2"/>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14">
                                            <p:txEl>
                                              <p:pRg st="3" end="3"/>
                                            </p:txEl>
                                          </p:spTgt>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114">
                                            <p:txEl>
                                              <p:pRg st="4" end="4"/>
                                            </p:txEl>
                                          </p:spTgt>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114">
                                            <p:txEl>
                                              <p:pRg st="5" end="5"/>
                                            </p:txEl>
                                          </p:spTgt>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1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uiExpand="1" build="p" animBg="1"/>
      <p:bldP spid="3" grpId="0" animBg="1"/>
      <p:bldP spid="5" grpId="0" animBg="1"/>
      <p:bldP spid="23" grpId="0" animBg="1"/>
      <p:bldP spid="114"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4822217" cy="435776"/>
          </a:xfrm>
        </p:spPr>
        <p:txBody>
          <a:bodyPr/>
          <a:lstStyle/>
          <a:p>
            <a:r>
              <a:rPr lang="es-UY" b="1" dirty="0">
                <a:solidFill>
                  <a:srgbClr val="7030A0"/>
                </a:solidFill>
              </a:rPr>
              <a:t>Enfoque adaptativo- incremental</a:t>
            </a:r>
          </a:p>
        </p:txBody>
      </p:sp>
      <p:sp>
        <p:nvSpPr>
          <p:cNvPr id="28" name="CuadroTexto 27">
            <a:extLst>
              <a:ext uri="{FF2B5EF4-FFF2-40B4-BE49-F238E27FC236}">
                <a16:creationId xmlns:a16="http://schemas.microsoft.com/office/drawing/2014/main" id="{2040245E-CF76-D1FD-BA0C-730DA2EB462D}"/>
              </a:ext>
            </a:extLst>
          </p:cNvPr>
          <p:cNvSpPr txBox="1"/>
          <p:nvPr/>
        </p:nvSpPr>
        <p:spPr>
          <a:xfrm>
            <a:off x="147319" y="608913"/>
            <a:ext cx="2525199" cy="4243085"/>
          </a:xfrm>
          <a:prstGeom prst="rect">
            <a:avLst/>
          </a:prstGeom>
          <a:solidFill>
            <a:srgbClr val="FFE4C9"/>
          </a:solidFill>
        </p:spPr>
        <p:txBody>
          <a:bodyPr wrap="square" rtlCol="0">
            <a:spAutoFit/>
          </a:bodyPr>
          <a:lstStyle/>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Enfocado al desarrollo de un entregable (producto), donde se entregan versiones intermedias del producto (</a:t>
            </a:r>
            <a:r>
              <a:rPr kumimoji="0" lang="es-UY"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incrementos)</a:t>
            </a: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 hasta llegar a la versión final</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El producto final puede estar parcialmente definido y se va ajustando con cada versión</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Cada fase (incremento) se planifica partiendo de los resultados anteriores</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Se puede entregar versiones parciales en forma rápida y adaptada a cambios no previstos</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Las fases pueden ser de distinta duración pero cuanto más cortas, el producto se adapta mejor.</a:t>
            </a:r>
          </a:p>
        </p:txBody>
      </p:sp>
      <p:grpSp>
        <p:nvGrpSpPr>
          <p:cNvPr id="91" name="Grupo 90">
            <a:extLst>
              <a:ext uri="{FF2B5EF4-FFF2-40B4-BE49-F238E27FC236}">
                <a16:creationId xmlns:a16="http://schemas.microsoft.com/office/drawing/2014/main" id="{D771F24F-4FD3-319E-0587-72938EEB4D12}"/>
              </a:ext>
            </a:extLst>
          </p:cNvPr>
          <p:cNvGrpSpPr/>
          <p:nvPr/>
        </p:nvGrpSpPr>
        <p:grpSpPr>
          <a:xfrm>
            <a:off x="2987823" y="1733708"/>
            <a:ext cx="3726649" cy="3275025"/>
            <a:chOff x="3203848" y="713284"/>
            <a:chExt cx="3726649" cy="3275025"/>
          </a:xfrm>
        </p:grpSpPr>
        <p:sp>
          <p:nvSpPr>
            <p:cNvPr id="92" name="Rectangle 4">
              <a:extLst>
                <a:ext uri="{FF2B5EF4-FFF2-40B4-BE49-F238E27FC236}">
                  <a16:creationId xmlns:a16="http://schemas.microsoft.com/office/drawing/2014/main" id="{CF76900B-EA52-9C47-4DD4-9FC505B50323}"/>
                </a:ext>
              </a:extLst>
            </p:cNvPr>
            <p:cNvSpPr>
              <a:spLocks noChangeArrowheads="1"/>
            </p:cNvSpPr>
            <p:nvPr/>
          </p:nvSpPr>
          <p:spPr bwMode="auto">
            <a:xfrm>
              <a:off x="3203848" y="713284"/>
              <a:ext cx="1656184" cy="63341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Definir características esperadas del producto</a:t>
              </a:r>
            </a:p>
          </p:txBody>
        </p:sp>
        <p:cxnSp>
          <p:nvCxnSpPr>
            <p:cNvPr id="98" name="AutoShape 25">
              <a:extLst>
                <a:ext uri="{FF2B5EF4-FFF2-40B4-BE49-F238E27FC236}">
                  <a16:creationId xmlns:a16="http://schemas.microsoft.com/office/drawing/2014/main" id="{CB078B45-0ACB-BE87-82EC-DCB9F350AEA3}"/>
                </a:ext>
              </a:extLst>
            </p:cNvPr>
            <p:cNvCxnSpPr>
              <a:cxnSpLocks noChangeShapeType="1"/>
              <a:stCxn id="99" idx="1"/>
              <a:endCxn id="92" idx="1"/>
            </p:cNvCxnSpPr>
            <p:nvPr/>
          </p:nvCxnSpPr>
          <p:spPr bwMode="auto">
            <a:xfrm rot="10800000">
              <a:off x="3203849" y="1029991"/>
              <a:ext cx="148675" cy="730201"/>
            </a:xfrm>
            <a:prstGeom prst="bentConnector3">
              <a:avLst>
                <a:gd name="adj1" fmla="val 165897"/>
              </a:avLst>
            </a:prstGeom>
            <a:noFill/>
            <a:ln w="38100">
              <a:solidFill>
                <a:schemeClr val="folHlink"/>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Rectangle 5">
              <a:extLst>
                <a:ext uri="{FF2B5EF4-FFF2-40B4-BE49-F238E27FC236}">
                  <a16:creationId xmlns:a16="http://schemas.microsoft.com/office/drawing/2014/main" id="{83D4C34E-C953-4C18-6A43-FA28455B7B51}"/>
                </a:ext>
              </a:extLst>
            </p:cNvPr>
            <p:cNvSpPr>
              <a:spLocks noChangeArrowheads="1"/>
            </p:cNvSpPr>
            <p:nvPr/>
          </p:nvSpPr>
          <p:spPr bwMode="auto">
            <a:xfrm>
              <a:off x="3352523" y="1499047"/>
              <a:ext cx="927961"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versión 1 del producto</a:t>
              </a:r>
            </a:p>
          </p:txBody>
        </p:sp>
        <p:sp>
          <p:nvSpPr>
            <p:cNvPr id="100" name="Rectangle 6">
              <a:extLst>
                <a:ext uri="{FF2B5EF4-FFF2-40B4-BE49-F238E27FC236}">
                  <a16:creationId xmlns:a16="http://schemas.microsoft.com/office/drawing/2014/main" id="{98000B52-A712-04E6-61EF-28C9B7D3A908}"/>
                </a:ext>
              </a:extLst>
            </p:cNvPr>
            <p:cNvSpPr>
              <a:spLocks noChangeArrowheads="1"/>
            </p:cNvSpPr>
            <p:nvPr/>
          </p:nvSpPr>
          <p:spPr bwMode="auto">
            <a:xfrm>
              <a:off x="3352523" y="2147266"/>
              <a:ext cx="927961"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versión1</a:t>
              </a:r>
            </a:p>
          </p:txBody>
        </p:sp>
        <p:sp>
          <p:nvSpPr>
            <p:cNvPr id="101" name="Rectangle 7">
              <a:extLst>
                <a:ext uri="{FF2B5EF4-FFF2-40B4-BE49-F238E27FC236}">
                  <a16:creationId xmlns:a16="http://schemas.microsoft.com/office/drawing/2014/main" id="{DFC93AA0-583F-9DA8-1B5D-E6278EB62FA5}"/>
                </a:ext>
              </a:extLst>
            </p:cNvPr>
            <p:cNvSpPr>
              <a:spLocks noChangeArrowheads="1"/>
            </p:cNvSpPr>
            <p:nvPr/>
          </p:nvSpPr>
          <p:spPr bwMode="auto">
            <a:xfrm>
              <a:off x="3352523" y="2669554"/>
              <a:ext cx="927961" cy="57281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versión 1</a:t>
              </a:r>
            </a:p>
          </p:txBody>
        </p:sp>
        <p:cxnSp>
          <p:nvCxnSpPr>
            <p:cNvPr id="102" name="Conector recto 101">
              <a:extLst>
                <a:ext uri="{FF2B5EF4-FFF2-40B4-BE49-F238E27FC236}">
                  <a16:creationId xmlns:a16="http://schemas.microsoft.com/office/drawing/2014/main" id="{74C113D5-2414-DB9B-77E1-B72CC4C87116}"/>
                </a:ext>
              </a:extLst>
            </p:cNvPr>
            <p:cNvCxnSpPr>
              <a:stCxn id="99" idx="2"/>
              <a:endCxn id="100" idx="0"/>
            </p:cNvCxnSpPr>
            <p:nvPr/>
          </p:nvCxnSpPr>
          <p:spPr>
            <a:xfrm>
              <a:off x="3816504" y="2021335"/>
              <a:ext cx="0" cy="125931"/>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Conector recto 103">
              <a:extLst>
                <a:ext uri="{FF2B5EF4-FFF2-40B4-BE49-F238E27FC236}">
                  <a16:creationId xmlns:a16="http://schemas.microsoft.com/office/drawing/2014/main" id="{2DFCC911-0A81-D759-FFBD-32D4F65C44D2}"/>
                </a:ext>
              </a:extLst>
            </p:cNvPr>
            <p:cNvCxnSpPr>
              <a:stCxn id="100" idx="2"/>
              <a:endCxn id="101" idx="0"/>
            </p:cNvCxnSpPr>
            <p:nvPr/>
          </p:nvCxnSpPr>
          <p:spPr>
            <a:xfrm>
              <a:off x="3816504" y="2579066"/>
              <a:ext cx="0" cy="90488"/>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Rectangle 5">
              <a:extLst>
                <a:ext uri="{FF2B5EF4-FFF2-40B4-BE49-F238E27FC236}">
                  <a16:creationId xmlns:a16="http://schemas.microsoft.com/office/drawing/2014/main" id="{848DC699-22D3-1FFF-76C9-330E36BA2FF5}"/>
                </a:ext>
              </a:extLst>
            </p:cNvPr>
            <p:cNvSpPr>
              <a:spLocks noChangeArrowheads="1"/>
            </p:cNvSpPr>
            <p:nvPr/>
          </p:nvSpPr>
          <p:spPr bwMode="auto">
            <a:xfrm>
              <a:off x="4719499" y="1521328"/>
              <a:ext cx="927961"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versión 2 del producto</a:t>
              </a:r>
            </a:p>
          </p:txBody>
        </p:sp>
        <p:sp>
          <p:nvSpPr>
            <p:cNvPr id="106" name="Rectangle 6">
              <a:extLst>
                <a:ext uri="{FF2B5EF4-FFF2-40B4-BE49-F238E27FC236}">
                  <a16:creationId xmlns:a16="http://schemas.microsoft.com/office/drawing/2014/main" id="{56DA5043-6616-B7AE-5E39-C92A4F5F97C8}"/>
                </a:ext>
              </a:extLst>
            </p:cNvPr>
            <p:cNvSpPr>
              <a:spLocks noChangeArrowheads="1"/>
            </p:cNvSpPr>
            <p:nvPr/>
          </p:nvSpPr>
          <p:spPr bwMode="auto">
            <a:xfrm>
              <a:off x="4719499" y="2156847"/>
              <a:ext cx="927961"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versión 2</a:t>
              </a:r>
            </a:p>
          </p:txBody>
        </p:sp>
        <p:sp>
          <p:nvSpPr>
            <p:cNvPr id="107" name="Rectangle 7">
              <a:extLst>
                <a:ext uri="{FF2B5EF4-FFF2-40B4-BE49-F238E27FC236}">
                  <a16:creationId xmlns:a16="http://schemas.microsoft.com/office/drawing/2014/main" id="{153ECD28-BE7C-9110-BA8A-57F3A4248CB6}"/>
                </a:ext>
              </a:extLst>
            </p:cNvPr>
            <p:cNvSpPr>
              <a:spLocks noChangeArrowheads="1"/>
            </p:cNvSpPr>
            <p:nvPr/>
          </p:nvSpPr>
          <p:spPr bwMode="auto">
            <a:xfrm>
              <a:off x="4719498" y="2679134"/>
              <a:ext cx="927961" cy="560251"/>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de versión 2</a:t>
              </a:r>
            </a:p>
          </p:txBody>
        </p:sp>
        <p:cxnSp>
          <p:nvCxnSpPr>
            <p:cNvPr id="108" name="Conector recto 107">
              <a:extLst>
                <a:ext uri="{FF2B5EF4-FFF2-40B4-BE49-F238E27FC236}">
                  <a16:creationId xmlns:a16="http://schemas.microsoft.com/office/drawing/2014/main" id="{B345D66A-58E3-3FAC-0E7F-6C18BDF05EEE}"/>
                </a:ext>
              </a:extLst>
            </p:cNvPr>
            <p:cNvCxnSpPr>
              <a:stCxn id="105" idx="2"/>
              <a:endCxn id="106" idx="0"/>
            </p:cNvCxnSpPr>
            <p:nvPr/>
          </p:nvCxnSpPr>
          <p:spPr>
            <a:xfrm>
              <a:off x="5183480" y="2043616"/>
              <a:ext cx="0" cy="113231"/>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Conector recto 108">
              <a:extLst>
                <a:ext uri="{FF2B5EF4-FFF2-40B4-BE49-F238E27FC236}">
                  <a16:creationId xmlns:a16="http://schemas.microsoft.com/office/drawing/2014/main" id="{47DB9EC5-2407-3DE1-5CFE-8B369A968CD7}"/>
                </a:ext>
              </a:extLst>
            </p:cNvPr>
            <p:cNvCxnSpPr>
              <a:stCxn id="106" idx="2"/>
              <a:endCxn id="107" idx="0"/>
            </p:cNvCxnSpPr>
            <p:nvPr/>
          </p:nvCxnSpPr>
          <p:spPr>
            <a:xfrm flipH="1">
              <a:off x="5183479" y="2588647"/>
              <a:ext cx="1" cy="90487"/>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Rectangle 8">
              <a:extLst>
                <a:ext uri="{FF2B5EF4-FFF2-40B4-BE49-F238E27FC236}">
                  <a16:creationId xmlns:a16="http://schemas.microsoft.com/office/drawing/2014/main" id="{B0053959-E29C-5CEA-D32B-FF9CCDB13207}"/>
                </a:ext>
              </a:extLst>
            </p:cNvPr>
            <p:cNvSpPr>
              <a:spLocks noChangeArrowheads="1"/>
            </p:cNvSpPr>
            <p:nvPr/>
          </p:nvSpPr>
          <p:spPr bwMode="auto">
            <a:xfrm>
              <a:off x="5996033" y="3491421"/>
              <a:ext cx="934463" cy="4968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Producto final</a:t>
              </a:r>
            </a:p>
          </p:txBody>
        </p:sp>
        <p:cxnSp>
          <p:nvCxnSpPr>
            <p:cNvPr id="112" name="AutoShape 19">
              <a:extLst>
                <a:ext uri="{FF2B5EF4-FFF2-40B4-BE49-F238E27FC236}">
                  <a16:creationId xmlns:a16="http://schemas.microsoft.com/office/drawing/2014/main" id="{A9F79E7B-B5BA-78F6-E55C-6E411BC50B22}"/>
                </a:ext>
              </a:extLst>
            </p:cNvPr>
            <p:cNvCxnSpPr>
              <a:cxnSpLocks noChangeShapeType="1"/>
              <a:stCxn id="105" idx="1"/>
              <a:endCxn id="101" idx="3"/>
            </p:cNvCxnSpPr>
            <p:nvPr/>
          </p:nvCxnSpPr>
          <p:spPr bwMode="auto">
            <a:xfrm rot="10800000" flipV="1">
              <a:off x="4280485" y="1782472"/>
              <a:ext cx="439015" cy="1173488"/>
            </a:xfrm>
            <a:prstGeom prst="bentConnector3">
              <a:avLst>
                <a:gd name="adj1" fmla="val 50000"/>
              </a:avLst>
            </a:prstGeom>
            <a:noFill/>
            <a:ln w="38100">
              <a:solidFill>
                <a:schemeClr val="folHlink"/>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AutoShape 19">
              <a:extLst>
                <a:ext uri="{FF2B5EF4-FFF2-40B4-BE49-F238E27FC236}">
                  <a16:creationId xmlns:a16="http://schemas.microsoft.com/office/drawing/2014/main" id="{69DD75B6-6E9F-E417-A66C-9CBCD3AE8053}"/>
                </a:ext>
              </a:extLst>
            </p:cNvPr>
            <p:cNvCxnSpPr>
              <a:cxnSpLocks noChangeShapeType="1"/>
              <a:stCxn id="115" idx="1"/>
              <a:endCxn id="107" idx="3"/>
            </p:cNvCxnSpPr>
            <p:nvPr/>
          </p:nvCxnSpPr>
          <p:spPr bwMode="auto">
            <a:xfrm rot="10800000" flipV="1">
              <a:off x="5647459" y="1782472"/>
              <a:ext cx="355076" cy="1176788"/>
            </a:xfrm>
            <a:prstGeom prst="bentConnector3">
              <a:avLst>
                <a:gd name="adj1" fmla="val 50000"/>
              </a:avLst>
            </a:prstGeom>
            <a:noFill/>
            <a:ln w="38100">
              <a:solidFill>
                <a:schemeClr val="folHlink"/>
              </a:solidFill>
              <a:prstDash val="sysDot"/>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5" name="Rectangle 5">
              <a:extLst>
                <a:ext uri="{FF2B5EF4-FFF2-40B4-BE49-F238E27FC236}">
                  <a16:creationId xmlns:a16="http://schemas.microsoft.com/office/drawing/2014/main" id="{7471E155-53F4-FC00-BAC8-DF4E04B497E9}"/>
                </a:ext>
              </a:extLst>
            </p:cNvPr>
            <p:cNvSpPr>
              <a:spLocks noChangeArrowheads="1"/>
            </p:cNvSpPr>
            <p:nvPr/>
          </p:nvSpPr>
          <p:spPr bwMode="auto">
            <a:xfrm>
              <a:off x="6002535" y="1521328"/>
              <a:ext cx="927961"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Planificar última versión</a:t>
              </a:r>
            </a:p>
          </p:txBody>
        </p:sp>
        <p:sp>
          <p:nvSpPr>
            <p:cNvPr id="116" name="Rectangle 6">
              <a:extLst>
                <a:ext uri="{FF2B5EF4-FFF2-40B4-BE49-F238E27FC236}">
                  <a16:creationId xmlns:a16="http://schemas.microsoft.com/office/drawing/2014/main" id="{E1A32737-5761-B7C7-680C-EE6861CD3FB9}"/>
                </a:ext>
              </a:extLst>
            </p:cNvPr>
            <p:cNvSpPr>
              <a:spLocks noChangeArrowheads="1"/>
            </p:cNvSpPr>
            <p:nvPr/>
          </p:nvSpPr>
          <p:spPr bwMode="auto">
            <a:xfrm>
              <a:off x="6002536" y="2156847"/>
              <a:ext cx="927961" cy="48090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 versión</a:t>
              </a:r>
            </a:p>
          </p:txBody>
        </p:sp>
        <p:sp>
          <p:nvSpPr>
            <p:cNvPr id="117" name="Rectangle 7">
              <a:extLst>
                <a:ext uri="{FF2B5EF4-FFF2-40B4-BE49-F238E27FC236}">
                  <a16:creationId xmlns:a16="http://schemas.microsoft.com/office/drawing/2014/main" id="{C6B80385-383B-F4A7-FADF-42F44B7AD17B}"/>
                </a:ext>
              </a:extLst>
            </p:cNvPr>
            <p:cNvSpPr>
              <a:spLocks noChangeArrowheads="1"/>
            </p:cNvSpPr>
            <p:nvPr/>
          </p:nvSpPr>
          <p:spPr bwMode="auto">
            <a:xfrm>
              <a:off x="6002535" y="2728236"/>
              <a:ext cx="927961" cy="560251"/>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 de versión</a:t>
              </a:r>
            </a:p>
          </p:txBody>
        </p:sp>
        <p:cxnSp>
          <p:nvCxnSpPr>
            <p:cNvPr id="118" name="Conector recto 117">
              <a:extLst>
                <a:ext uri="{FF2B5EF4-FFF2-40B4-BE49-F238E27FC236}">
                  <a16:creationId xmlns:a16="http://schemas.microsoft.com/office/drawing/2014/main" id="{FC8BF0CF-9D19-56DA-02FA-A9B823A0C7B1}"/>
                </a:ext>
              </a:extLst>
            </p:cNvPr>
            <p:cNvCxnSpPr>
              <a:stCxn id="115" idx="2"/>
              <a:endCxn id="116" idx="0"/>
            </p:cNvCxnSpPr>
            <p:nvPr/>
          </p:nvCxnSpPr>
          <p:spPr>
            <a:xfrm>
              <a:off x="6466516" y="2043616"/>
              <a:ext cx="1" cy="113231"/>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9" name="Conector recto 118">
              <a:extLst>
                <a:ext uri="{FF2B5EF4-FFF2-40B4-BE49-F238E27FC236}">
                  <a16:creationId xmlns:a16="http://schemas.microsoft.com/office/drawing/2014/main" id="{0F3C4151-25C1-64F5-9C5C-CACC6744997D}"/>
                </a:ext>
              </a:extLst>
            </p:cNvPr>
            <p:cNvCxnSpPr>
              <a:stCxn id="116" idx="2"/>
              <a:endCxn id="117" idx="0"/>
            </p:cNvCxnSpPr>
            <p:nvPr/>
          </p:nvCxnSpPr>
          <p:spPr>
            <a:xfrm flipH="1">
              <a:off x="6466516" y="2637749"/>
              <a:ext cx="1" cy="90487"/>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0" name="Conector recto 119">
              <a:extLst>
                <a:ext uri="{FF2B5EF4-FFF2-40B4-BE49-F238E27FC236}">
                  <a16:creationId xmlns:a16="http://schemas.microsoft.com/office/drawing/2014/main" id="{C44428A4-11B2-67D8-1AF1-2F84A97F2F02}"/>
                </a:ext>
              </a:extLst>
            </p:cNvPr>
            <p:cNvCxnSpPr>
              <a:stCxn id="117" idx="2"/>
              <a:endCxn id="110" idx="0"/>
            </p:cNvCxnSpPr>
            <p:nvPr/>
          </p:nvCxnSpPr>
          <p:spPr>
            <a:xfrm flipH="1">
              <a:off x="6463265" y="3288487"/>
              <a:ext cx="3251" cy="202934"/>
            </a:xfrm>
            <a:prstGeom prst="line">
              <a:avLst/>
            </a:prstGeom>
            <a:noFill/>
            <a:ln w="38100">
              <a:solidFill>
                <a:schemeClr val="folHlink"/>
              </a:solidFill>
              <a:miter lim="800000"/>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1" name="CuadroTexto 120">
            <a:extLst>
              <a:ext uri="{FF2B5EF4-FFF2-40B4-BE49-F238E27FC236}">
                <a16:creationId xmlns:a16="http://schemas.microsoft.com/office/drawing/2014/main" id="{41797708-2F23-C082-7238-7D9D63AA3F1E}"/>
              </a:ext>
            </a:extLst>
          </p:cNvPr>
          <p:cNvSpPr txBox="1"/>
          <p:nvPr/>
        </p:nvSpPr>
        <p:spPr>
          <a:xfrm>
            <a:off x="5364088" y="165282"/>
            <a:ext cx="3836272" cy="3770263"/>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ts val="600"/>
              </a:spcAft>
              <a:buClrTx/>
              <a:buSzTx/>
              <a:buFontTx/>
              <a:buNone/>
              <a:tabLst/>
              <a:defRPr/>
            </a:pPr>
            <a:r>
              <a:rPr kumimoji="0" lang="es-UY" sz="1100" b="1"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Ejemplos de enfoque incremental</a:t>
            </a:r>
          </a:p>
          <a:p>
            <a:pPr marL="174625" marR="0" lvl="0" indent="-174625"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Construir una plaza de barrio en etapas, donde cada etapa agrega más elementos (bancos y caminos, zona de juegos, local de reunión para vecinos)</a:t>
            </a:r>
          </a:p>
          <a:p>
            <a:pPr marL="174625" marR="0" lvl="0" indent="-174625"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Desarrollar una pieza de una máquina en etapas, ajustando funcionamiento por etapas.</a:t>
            </a:r>
          </a:p>
          <a:p>
            <a:pPr marL="180975" marR="0" lvl="0" indent="-180975"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Dividir la implantación de una solución de software compleja en varias fases, donde en cada fase se desarrolla y se entrega un módulo de la solución</a:t>
            </a:r>
          </a:p>
          <a:p>
            <a:pPr marL="630238" marR="0" lvl="0" indent="-285750" algn="l" defTabSz="457200" rtl="0" eaLnBrk="0" fontAlgn="base" latinLnBrk="0" hangingPunct="0">
              <a:lnSpc>
                <a:spcPct val="100000"/>
              </a:lnSpc>
              <a:spcBef>
                <a:spcPct val="0"/>
              </a:spcBef>
              <a:spcAft>
                <a:spcPts val="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Desarrollar una aplicación informática sin conocer aún todos los requisitos. Se van</a:t>
            </a:r>
          </a:p>
          <a:p>
            <a:pPr marL="1520825" marR="0" lvl="0" indent="0" algn="l" defTabSz="457200" rtl="0" eaLnBrk="0" fontAlgn="base" latinLnBrk="0" hangingPunct="0">
              <a:lnSpc>
                <a:spcPct val="100000"/>
              </a:lnSpc>
              <a:spcBef>
                <a:spcPct val="0"/>
              </a:spcBef>
              <a:spcAft>
                <a:spcPts val="600"/>
              </a:spcAft>
              <a:buClrTx/>
              <a:buSzTx/>
              <a:buFontTx/>
              <a:buNone/>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desarrollando prototipos o versiones operativas, que se </a:t>
            </a:r>
            <a:b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b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van mejorando con el tiempo.</a:t>
            </a:r>
          </a:p>
          <a:p>
            <a:pPr marL="1703388" marR="0" lvl="0" indent="-266700" algn="l" defTabSz="457200" rtl="0" eaLnBrk="0" fontAlgn="base" latinLnBrk="0" hangingPunct="0">
              <a:lnSpc>
                <a:spcPct val="10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Poner en marcha una capacitación en etapas, desarrollando más habilidades en cada una (curso básico, intermedio, avanzado)</a:t>
            </a:r>
          </a:p>
        </p:txBody>
      </p:sp>
      <p:pic>
        <p:nvPicPr>
          <p:cNvPr id="122" name="Imagen 121">
            <a:extLst>
              <a:ext uri="{FF2B5EF4-FFF2-40B4-BE49-F238E27FC236}">
                <a16:creationId xmlns:a16="http://schemas.microsoft.com/office/drawing/2014/main" id="{D5A2A666-2815-BE10-A977-2A0238451ACA}"/>
              </a:ext>
            </a:extLst>
          </p:cNvPr>
          <p:cNvPicPr>
            <a:picLocks noChangeAspect="1"/>
          </p:cNvPicPr>
          <p:nvPr/>
        </p:nvPicPr>
        <p:blipFill>
          <a:blip r:embed="rId2"/>
          <a:stretch>
            <a:fillRect/>
          </a:stretch>
        </p:blipFill>
        <p:spPr>
          <a:xfrm>
            <a:off x="2904179" y="616550"/>
            <a:ext cx="2171888" cy="975445"/>
          </a:xfrm>
          <a:prstGeom prst="rect">
            <a:avLst/>
          </a:prstGeom>
          <a:ln>
            <a:solidFill>
              <a:srgbClr val="7030A0"/>
            </a:solidFill>
          </a:ln>
        </p:spPr>
      </p:pic>
    </p:spTree>
    <p:extLst>
      <p:ext uri="{BB962C8B-B14F-4D97-AF65-F5344CB8AC3E}">
        <p14:creationId xmlns:p14="http://schemas.microsoft.com/office/powerpoint/2010/main" val="155171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bg/>
                                          </p:spTgt>
                                        </p:tgtEl>
                                        <p:attrNameLst>
                                          <p:attrName>style.visibility</p:attrName>
                                        </p:attrNameLst>
                                      </p:cBhvr>
                                      <p:to>
                                        <p:strVal val="visible"/>
                                      </p:to>
                                    </p:set>
                                    <p:animEffect transition="in" filter="fade">
                                      <p:cBhvr>
                                        <p:cTn id="7" dur="500"/>
                                        <p:tgtEl>
                                          <p:spTgt spid="28">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xEl>
                                              <p:pRg st="0" end="0"/>
                                            </p:txEl>
                                          </p:spTgt>
                                        </p:tgtEl>
                                        <p:attrNameLst>
                                          <p:attrName>style.visibility</p:attrName>
                                        </p:attrNameLst>
                                      </p:cBhvr>
                                      <p:to>
                                        <p:strVal val="visible"/>
                                      </p:to>
                                    </p:set>
                                    <p:animEffect transition="in" filter="fade">
                                      <p:cBhvr>
                                        <p:cTn id="11" dur="500"/>
                                        <p:tgtEl>
                                          <p:spTgt spid="2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2"/>
                                        </p:tgtEl>
                                        <p:attrNameLst>
                                          <p:attrName>style.visibility</p:attrName>
                                        </p:attrNameLst>
                                      </p:cBhvr>
                                      <p:to>
                                        <p:strVal val="visible"/>
                                      </p:to>
                                    </p:set>
                                    <p:animEffect transition="in" filter="fade">
                                      <p:cBhvr>
                                        <p:cTn id="15" dur="500"/>
                                        <p:tgtEl>
                                          <p:spTgt spid="12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8">
                                            <p:txEl>
                                              <p:pRg st="1" end="1"/>
                                            </p:txEl>
                                          </p:spTgt>
                                        </p:tgtEl>
                                        <p:attrNameLst>
                                          <p:attrName>style.visibility</p:attrName>
                                        </p:attrNameLst>
                                      </p:cBhvr>
                                      <p:to>
                                        <p:strVal val="visible"/>
                                      </p:to>
                                    </p:set>
                                    <p:animEffect transition="in" filter="fade">
                                      <p:cBhvr>
                                        <p:cTn id="20" dur="500"/>
                                        <p:tgtEl>
                                          <p:spTgt spid="2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8">
                                            <p:txEl>
                                              <p:pRg st="2" end="2"/>
                                            </p:txEl>
                                          </p:spTgt>
                                        </p:tgtEl>
                                        <p:attrNameLst>
                                          <p:attrName>style.visibility</p:attrName>
                                        </p:attrNameLst>
                                      </p:cBhvr>
                                      <p:to>
                                        <p:strVal val="visible"/>
                                      </p:to>
                                    </p:set>
                                    <p:animEffect transition="in" filter="fade">
                                      <p:cBhvr>
                                        <p:cTn id="25" dur="500"/>
                                        <p:tgtEl>
                                          <p:spTgt spid="28">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xEl>
                                              <p:pRg st="3" end="3"/>
                                            </p:txEl>
                                          </p:spTgt>
                                        </p:tgtEl>
                                        <p:attrNameLst>
                                          <p:attrName>style.visibility</p:attrName>
                                        </p:attrNameLst>
                                      </p:cBhvr>
                                      <p:to>
                                        <p:strVal val="visible"/>
                                      </p:to>
                                    </p:set>
                                    <p:animEffect transition="in" filter="fade">
                                      <p:cBhvr>
                                        <p:cTn id="30" dur="500"/>
                                        <p:tgtEl>
                                          <p:spTgt spid="28">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xEl>
                                              <p:pRg st="4" end="4"/>
                                            </p:txEl>
                                          </p:spTgt>
                                        </p:tgtEl>
                                        <p:attrNameLst>
                                          <p:attrName>style.visibility</p:attrName>
                                        </p:attrNameLst>
                                      </p:cBhvr>
                                      <p:to>
                                        <p:strVal val="visible"/>
                                      </p:to>
                                    </p:set>
                                    <p:animEffect transition="in" filter="fade">
                                      <p:cBhvr>
                                        <p:cTn id="35" dur="500"/>
                                        <p:tgtEl>
                                          <p:spTgt spid="28">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left)">
                                      <p:cBhvr>
                                        <p:cTn id="40" dur="3000"/>
                                        <p:tgtEl>
                                          <p:spTgt spid="9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21">
                                            <p:txEl>
                                              <p:pRg st="0" end="0"/>
                                            </p:txEl>
                                          </p:spTgt>
                                        </p:tgtEl>
                                        <p:attrNameLst>
                                          <p:attrName>style.visibility</p:attrName>
                                        </p:attrNameLst>
                                      </p:cBhvr>
                                      <p:to>
                                        <p:strVal val="visible"/>
                                      </p:to>
                                    </p:set>
                                    <p:animEffect transition="in" filter="fade">
                                      <p:cBhvr>
                                        <p:cTn id="45" dur="500"/>
                                        <p:tgtEl>
                                          <p:spTgt spid="121">
                                            <p:txEl>
                                              <p:pRg st="0" end="0"/>
                                            </p:txEl>
                                          </p:spTgt>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21">
                                            <p:txEl>
                                              <p:pRg st="1" end="1"/>
                                            </p:txEl>
                                          </p:spTgt>
                                        </p:tgtEl>
                                        <p:attrNameLst>
                                          <p:attrName>style.visibility</p:attrName>
                                        </p:attrNameLst>
                                      </p:cBhvr>
                                      <p:to>
                                        <p:strVal val="visible"/>
                                      </p:to>
                                    </p:set>
                                    <p:animEffect transition="in" filter="fade">
                                      <p:cBhvr>
                                        <p:cTn id="49" dur="500"/>
                                        <p:tgtEl>
                                          <p:spTgt spid="121">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21">
                                            <p:txEl>
                                              <p:pRg st="2" end="2"/>
                                            </p:txEl>
                                          </p:spTgt>
                                        </p:tgtEl>
                                        <p:attrNameLst>
                                          <p:attrName>style.visibility</p:attrName>
                                        </p:attrNameLst>
                                      </p:cBhvr>
                                      <p:to>
                                        <p:strVal val="visible"/>
                                      </p:to>
                                    </p:set>
                                    <p:animEffect transition="in" filter="fade">
                                      <p:cBhvr>
                                        <p:cTn id="54" dur="500"/>
                                        <p:tgtEl>
                                          <p:spTgt spid="121">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1">
                                            <p:txEl>
                                              <p:pRg st="3" end="3"/>
                                            </p:txEl>
                                          </p:spTgt>
                                        </p:tgtEl>
                                        <p:attrNameLst>
                                          <p:attrName>style.visibility</p:attrName>
                                        </p:attrNameLst>
                                      </p:cBhvr>
                                      <p:to>
                                        <p:strVal val="visible"/>
                                      </p:to>
                                    </p:set>
                                    <p:animEffect transition="in" filter="fade">
                                      <p:cBhvr>
                                        <p:cTn id="59" dur="500"/>
                                        <p:tgtEl>
                                          <p:spTgt spid="121">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21">
                                            <p:txEl>
                                              <p:pRg st="4" end="4"/>
                                            </p:txEl>
                                          </p:spTgt>
                                        </p:tgtEl>
                                        <p:attrNameLst>
                                          <p:attrName>style.visibility</p:attrName>
                                        </p:attrNameLst>
                                      </p:cBhvr>
                                      <p:to>
                                        <p:strVal val="visible"/>
                                      </p:to>
                                    </p:set>
                                    <p:animEffect transition="in" filter="fade">
                                      <p:cBhvr>
                                        <p:cTn id="64" dur="500"/>
                                        <p:tgtEl>
                                          <p:spTgt spid="121">
                                            <p:txEl>
                                              <p:pRg st="4" end="4"/>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21">
                                            <p:txEl>
                                              <p:pRg st="5" end="5"/>
                                            </p:txEl>
                                          </p:spTgt>
                                        </p:tgtEl>
                                        <p:attrNameLst>
                                          <p:attrName>style.visibility</p:attrName>
                                        </p:attrNameLst>
                                      </p:cBhvr>
                                      <p:to>
                                        <p:strVal val="visible"/>
                                      </p:to>
                                    </p:set>
                                    <p:animEffect transition="in" filter="fade">
                                      <p:cBhvr>
                                        <p:cTn id="67" dur="500"/>
                                        <p:tgtEl>
                                          <p:spTgt spid="121">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21">
                                            <p:txEl>
                                              <p:pRg st="6" end="6"/>
                                            </p:txEl>
                                          </p:spTgt>
                                        </p:tgtEl>
                                        <p:attrNameLst>
                                          <p:attrName>style.visibility</p:attrName>
                                        </p:attrNameLst>
                                      </p:cBhvr>
                                      <p:to>
                                        <p:strVal val="visible"/>
                                      </p:to>
                                    </p:set>
                                    <p:animEffect transition="in" filter="fade">
                                      <p:cBhvr>
                                        <p:cTn id="72" dur="500"/>
                                        <p:tgtEl>
                                          <p:spTgt spid="1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uiExpand="1" build="p" animBg="1"/>
      <p:bldP spid="121"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ítulo 3"/>
          <p:cNvSpPr>
            <a:spLocks noGrp="1"/>
          </p:cNvSpPr>
          <p:nvPr>
            <p:ph type="title"/>
          </p:nvPr>
        </p:nvSpPr>
        <p:spPr>
          <a:xfrm>
            <a:off x="179512" y="20327"/>
            <a:ext cx="2659637" cy="435776"/>
          </a:xfrm>
        </p:spPr>
        <p:txBody>
          <a:bodyPr/>
          <a:lstStyle/>
          <a:p>
            <a:r>
              <a:rPr lang="es-UY" b="1" dirty="0">
                <a:solidFill>
                  <a:srgbClr val="7030A0"/>
                </a:solidFill>
              </a:rPr>
              <a:t>Enfoque ágil</a:t>
            </a:r>
          </a:p>
        </p:txBody>
      </p:sp>
      <p:sp>
        <p:nvSpPr>
          <p:cNvPr id="28" name="CuadroTexto 27">
            <a:extLst>
              <a:ext uri="{FF2B5EF4-FFF2-40B4-BE49-F238E27FC236}">
                <a16:creationId xmlns:a16="http://schemas.microsoft.com/office/drawing/2014/main" id="{2040245E-CF76-D1FD-BA0C-730DA2EB462D}"/>
              </a:ext>
            </a:extLst>
          </p:cNvPr>
          <p:cNvSpPr txBox="1"/>
          <p:nvPr/>
        </p:nvSpPr>
        <p:spPr>
          <a:xfrm>
            <a:off x="308095" y="570501"/>
            <a:ext cx="4495697" cy="4116896"/>
          </a:xfrm>
          <a:prstGeom prst="rect">
            <a:avLst/>
          </a:prstGeom>
          <a:solidFill>
            <a:srgbClr val="CEFED3"/>
          </a:solidFill>
        </p:spPr>
        <p:txBody>
          <a:bodyPr wrap="square" rtlCol="0">
            <a:spAutoFit/>
          </a:bodyPr>
          <a:lstStyle/>
          <a:p>
            <a:pPr marL="180975" marR="0" lvl="0" indent="-180975"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Muy útil cuando hay que </a:t>
            </a:r>
            <a:b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construir un producto que no </a:t>
            </a:r>
            <a:b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está claro como será, por lo </a:t>
            </a:r>
            <a:b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que se irán haciendo y </a:t>
            </a:r>
            <a:b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entregando productos parciales hasta alcanzar el resultado final.</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También permite la atención de una lista de solicitudes que llegan sin planificación previa y a menudo son urgentes.</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Es </a:t>
            </a:r>
            <a:r>
              <a:rPr kumimoji="0" lang="es-UY" sz="1200" b="0"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iterativo e incremental </a:t>
            </a: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a la vez con fases muy cortas,3 o 4 semanas llamadas iteraciones </a:t>
            </a:r>
            <a:r>
              <a:rPr kumimoji="0" lang="es-UY" sz="1200" b="0"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o </a:t>
            </a:r>
            <a:r>
              <a:rPr kumimoji="0" lang="es-UY" sz="1200" b="1" i="1" u="none" strike="noStrike" kern="1200" cap="none" spc="0" normalizeH="0" baseline="0" noProof="0" dirty="0" err="1">
                <a:ln>
                  <a:noFill/>
                </a:ln>
                <a:solidFill>
                  <a:prstClr val="black"/>
                </a:solidFill>
                <a:effectLst/>
                <a:uLnTx/>
                <a:uFillTx/>
                <a:latin typeface="Microsoft Sans Serif"/>
                <a:ea typeface="+mn-ea"/>
                <a:cs typeface="Arial" panose="020B0604020202020204" pitchFamily="34" charset="0"/>
              </a:rPr>
              <a:t>sprints</a:t>
            </a:r>
            <a:endParaRPr kumimoji="0" lang="es-UY"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endParaRP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En vez de un plan de trabajo, hay una </a:t>
            </a:r>
            <a:r>
              <a:rPr kumimoji="0" lang="es-UY" sz="1200" b="0"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lista de solicitudes</a:t>
            </a: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 (</a:t>
            </a:r>
            <a:r>
              <a:rPr kumimoji="0" lang="es-UY" sz="1200" b="1" i="1" u="none" strike="noStrike" kern="1200" cap="none" spc="0" normalizeH="0" baseline="0" noProof="0" dirty="0" err="1">
                <a:ln>
                  <a:noFill/>
                </a:ln>
                <a:solidFill>
                  <a:prstClr val="black"/>
                </a:solidFill>
                <a:effectLst/>
                <a:uLnTx/>
                <a:uFillTx/>
                <a:latin typeface="Microsoft Sans Serif"/>
                <a:ea typeface="+mn-ea"/>
                <a:cs typeface="Arial" panose="020B0604020202020204" pitchFamily="34" charset="0"/>
              </a:rPr>
              <a:t>product</a:t>
            </a:r>
            <a:r>
              <a:rPr kumimoji="0" lang="es-UY"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 backlog</a:t>
            </a: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 que se va actualizando frecuentemente con los pedidos de los interesados.</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Al inicio de cada sprint, el equipo de proyecto selecciona un conjunto de solicitudes más prioritarias para atender en esa iteración y genera una lista llamada </a:t>
            </a:r>
            <a:r>
              <a:rPr kumimoji="0" lang="es-UY"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sprint backlog </a:t>
            </a:r>
          </a:p>
          <a:p>
            <a:pPr marL="177800" marR="0" lvl="0" indent="-17780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Al final de cada sprint, se hace una </a:t>
            </a:r>
            <a:r>
              <a:rPr kumimoji="0" lang="es-UY"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revisión </a:t>
            </a: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con las partes interesadas de los productos construidos (</a:t>
            </a:r>
            <a:r>
              <a:rPr kumimoji="0" lang="es-UY"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incremento</a:t>
            </a:r>
            <a:r>
              <a:rPr kumimoji="0" lang="es-UY"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a:t>
            </a:r>
          </a:p>
        </p:txBody>
      </p:sp>
      <p:pic>
        <p:nvPicPr>
          <p:cNvPr id="18" name="Imagen 17">
            <a:extLst>
              <a:ext uri="{FF2B5EF4-FFF2-40B4-BE49-F238E27FC236}">
                <a16:creationId xmlns:a16="http://schemas.microsoft.com/office/drawing/2014/main" id="{36D2EE07-6DF3-017E-F18D-D2D929255A42}"/>
              </a:ext>
            </a:extLst>
          </p:cNvPr>
          <p:cNvPicPr>
            <a:picLocks noChangeAspect="1"/>
          </p:cNvPicPr>
          <p:nvPr/>
        </p:nvPicPr>
        <p:blipFill>
          <a:blip r:embed="rId2"/>
          <a:stretch>
            <a:fillRect/>
          </a:stretch>
        </p:blipFill>
        <p:spPr>
          <a:xfrm>
            <a:off x="2614932" y="375124"/>
            <a:ext cx="2110923" cy="1005927"/>
          </a:xfrm>
          <a:prstGeom prst="rect">
            <a:avLst/>
          </a:prstGeom>
          <a:solidFill>
            <a:srgbClr val="FF6600"/>
          </a:solidFill>
          <a:ln>
            <a:solidFill>
              <a:srgbClr val="FF6600"/>
            </a:solidFill>
          </a:ln>
        </p:spPr>
      </p:pic>
      <p:pic>
        <p:nvPicPr>
          <p:cNvPr id="79" name="Imagen 78">
            <a:extLst>
              <a:ext uri="{FF2B5EF4-FFF2-40B4-BE49-F238E27FC236}">
                <a16:creationId xmlns:a16="http://schemas.microsoft.com/office/drawing/2014/main" id="{A3D61D75-F31A-3672-D1A7-B87997224E25}"/>
              </a:ext>
            </a:extLst>
          </p:cNvPr>
          <p:cNvPicPr>
            <a:picLocks noChangeAspect="1"/>
          </p:cNvPicPr>
          <p:nvPr/>
        </p:nvPicPr>
        <p:blipFill>
          <a:blip r:embed="rId3"/>
          <a:stretch>
            <a:fillRect/>
          </a:stretch>
        </p:blipFill>
        <p:spPr>
          <a:xfrm>
            <a:off x="4877360" y="3661542"/>
            <a:ext cx="2975019" cy="1181568"/>
          </a:xfrm>
          <a:prstGeom prst="rect">
            <a:avLst/>
          </a:prstGeom>
        </p:spPr>
      </p:pic>
      <p:sp>
        <p:nvSpPr>
          <p:cNvPr id="81" name="Rectangle 4">
            <a:extLst>
              <a:ext uri="{FF2B5EF4-FFF2-40B4-BE49-F238E27FC236}">
                <a16:creationId xmlns:a16="http://schemas.microsoft.com/office/drawing/2014/main" id="{9C3DA4ED-B0B9-9882-FD51-5C3989E09790}"/>
              </a:ext>
            </a:extLst>
          </p:cNvPr>
          <p:cNvSpPr>
            <a:spLocks noChangeArrowheads="1"/>
          </p:cNvSpPr>
          <p:nvPr/>
        </p:nvSpPr>
        <p:spPr bwMode="auto">
          <a:xfrm>
            <a:off x="5589130" y="460121"/>
            <a:ext cx="1600752" cy="633412"/>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Identificar lista inicial de requerimientos </a:t>
            </a:r>
            <a:b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t>
            </a:r>
            <a:r>
              <a:rPr kumimoji="0" lang="es-UY" altLang="en-US" sz="1000" b="0" i="0" u="none" strike="noStrike" kern="1200" cap="none" spc="0" normalizeH="0" baseline="0" noProof="0" dirty="0" err="1">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product</a:t>
            </a: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backlog)</a:t>
            </a:r>
          </a:p>
        </p:txBody>
      </p:sp>
      <p:cxnSp>
        <p:nvCxnSpPr>
          <p:cNvPr id="82" name="AutoShape 25">
            <a:extLst>
              <a:ext uri="{FF2B5EF4-FFF2-40B4-BE49-F238E27FC236}">
                <a16:creationId xmlns:a16="http://schemas.microsoft.com/office/drawing/2014/main" id="{ECEA37D5-28F2-9564-5C9C-9B161D858FBA}"/>
              </a:ext>
            </a:extLst>
          </p:cNvPr>
          <p:cNvCxnSpPr>
            <a:cxnSpLocks noChangeShapeType="1"/>
            <a:stCxn id="88" idx="2"/>
            <a:endCxn id="81" idx="3"/>
          </p:cNvCxnSpPr>
          <p:nvPr/>
        </p:nvCxnSpPr>
        <p:spPr bwMode="auto">
          <a:xfrm rot="10800000">
            <a:off x="7189882" y="776827"/>
            <a:ext cx="666750" cy="249576"/>
          </a:xfrm>
          <a:prstGeom prst="bentConnector3">
            <a:avLst>
              <a:gd name="adj1" fmla="val 50000"/>
            </a:avLst>
          </a:prstGeom>
          <a:noFill/>
          <a:ln w="38100">
            <a:solidFill>
              <a:schemeClr val="folHlink"/>
            </a:solidFill>
            <a:miter lim="800000"/>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Grupo 1">
            <a:extLst>
              <a:ext uri="{FF2B5EF4-FFF2-40B4-BE49-F238E27FC236}">
                <a16:creationId xmlns:a16="http://schemas.microsoft.com/office/drawing/2014/main" id="{4E130342-1F81-0198-DEE3-BD7136715EEB}"/>
              </a:ext>
            </a:extLst>
          </p:cNvPr>
          <p:cNvGrpSpPr/>
          <p:nvPr/>
        </p:nvGrpSpPr>
        <p:grpSpPr>
          <a:xfrm>
            <a:off x="7856632" y="560974"/>
            <a:ext cx="906065" cy="930857"/>
            <a:chOff x="7856632" y="560974"/>
            <a:chExt cx="906065" cy="930857"/>
          </a:xfrm>
        </p:grpSpPr>
        <p:sp>
          <p:nvSpPr>
            <p:cNvPr id="88" name="Diagrama de flujo: disco magnético 87">
              <a:extLst>
                <a:ext uri="{FF2B5EF4-FFF2-40B4-BE49-F238E27FC236}">
                  <a16:creationId xmlns:a16="http://schemas.microsoft.com/office/drawing/2014/main" id="{F8507CC1-383C-64CC-C3A6-C9152C7E3B20}"/>
                </a:ext>
              </a:extLst>
            </p:cNvPr>
            <p:cNvSpPr/>
            <p:nvPr/>
          </p:nvSpPr>
          <p:spPr>
            <a:xfrm>
              <a:off x="7856632" y="560974"/>
              <a:ext cx="889787" cy="930857"/>
            </a:xfrm>
            <a:prstGeom prst="flowChartMagneticDis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89" name="CuadroTexto 88">
              <a:extLst>
                <a:ext uri="{FF2B5EF4-FFF2-40B4-BE49-F238E27FC236}">
                  <a16:creationId xmlns:a16="http://schemas.microsoft.com/office/drawing/2014/main" id="{5B114867-A84D-06F4-7E03-ABDFC65C58AF}"/>
                </a:ext>
              </a:extLst>
            </p:cNvPr>
            <p:cNvSpPr txBox="1"/>
            <p:nvPr/>
          </p:nvSpPr>
          <p:spPr>
            <a:xfrm>
              <a:off x="7872911" y="878088"/>
              <a:ext cx="889786" cy="40011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1000" b="0" i="0" u="none" strike="noStrike" kern="1200" cap="none" spc="0" normalizeH="0" baseline="0" noProof="0" dirty="0" err="1">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Product</a:t>
              </a:r>
              <a:r>
                <a:rPr kumimoji="0" lang="es-ES" sz="1000" b="0" i="0" u="none" strike="noStrike" kern="1200" cap="none" spc="0" normalizeH="0" baseline="0" noProof="0" dirty="0">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Backlog</a:t>
              </a:r>
              <a:endParaRPr kumimoji="0" lang="es-UY" sz="1000" b="0" i="0" u="none" strike="noStrike" kern="1200" cap="none" spc="0" normalizeH="0" baseline="0" noProof="0" dirty="0">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grpSp>
      <p:sp>
        <p:nvSpPr>
          <p:cNvPr id="97" name="CuadroTexto 96">
            <a:extLst>
              <a:ext uri="{FF2B5EF4-FFF2-40B4-BE49-F238E27FC236}">
                <a16:creationId xmlns:a16="http://schemas.microsoft.com/office/drawing/2014/main" id="{FFBFD063-0AB3-4945-C027-D49DD2A4B2C7}"/>
              </a:ext>
            </a:extLst>
          </p:cNvPr>
          <p:cNvSpPr txBox="1"/>
          <p:nvPr/>
        </p:nvSpPr>
        <p:spPr>
          <a:xfrm>
            <a:off x="5468045" y="134767"/>
            <a:ext cx="1600752" cy="27699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Sprint 0 (inicio)</a:t>
            </a:r>
            <a:endParaRPr kumimoji="0" lang="es-UY" sz="12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grpSp>
        <p:nvGrpSpPr>
          <p:cNvPr id="7" name="Grupo 6">
            <a:extLst>
              <a:ext uri="{FF2B5EF4-FFF2-40B4-BE49-F238E27FC236}">
                <a16:creationId xmlns:a16="http://schemas.microsoft.com/office/drawing/2014/main" id="{D0274AD4-96DE-544F-61D6-901F6207FB32}"/>
              </a:ext>
            </a:extLst>
          </p:cNvPr>
          <p:cNvGrpSpPr/>
          <p:nvPr/>
        </p:nvGrpSpPr>
        <p:grpSpPr>
          <a:xfrm>
            <a:off x="7385801" y="3053544"/>
            <a:ext cx="1617998" cy="704389"/>
            <a:chOff x="7385801" y="3053544"/>
            <a:chExt cx="1617998" cy="704389"/>
          </a:xfrm>
        </p:grpSpPr>
        <p:sp>
          <p:nvSpPr>
            <p:cNvPr id="98" name="Diagrama de flujo: proceso predefinido 97">
              <a:extLst>
                <a:ext uri="{FF2B5EF4-FFF2-40B4-BE49-F238E27FC236}">
                  <a16:creationId xmlns:a16="http://schemas.microsoft.com/office/drawing/2014/main" id="{8B512E8B-2D3B-9151-AB6F-D5D3C6D33EF0}"/>
                </a:ext>
              </a:extLst>
            </p:cNvPr>
            <p:cNvSpPr/>
            <p:nvPr/>
          </p:nvSpPr>
          <p:spPr>
            <a:xfrm>
              <a:off x="7860582" y="3193894"/>
              <a:ext cx="1143217" cy="564039"/>
            </a:xfrm>
            <a:prstGeom prst="flowChartPredefinedProcess">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Incremento</a:t>
              </a:r>
            </a:p>
          </p:txBody>
        </p:sp>
        <p:cxnSp>
          <p:nvCxnSpPr>
            <p:cNvPr id="99" name="Conector recto de flecha 98">
              <a:extLst>
                <a:ext uri="{FF2B5EF4-FFF2-40B4-BE49-F238E27FC236}">
                  <a16:creationId xmlns:a16="http://schemas.microsoft.com/office/drawing/2014/main" id="{66B40645-C3D6-9A6E-4D02-B7E0A2C70079}"/>
                </a:ext>
              </a:extLst>
            </p:cNvPr>
            <p:cNvCxnSpPr>
              <a:cxnSpLocks/>
              <a:stCxn id="85" idx="3"/>
              <a:endCxn id="98" idx="1"/>
            </p:cNvCxnSpPr>
            <p:nvPr/>
          </p:nvCxnSpPr>
          <p:spPr>
            <a:xfrm>
              <a:off x="7385801" y="3053544"/>
              <a:ext cx="474781" cy="422370"/>
            </a:xfrm>
            <a:prstGeom prst="straightConnector1">
              <a:avLst/>
            </a:prstGeom>
            <a:noFill/>
            <a:ln w="38100">
              <a:solidFill>
                <a:schemeClr val="folHlink"/>
              </a:solidFill>
              <a:miter lim="800000"/>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 name="Grupo 2">
            <a:extLst>
              <a:ext uri="{FF2B5EF4-FFF2-40B4-BE49-F238E27FC236}">
                <a16:creationId xmlns:a16="http://schemas.microsoft.com/office/drawing/2014/main" id="{61CC8ECE-93E7-FEE7-3A31-DCBFD0213418}"/>
              </a:ext>
            </a:extLst>
          </p:cNvPr>
          <p:cNvGrpSpPr/>
          <p:nvPr/>
        </p:nvGrpSpPr>
        <p:grpSpPr>
          <a:xfrm>
            <a:off x="5220072" y="1349213"/>
            <a:ext cx="3842675" cy="2734705"/>
            <a:chOff x="5220072" y="1349213"/>
            <a:chExt cx="3842675" cy="2734705"/>
          </a:xfrm>
        </p:grpSpPr>
        <p:sp>
          <p:nvSpPr>
            <p:cNvPr id="83" name="Rectangle 5">
              <a:extLst>
                <a:ext uri="{FF2B5EF4-FFF2-40B4-BE49-F238E27FC236}">
                  <a16:creationId xmlns:a16="http://schemas.microsoft.com/office/drawing/2014/main" id="{670A4700-62B6-722C-D0EF-48B1F52868C3}"/>
                </a:ext>
              </a:extLst>
            </p:cNvPr>
            <p:cNvSpPr>
              <a:spLocks noChangeArrowheads="1"/>
            </p:cNvSpPr>
            <p:nvPr/>
          </p:nvSpPr>
          <p:spPr bwMode="auto">
            <a:xfrm>
              <a:off x="5894155" y="1621796"/>
              <a:ext cx="1491649" cy="522288"/>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Armar lista de trabajos para el sprint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(historias de usuario)</a:t>
              </a:r>
            </a:p>
          </p:txBody>
        </p:sp>
        <p:sp>
          <p:nvSpPr>
            <p:cNvPr id="84" name="Rectangle 6">
              <a:extLst>
                <a:ext uri="{FF2B5EF4-FFF2-40B4-BE49-F238E27FC236}">
                  <a16:creationId xmlns:a16="http://schemas.microsoft.com/office/drawing/2014/main" id="{808CB18B-8371-C73E-5745-B96A7B2C33F5}"/>
                </a:ext>
              </a:extLst>
            </p:cNvPr>
            <p:cNvSpPr>
              <a:spLocks noChangeArrowheads="1"/>
            </p:cNvSpPr>
            <p:nvPr/>
          </p:nvSpPr>
          <p:spPr bwMode="auto">
            <a:xfrm>
              <a:off x="5894153" y="2269244"/>
              <a:ext cx="1491649"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Desarrollo de historias y pruebas</a:t>
              </a:r>
            </a:p>
          </p:txBody>
        </p:sp>
        <p:sp>
          <p:nvSpPr>
            <p:cNvPr id="85" name="Rectangle 7">
              <a:extLst>
                <a:ext uri="{FF2B5EF4-FFF2-40B4-BE49-F238E27FC236}">
                  <a16:creationId xmlns:a16="http://schemas.microsoft.com/office/drawing/2014/main" id="{6DBB51A6-D8D4-B7EB-C6AD-294ED5852239}"/>
                </a:ext>
              </a:extLst>
            </p:cNvPr>
            <p:cNvSpPr>
              <a:spLocks noChangeArrowheads="1"/>
            </p:cNvSpPr>
            <p:nvPr/>
          </p:nvSpPr>
          <p:spPr bwMode="auto">
            <a:xfrm>
              <a:off x="5894152" y="2837644"/>
              <a:ext cx="1491649" cy="431800"/>
            </a:xfrm>
            <a:prstGeom prst="rect">
              <a:avLst/>
            </a:prstGeom>
            <a:gradFill rotWithShape="1">
              <a:gsLst>
                <a:gs pos="0">
                  <a:schemeClr val="accent1"/>
                </a:gs>
                <a:gs pos="100000">
                  <a:schemeClr val="bg1"/>
                </a:gs>
              </a:gsLst>
              <a:lin ang="27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altLang="en-US" sz="10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Validación de las entregas (revisión de resultados)</a:t>
              </a:r>
            </a:p>
          </p:txBody>
        </p:sp>
        <p:cxnSp>
          <p:nvCxnSpPr>
            <p:cNvPr id="86" name="Conector recto 85">
              <a:extLst>
                <a:ext uri="{FF2B5EF4-FFF2-40B4-BE49-F238E27FC236}">
                  <a16:creationId xmlns:a16="http://schemas.microsoft.com/office/drawing/2014/main" id="{3EB7650B-DCCB-A8CB-177A-F56D2663F543}"/>
                </a:ext>
              </a:extLst>
            </p:cNvPr>
            <p:cNvCxnSpPr>
              <a:stCxn id="83" idx="2"/>
              <a:endCxn id="84" idx="0"/>
            </p:cNvCxnSpPr>
            <p:nvPr/>
          </p:nvCxnSpPr>
          <p:spPr>
            <a:xfrm flipH="1">
              <a:off x="6639978" y="2144084"/>
              <a:ext cx="2" cy="125160"/>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Conector recto 86">
              <a:extLst>
                <a:ext uri="{FF2B5EF4-FFF2-40B4-BE49-F238E27FC236}">
                  <a16:creationId xmlns:a16="http://schemas.microsoft.com/office/drawing/2014/main" id="{11A4466F-18F2-4548-4B6C-E7F40142DF31}"/>
                </a:ext>
              </a:extLst>
            </p:cNvPr>
            <p:cNvCxnSpPr>
              <a:stCxn id="84" idx="2"/>
              <a:endCxn id="85" idx="0"/>
            </p:cNvCxnSpPr>
            <p:nvPr/>
          </p:nvCxnSpPr>
          <p:spPr>
            <a:xfrm flipH="1">
              <a:off x="6639977" y="2701044"/>
              <a:ext cx="1" cy="136600"/>
            </a:xfrm>
            <a:prstGeom prst="line">
              <a:avLst/>
            </a:prstGeom>
            <a:noFill/>
            <a:ln w="38100">
              <a:solidFill>
                <a:schemeClr val="folHlink"/>
              </a:solidFill>
              <a:miter lim="800000"/>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Diagrama de flujo: disco magnético 89">
              <a:extLst>
                <a:ext uri="{FF2B5EF4-FFF2-40B4-BE49-F238E27FC236}">
                  <a16:creationId xmlns:a16="http://schemas.microsoft.com/office/drawing/2014/main" id="{AD2E8EE8-0D08-244B-F735-DA9C3C79E890}"/>
                </a:ext>
              </a:extLst>
            </p:cNvPr>
            <p:cNvSpPr/>
            <p:nvPr/>
          </p:nvSpPr>
          <p:spPr>
            <a:xfrm>
              <a:off x="7948712" y="1760911"/>
              <a:ext cx="1055087" cy="525623"/>
            </a:xfrm>
            <a:prstGeom prst="flowChartMagneticDis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91" name="CuadroTexto 90">
              <a:extLst>
                <a:ext uri="{FF2B5EF4-FFF2-40B4-BE49-F238E27FC236}">
                  <a16:creationId xmlns:a16="http://schemas.microsoft.com/office/drawing/2014/main" id="{798E8552-E89F-BE25-BC60-64E71FB8976D}"/>
                </a:ext>
              </a:extLst>
            </p:cNvPr>
            <p:cNvSpPr txBox="1"/>
            <p:nvPr/>
          </p:nvSpPr>
          <p:spPr>
            <a:xfrm>
              <a:off x="7919530" y="1918511"/>
              <a:ext cx="1143217"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1000" b="0" i="0" u="none" strike="noStrike" kern="1200" cap="none" spc="0" normalizeH="0" baseline="0" noProof="0" dirty="0">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Sprint Backlog</a:t>
              </a:r>
              <a:endParaRPr kumimoji="0" lang="es-UY" sz="1000" b="0" i="0" u="none" strike="noStrike" kern="1200" cap="none" spc="0" normalizeH="0" baseline="0" noProof="0" dirty="0">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cxnSp>
          <p:nvCxnSpPr>
            <p:cNvPr id="92" name="Conector recto de flecha 91">
              <a:extLst>
                <a:ext uri="{FF2B5EF4-FFF2-40B4-BE49-F238E27FC236}">
                  <a16:creationId xmlns:a16="http://schemas.microsoft.com/office/drawing/2014/main" id="{22BCF84C-4F9D-78EC-A634-1F7459CD3167}"/>
                </a:ext>
              </a:extLst>
            </p:cNvPr>
            <p:cNvCxnSpPr>
              <a:cxnSpLocks/>
              <a:stCxn id="88" idx="3"/>
            </p:cNvCxnSpPr>
            <p:nvPr/>
          </p:nvCxnSpPr>
          <p:spPr>
            <a:xfrm flipH="1">
              <a:off x="7403232" y="1491831"/>
              <a:ext cx="898294" cy="199918"/>
            </a:xfrm>
            <a:prstGeom prst="straightConnector1">
              <a:avLst/>
            </a:prstGeom>
            <a:noFill/>
            <a:ln w="38100">
              <a:solidFill>
                <a:schemeClr val="folHlink"/>
              </a:solidFill>
              <a:miter lim="800000"/>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Conector recto de flecha 92">
              <a:extLst>
                <a:ext uri="{FF2B5EF4-FFF2-40B4-BE49-F238E27FC236}">
                  <a16:creationId xmlns:a16="http://schemas.microsoft.com/office/drawing/2014/main" id="{A57108B0-D85C-D761-C479-6690B0A25D29}"/>
                </a:ext>
              </a:extLst>
            </p:cNvPr>
            <p:cNvCxnSpPr>
              <a:cxnSpLocks/>
              <a:stCxn id="83" idx="3"/>
              <a:endCxn id="90" idx="2"/>
            </p:cNvCxnSpPr>
            <p:nvPr/>
          </p:nvCxnSpPr>
          <p:spPr>
            <a:xfrm>
              <a:off x="7385804" y="1882940"/>
              <a:ext cx="562908" cy="140783"/>
            </a:xfrm>
            <a:prstGeom prst="straightConnector1">
              <a:avLst/>
            </a:prstGeom>
            <a:noFill/>
            <a:ln w="38100">
              <a:solidFill>
                <a:schemeClr val="folHlink"/>
              </a:solidFill>
              <a:miter lim="800000"/>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Conector: curvado 93">
              <a:extLst>
                <a:ext uri="{FF2B5EF4-FFF2-40B4-BE49-F238E27FC236}">
                  <a16:creationId xmlns:a16="http://schemas.microsoft.com/office/drawing/2014/main" id="{A3D11C76-AA67-E475-4D23-CE62B3695E35}"/>
                </a:ext>
              </a:extLst>
            </p:cNvPr>
            <p:cNvCxnSpPr>
              <a:cxnSpLocks/>
              <a:stCxn id="90" idx="3"/>
              <a:endCxn id="84" idx="3"/>
            </p:cNvCxnSpPr>
            <p:nvPr/>
          </p:nvCxnSpPr>
          <p:spPr>
            <a:xfrm rot="5400000">
              <a:off x="7831724" y="1840612"/>
              <a:ext cx="198610" cy="1090454"/>
            </a:xfrm>
            <a:prstGeom prst="curvedConnector2">
              <a:avLst/>
            </a:prstGeom>
            <a:noFill/>
            <a:ln w="38100">
              <a:solidFill>
                <a:schemeClr val="folHlink"/>
              </a:solidFill>
              <a:prstDash val="sysDot"/>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5" name="Rectángulo: esquinas redondeadas 94">
              <a:extLst>
                <a:ext uri="{FF2B5EF4-FFF2-40B4-BE49-F238E27FC236}">
                  <a16:creationId xmlns:a16="http://schemas.microsoft.com/office/drawing/2014/main" id="{5B9401B0-4D8F-E555-93FE-8E6CDF231635}"/>
                </a:ext>
              </a:extLst>
            </p:cNvPr>
            <p:cNvSpPr/>
            <p:nvPr/>
          </p:nvSpPr>
          <p:spPr>
            <a:xfrm>
              <a:off x="5723032" y="1370601"/>
              <a:ext cx="1898184" cy="2081152"/>
            </a:xfrm>
            <a:prstGeom prst="roundRect">
              <a:avLst/>
            </a:prstGeom>
            <a:noFill/>
            <a:ln w="19050">
              <a:solidFill>
                <a:srgbClr val="7030A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96" name="CuadroTexto 95">
              <a:extLst>
                <a:ext uri="{FF2B5EF4-FFF2-40B4-BE49-F238E27FC236}">
                  <a16:creationId xmlns:a16="http://schemas.microsoft.com/office/drawing/2014/main" id="{BDB053EE-3C17-B50E-75C7-5BD7BCCBDC0F}"/>
                </a:ext>
              </a:extLst>
            </p:cNvPr>
            <p:cNvSpPr txBox="1"/>
            <p:nvPr/>
          </p:nvSpPr>
          <p:spPr>
            <a:xfrm>
              <a:off x="5839600" y="1349213"/>
              <a:ext cx="1600752" cy="26161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11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Sprint N (iteración)</a:t>
              </a:r>
              <a:endParaRPr kumimoji="0" lang="es-UY" sz="1100" b="0" i="0" u="none" strike="noStrike" kern="1200" cap="none" spc="0" normalizeH="0" baseline="0" noProof="0" dirty="0">
                <a:ln>
                  <a:noFill/>
                </a:ln>
                <a:solidFill>
                  <a:srgbClr val="002C68"/>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cxnSp>
          <p:nvCxnSpPr>
            <p:cNvPr id="114" name="Conector recto 113">
              <a:extLst>
                <a:ext uri="{FF2B5EF4-FFF2-40B4-BE49-F238E27FC236}">
                  <a16:creationId xmlns:a16="http://schemas.microsoft.com/office/drawing/2014/main" id="{1BE7874B-6A3E-86B4-48D2-4AD921CC324E}"/>
                </a:ext>
              </a:extLst>
            </p:cNvPr>
            <p:cNvCxnSpPr/>
            <p:nvPr/>
          </p:nvCxnSpPr>
          <p:spPr>
            <a:xfrm flipH="1">
              <a:off x="5220072" y="1591790"/>
              <a:ext cx="502960" cy="2492128"/>
            </a:xfrm>
            <a:prstGeom prst="line">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15" name="Conector recto 114">
            <a:extLst>
              <a:ext uri="{FF2B5EF4-FFF2-40B4-BE49-F238E27FC236}">
                <a16:creationId xmlns:a16="http://schemas.microsoft.com/office/drawing/2014/main" id="{82935D55-35F5-5F4D-F770-82D7C537AA7D}"/>
              </a:ext>
            </a:extLst>
          </p:cNvPr>
          <p:cNvCxnSpPr>
            <a:cxnSpLocks/>
          </p:cNvCxnSpPr>
          <p:nvPr/>
        </p:nvCxnSpPr>
        <p:spPr>
          <a:xfrm flipH="1">
            <a:off x="5894152" y="3451753"/>
            <a:ext cx="1557940" cy="1030374"/>
          </a:xfrm>
          <a:prstGeom prst="line">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181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bg/>
                                          </p:spTgt>
                                        </p:tgtEl>
                                        <p:attrNameLst>
                                          <p:attrName>style.visibility</p:attrName>
                                        </p:attrNameLst>
                                      </p:cBhvr>
                                      <p:to>
                                        <p:strVal val="visible"/>
                                      </p:to>
                                    </p:set>
                                    <p:animEffect transition="in" filter="fade">
                                      <p:cBhvr>
                                        <p:cTn id="7" dur="500"/>
                                        <p:tgtEl>
                                          <p:spTgt spid="2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8">
                                            <p:txEl>
                                              <p:pRg st="1" end="1"/>
                                            </p:txEl>
                                          </p:spTgt>
                                        </p:tgtEl>
                                        <p:attrNameLst>
                                          <p:attrName>style.visibility</p:attrName>
                                        </p:attrNameLst>
                                      </p:cBhvr>
                                      <p:to>
                                        <p:strVal val="visible"/>
                                      </p:to>
                                    </p:set>
                                    <p:animEffect transition="in" filter="fade">
                                      <p:cBhvr>
                                        <p:cTn id="19" dur="500"/>
                                        <p:tgtEl>
                                          <p:spTgt spid="28">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xEl>
                                              <p:pRg st="2" end="2"/>
                                            </p:txEl>
                                          </p:spTgt>
                                        </p:tgtEl>
                                        <p:attrNameLst>
                                          <p:attrName>style.visibility</p:attrName>
                                        </p:attrNameLst>
                                      </p:cBhvr>
                                      <p:to>
                                        <p:strVal val="visible"/>
                                      </p:to>
                                    </p:set>
                                    <p:animEffect transition="in" filter="fade">
                                      <p:cBhvr>
                                        <p:cTn id="24" dur="500"/>
                                        <p:tgtEl>
                                          <p:spTgt spid="28">
                                            <p:txEl>
                                              <p:pRg st="2" end="2"/>
                                            </p:txEl>
                                          </p:spTgt>
                                        </p:tgtEl>
                                      </p:cBhvr>
                                    </p:animEffect>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
                                            <p:txEl>
                                              <p:pRg st="3" end="3"/>
                                            </p:txEl>
                                          </p:spTgt>
                                        </p:tgtEl>
                                        <p:attrNameLst>
                                          <p:attrName>style.visibility</p:attrName>
                                        </p:attrNameLst>
                                      </p:cBhvr>
                                      <p:to>
                                        <p:strVal val="visible"/>
                                      </p:to>
                                    </p:set>
                                    <p:animEffect transition="in" filter="fade">
                                      <p:cBhvr>
                                        <p:cTn id="32" dur="500"/>
                                        <p:tgtEl>
                                          <p:spTgt spid="28">
                                            <p:txEl>
                                              <p:pRg st="3" end="3"/>
                                            </p:txEl>
                                          </p:spTgt>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wipe(left)">
                                      <p:cBhvr>
                                        <p:cTn id="40" dur="500"/>
                                        <p:tgtEl>
                                          <p:spTgt spid="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par>
                          <p:cTn id="44" fill="hold">
                            <p:stCondLst>
                              <p:cond delay="1500"/>
                            </p:stCondLst>
                            <p:childTnLst>
                              <p:par>
                                <p:cTn id="45" presetID="1" presetClass="entr" presetSubtype="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txEl>
                                              <p:pRg st="4" end="4"/>
                                            </p:txEl>
                                          </p:spTgt>
                                        </p:tgtEl>
                                        <p:attrNameLst>
                                          <p:attrName>style.visibility</p:attrName>
                                        </p:attrNameLst>
                                      </p:cBhvr>
                                      <p:to>
                                        <p:strVal val="visible"/>
                                      </p:to>
                                    </p:set>
                                    <p:animEffect transition="in" filter="fade">
                                      <p:cBhvr>
                                        <p:cTn id="51" dur="500"/>
                                        <p:tgtEl>
                                          <p:spTgt spid="28">
                                            <p:txEl>
                                              <p:pRg st="4" end="4"/>
                                            </p:txEl>
                                          </p:spTgt>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2000"/>
                                        <p:tgtEl>
                                          <p:spTgt spid="3"/>
                                        </p:tgtEl>
                                      </p:cBhvr>
                                    </p:animEffect>
                                  </p:childTnLst>
                                </p:cTn>
                              </p:par>
                              <p:par>
                                <p:cTn id="56" presetID="10" presetClass="entr" presetSubtype="0" fill="hold"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fade">
                                      <p:cBhvr>
                                        <p:cTn id="58" dur="500"/>
                                        <p:tgtEl>
                                          <p:spTgt spid="11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8">
                                            <p:txEl>
                                              <p:pRg st="5" end="5"/>
                                            </p:txEl>
                                          </p:spTgt>
                                        </p:tgtEl>
                                        <p:attrNameLst>
                                          <p:attrName>style.visibility</p:attrName>
                                        </p:attrNameLst>
                                      </p:cBhvr>
                                      <p:to>
                                        <p:strVal val="visible"/>
                                      </p:to>
                                    </p:set>
                                    <p:animEffect transition="in" filter="fade">
                                      <p:cBhvr>
                                        <p:cTn id="63" dur="500"/>
                                        <p:tgtEl>
                                          <p:spTgt spid="28">
                                            <p:txEl>
                                              <p:pRg st="5" end="5"/>
                                            </p:txEl>
                                          </p:spTgt>
                                        </p:tgtEl>
                                      </p:cBhvr>
                                    </p:animEffect>
                                  </p:childTnLst>
                                </p:cTn>
                              </p:par>
                            </p:childTnLst>
                          </p:cTn>
                        </p:par>
                        <p:par>
                          <p:cTn id="64" fill="hold">
                            <p:stCondLst>
                              <p:cond delay="500"/>
                            </p:stCondLst>
                            <p:childTnLst>
                              <p:par>
                                <p:cTn id="65" presetID="22" presetClass="entr" presetSubtype="8"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uiExpand="1" build="p" animBg="1"/>
      <p:bldP spid="81" grpId="0" animBg="1"/>
      <p:bldP spid="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a:spLocks noChangeArrowheads="1"/>
          </p:cNvSpPr>
          <p:nvPr/>
        </p:nvSpPr>
        <p:spPr bwMode="auto">
          <a:xfrm>
            <a:off x="1932002" y="1105836"/>
            <a:ext cx="5831036" cy="1754326"/>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br>
              <a:rPr kumimoji="0" lang="es-ES" altLang="es-ES" sz="3600" b="0" i="0" u="none" strike="noStrike" kern="1200" cap="none" spc="0" normalizeH="0" baseline="0" noProof="0" dirty="0">
                <a:ln>
                  <a:noFill/>
                </a:ln>
                <a:solidFill>
                  <a:prstClr val="white"/>
                </a:solidFill>
                <a:effectLst/>
                <a:uLnTx/>
                <a:uFillTx/>
                <a:latin typeface="Microsoft Sans Serif"/>
                <a:ea typeface="+mn-ea"/>
                <a:cs typeface="Arial" panose="020B0604020202020204" pitchFamily="34" charset="0"/>
              </a:rPr>
            </a:br>
            <a:r>
              <a:rPr kumimoji="0" lang="es-ES" altLang="es-ES" sz="3600" b="0" i="0" u="none" strike="noStrike" kern="1200" cap="none" spc="0" normalizeH="0" baseline="0" noProof="0" dirty="0">
                <a:ln>
                  <a:noFill/>
                </a:ln>
                <a:solidFill>
                  <a:prstClr val="white"/>
                </a:solidFill>
                <a:effectLst/>
                <a:uLnTx/>
                <a:uFillTx/>
                <a:latin typeface="Microsoft Sans Serif"/>
                <a:ea typeface="+mn-ea"/>
                <a:cs typeface="Arial" panose="020B0604020202020204" pitchFamily="34" charset="0"/>
              </a:rPr>
              <a:t>Procesos de gestión y desarrollo</a:t>
            </a:r>
          </a:p>
        </p:txBody>
      </p:sp>
      <p:sp>
        <p:nvSpPr>
          <p:cNvPr id="6" name="CuadroTexto 5"/>
          <p:cNvSpPr txBox="1">
            <a:spLocks noChangeArrowheads="1"/>
          </p:cNvSpPr>
          <p:nvPr/>
        </p:nvSpPr>
        <p:spPr bwMode="auto">
          <a:xfrm>
            <a:off x="2592388" y="3219450"/>
            <a:ext cx="5147964" cy="338554"/>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Fundamentos de Gestión de Proyectos en Agesic</a:t>
            </a:r>
          </a:p>
        </p:txBody>
      </p:sp>
      <p:cxnSp>
        <p:nvCxnSpPr>
          <p:cNvPr id="8" name="Conector recto 7"/>
          <p:cNvCxnSpPr>
            <a:cxnSpLocks/>
          </p:cNvCxnSpPr>
          <p:nvPr/>
        </p:nvCxnSpPr>
        <p:spPr>
          <a:xfrm>
            <a:off x="2665413" y="3219450"/>
            <a:ext cx="4786312"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9000"/>
            <a:lum/>
          </a:blip>
          <a:srcRect/>
          <a:tile tx="0" ty="0" sx="100000" sy="100000" flip="none" algn="tl"/>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3E50B6FC-0FB1-B566-95FD-D10248FB6B19}"/>
              </a:ext>
            </a:extLst>
          </p:cNvPr>
          <p:cNvSpPr txBox="1"/>
          <p:nvPr/>
        </p:nvSpPr>
        <p:spPr>
          <a:xfrm>
            <a:off x="179513" y="588843"/>
            <a:ext cx="3312367" cy="735971"/>
          </a:xfrm>
          <a:prstGeom prst="rect">
            <a:avLst/>
          </a:prstGeom>
          <a:solidFill>
            <a:schemeClr val="accent6">
              <a:lumMod val="20000"/>
              <a:lumOff val="80000"/>
            </a:schemeClr>
          </a:solidFill>
        </p:spPr>
        <p:txBody>
          <a:bodyPr wrap="square" rtlCol="0">
            <a:spAutoFit/>
          </a:bodyPr>
          <a:lstStyle/>
          <a:p>
            <a:pPr marL="0" marR="0" lvl="0" indent="0" algn="l" defTabSz="914400" rtl="0" eaLnBrk="0" fontAlgn="base" latinLnBrk="0" hangingPunct="0">
              <a:lnSpc>
                <a:spcPct val="12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Una herramienta muy usada para gestionar las solicitudes en un enfoque ágil es 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Tablero Kanban.</a:t>
            </a:r>
          </a:p>
        </p:txBody>
      </p:sp>
      <p:sp>
        <p:nvSpPr>
          <p:cNvPr id="2" name="CuadroTexto 1">
            <a:extLst>
              <a:ext uri="{FF2B5EF4-FFF2-40B4-BE49-F238E27FC236}">
                <a16:creationId xmlns:a16="http://schemas.microsoft.com/office/drawing/2014/main" id="{42918DBD-852C-003F-57EB-0A774EC391F2}"/>
              </a:ext>
            </a:extLst>
          </p:cNvPr>
          <p:cNvSpPr txBox="1"/>
          <p:nvPr/>
        </p:nvSpPr>
        <p:spPr>
          <a:xfrm>
            <a:off x="251520" y="2612888"/>
            <a:ext cx="8429212" cy="2335126"/>
          </a:xfrm>
          <a:prstGeom prst="rect">
            <a:avLst/>
          </a:prstGeom>
          <a:noFill/>
        </p:spPr>
        <p:txBody>
          <a:bodyPr wrap="square" rtlCol="0">
            <a:spAutoFit/>
          </a:bodyPr>
          <a:lstStyle/>
          <a:p>
            <a:pPr marL="0" marR="0" lvl="0" indent="0" algn="l" defTabSz="457200" rtl="0" eaLnBrk="0" fontAlgn="base" latinLnBrk="0" hangingPunct="0">
              <a:lnSpc>
                <a:spcPct val="120000"/>
              </a:lnSpc>
              <a:spcBef>
                <a:spcPct val="0"/>
              </a:spcBef>
              <a:spcAft>
                <a:spcPts val="600"/>
              </a:spcAft>
              <a:buClrTx/>
              <a:buSzTx/>
              <a:buFontTx/>
              <a:buNone/>
              <a:tabLst/>
              <a:defRPr/>
            </a:pPr>
            <a:r>
              <a:rPr kumimoji="0" lang="es-UY" sz="1100" b="1"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Ejemplos de enfoques ágiles</a:t>
            </a:r>
          </a:p>
          <a:p>
            <a:pPr marL="285750" marR="0" lvl="0" indent="-285750" algn="l" defTabSz="457200" rtl="0" eaLnBrk="0" fontAlgn="base" latinLnBrk="0" hangingPunct="0">
              <a:lnSpc>
                <a:spcPct val="12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Atender solicitudes continuas y cambiantes de ajustes o mejoras de un software para una organización cliente. Sería en realidad un trabajo operativo (repetitivo y continuo), pero a veces se contrata a un tercero para hacerlo, en forma de proyecto (con plazo y presupuesto específico)</a:t>
            </a:r>
          </a:p>
          <a:p>
            <a:pPr marL="285750" marR="0" lvl="0" indent="-285750" algn="l" defTabSz="457200" rtl="0" eaLnBrk="0" fontAlgn="base" latinLnBrk="0" hangingPunct="0">
              <a:lnSpc>
                <a:spcPct val="12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Comenzar a diseñar un producto sin tener claro todavía el diseño final. En cada sprint se realizan maquetas o prototipos nuevos o se mejoran los anteriores, hasta llegar a una decisión de producto final, que puede luego desarrollarse en forma predictiva, iterativa o incremental.</a:t>
            </a:r>
          </a:p>
          <a:p>
            <a:pPr marL="285750" marR="0" lvl="0" indent="-285750" algn="l" defTabSz="457200" rtl="0" eaLnBrk="0" fontAlgn="base" latinLnBrk="0" hangingPunct="0">
              <a:lnSpc>
                <a:spcPct val="120000"/>
              </a:lnSpc>
              <a:spcBef>
                <a:spcPct val="0"/>
              </a:spcBef>
              <a:spcAft>
                <a:spcPts val="600"/>
              </a:spcAft>
              <a:buClrTx/>
              <a:buSzTx/>
              <a:buFont typeface="Wingdings" panose="05000000000000000000" pitchFamily="2" charset="2"/>
              <a:buChar char="§"/>
              <a:tabLst/>
              <a:defRPr/>
            </a:pP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Realizar trabajos de investigación sobre una tecnología nueva, sin tener aún claro los caminos para llegar al resultado deseado. En cada sprint se trabaja en una línea de investigación. Si luego de algunos </a:t>
            </a:r>
            <a:r>
              <a:rPr kumimoji="0" lang="es-UY" sz="1100" b="0" i="0" u="none" strike="noStrike" kern="1200" cap="none" spc="0" normalizeH="0" baseline="0" noProof="0" dirty="0" err="1">
                <a:ln>
                  <a:noFill/>
                </a:ln>
                <a:solidFill>
                  <a:srgbClr val="4472C4">
                    <a:lumMod val="75000"/>
                  </a:srgbClr>
                </a:solidFill>
                <a:effectLst/>
                <a:uLnTx/>
                <a:uFillTx/>
                <a:latin typeface="Microsoft Sans Serif"/>
                <a:ea typeface="+mn-ea"/>
                <a:cs typeface="Arial" panose="020B0604020202020204" pitchFamily="34" charset="0"/>
              </a:rPr>
              <a:t>sprints</a:t>
            </a: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 no es conveniente, se sigue con otra línea para los futuros </a:t>
            </a:r>
            <a:r>
              <a:rPr kumimoji="0" lang="es-UY" sz="1100" b="0" i="0" u="none" strike="noStrike" kern="1200" cap="none" spc="0" normalizeH="0" baseline="0" noProof="0" dirty="0" err="1">
                <a:ln>
                  <a:noFill/>
                </a:ln>
                <a:solidFill>
                  <a:srgbClr val="4472C4">
                    <a:lumMod val="75000"/>
                  </a:srgbClr>
                </a:solidFill>
                <a:effectLst/>
                <a:uLnTx/>
                <a:uFillTx/>
                <a:latin typeface="Microsoft Sans Serif"/>
                <a:ea typeface="+mn-ea"/>
                <a:cs typeface="Arial" panose="020B0604020202020204" pitchFamily="34" charset="0"/>
              </a:rPr>
              <a:t>sprints</a:t>
            </a:r>
            <a:r>
              <a:rPr kumimoji="0" lang="es-UY" sz="1100" b="0" i="0" u="none" strike="noStrike" kern="1200" cap="none" spc="0" normalizeH="0" baseline="0" noProof="0" dirty="0">
                <a:ln>
                  <a:noFill/>
                </a:ln>
                <a:solidFill>
                  <a:srgbClr val="4472C4">
                    <a:lumMod val="75000"/>
                  </a:srgbClr>
                </a:solidFill>
                <a:effectLst/>
                <a:uLnTx/>
                <a:uFillTx/>
                <a:latin typeface="Microsoft Sans Serif"/>
                <a:ea typeface="+mn-ea"/>
                <a:cs typeface="Arial" panose="020B0604020202020204" pitchFamily="34" charset="0"/>
              </a:rPr>
              <a:t>.</a:t>
            </a:r>
          </a:p>
        </p:txBody>
      </p:sp>
      <p:sp>
        <p:nvSpPr>
          <p:cNvPr id="7" name="CuadroTexto 6">
            <a:extLst>
              <a:ext uri="{FF2B5EF4-FFF2-40B4-BE49-F238E27FC236}">
                <a16:creationId xmlns:a16="http://schemas.microsoft.com/office/drawing/2014/main" id="{9BA1B526-FFFB-6DA6-0141-15B47D8F42F3}"/>
              </a:ext>
            </a:extLst>
          </p:cNvPr>
          <p:cNvSpPr txBox="1"/>
          <p:nvPr/>
        </p:nvSpPr>
        <p:spPr>
          <a:xfrm>
            <a:off x="172523" y="1352337"/>
            <a:ext cx="3391365" cy="1179169"/>
          </a:xfrm>
          <a:prstGeom prst="rect">
            <a:avLst/>
          </a:prstGeom>
          <a:solidFill>
            <a:schemeClr val="accent6">
              <a:lumMod val="20000"/>
              <a:lumOff val="80000"/>
            </a:schemeClr>
          </a:solidFill>
        </p:spPr>
        <p:txBody>
          <a:bodyPr wrap="square" rtlCol="0">
            <a:spAutoFit/>
          </a:bodyPr>
          <a:lstStyle/>
          <a:p>
            <a:pPr marL="74613" marR="0" lvl="1" indent="0" algn="l" defTabSz="914400" rtl="0" eaLnBrk="0" fontAlgn="base" latinLnBrk="0" hangingPunct="0">
              <a:lnSpc>
                <a:spcPct val="12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diferentes columnas, se va registrando las solicitudes que conforman el </a:t>
            </a:r>
            <a:r>
              <a:rPr kumimoji="0" lang="es-UY" sz="1200" b="0" i="1" u="none" strike="noStrike" kern="1200" cap="none" spc="0" normalizeH="0" baseline="0" noProof="0" dirty="0" err="1">
                <a:ln>
                  <a:noFill/>
                </a:ln>
                <a:solidFill>
                  <a:srgbClr val="002C68"/>
                </a:solidFill>
                <a:effectLst/>
                <a:uLnTx/>
                <a:uFillTx/>
                <a:latin typeface="Microsoft Sans Serif"/>
                <a:ea typeface="+mn-ea"/>
                <a:cs typeface="Arial" panose="020B0604020202020204" pitchFamily="34" charset="0"/>
              </a:rPr>
              <a:t>product</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backlog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y el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sprint backlog</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También se registran las etapas por la que pasa una solicitud hasta que es completada</a:t>
            </a:r>
          </a:p>
        </p:txBody>
      </p:sp>
      <p:pic>
        <p:nvPicPr>
          <p:cNvPr id="5" name="Imagen 4">
            <a:extLst>
              <a:ext uri="{FF2B5EF4-FFF2-40B4-BE49-F238E27FC236}">
                <a16:creationId xmlns:a16="http://schemas.microsoft.com/office/drawing/2014/main" id="{BDAA737F-4DD4-D1B9-F694-CAF6908E4F73}"/>
              </a:ext>
            </a:extLst>
          </p:cNvPr>
          <p:cNvPicPr>
            <a:picLocks noChangeAspect="1"/>
          </p:cNvPicPr>
          <p:nvPr/>
        </p:nvPicPr>
        <p:blipFill>
          <a:blip r:embed="rId4"/>
          <a:stretch>
            <a:fillRect/>
          </a:stretch>
        </p:blipFill>
        <p:spPr>
          <a:xfrm>
            <a:off x="3491880" y="195486"/>
            <a:ext cx="5591748" cy="2387604"/>
          </a:xfrm>
          <a:prstGeom prst="rect">
            <a:avLst/>
          </a:prstGeom>
        </p:spPr>
      </p:pic>
      <p:sp>
        <p:nvSpPr>
          <p:cNvPr id="3" name="Rectángulo: esquinas redondeadas 2">
            <a:extLst>
              <a:ext uri="{FF2B5EF4-FFF2-40B4-BE49-F238E27FC236}">
                <a16:creationId xmlns:a16="http://schemas.microsoft.com/office/drawing/2014/main" id="{612DEFAD-AD10-ADA4-BC85-28430DFBC868}"/>
              </a:ext>
            </a:extLst>
          </p:cNvPr>
          <p:cNvSpPr/>
          <p:nvPr/>
        </p:nvSpPr>
        <p:spPr>
          <a:xfrm>
            <a:off x="5436096" y="1923678"/>
            <a:ext cx="3096344" cy="86409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El tablero se puede construir con tarjetas o </a:t>
            </a:r>
            <a:r>
              <a:rPr kumimoji="0" lang="es-UY" sz="1000" b="0" i="0" u="none" strike="noStrike" kern="1200" cap="none" spc="0" normalizeH="0" baseline="0" noProof="0" dirty="0" err="1">
                <a:ln>
                  <a:noFill/>
                </a:ln>
                <a:solidFill>
                  <a:srgbClr val="FFFFFF"/>
                </a:solidFill>
                <a:effectLst/>
                <a:uLnTx/>
                <a:uFillTx/>
                <a:latin typeface="Microsoft Sans Serif"/>
                <a:ea typeface="+mn-ea"/>
                <a:cs typeface="+mn-cs"/>
              </a:rPr>
              <a:t>post-it</a:t>
            </a: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 y una pizarra o usando aplicaciones de la Agencias como </a:t>
            </a:r>
            <a:r>
              <a:rPr kumimoji="0" lang="es-UY" sz="1000" b="0" i="0" u="none" strike="noStrike" kern="1200" cap="none" spc="0" normalizeH="0" baseline="0" noProof="0" dirty="0" err="1">
                <a:ln>
                  <a:noFill/>
                </a:ln>
                <a:solidFill>
                  <a:srgbClr val="FFFFFF"/>
                </a:solidFill>
                <a:effectLst/>
                <a:uLnTx/>
                <a:uFillTx/>
                <a:latin typeface="Microsoft Sans Serif"/>
                <a:ea typeface="+mn-ea"/>
                <a:cs typeface="+mn-cs"/>
              </a:rPr>
              <a:t>Wekan</a:t>
            </a: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 y </a:t>
            </a:r>
            <a:r>
              <a:rPr kumimoji="0" lang="es-UY" sz="1000" b="0" i="0" u="none" strike="noStrike" kern="1200" cap="none" spc="0" normalizeH="0" baseline="0" noProof="0" dirty="0" err="1">
                <a:ln>
                  <a:noFill/>
                </a:ln>
                <a:solidFill>
                  <a:srgbClr val="FFFFFF"/>
                </a:solidFill>
                <a:effectLst/>
                <a:uLnTx/>
                <a:uFillTx/>
                <a:latin typeface="Microsoft Sans Serif"/>
                <a:ea typeface="+mn-ea"/>
                <a:cs typeface="+mn-cs"/>
              </a:rPr>
              <a:t>Teams</a:t>
            </a: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 u otras como Trello o Miró, que requieren pago de licencias</a:t>
            </a:r>
          </a:p>
        </p:txBody>
      </p:sp>
      <p:sp>
        <p:nvSpPr>
          <p:cNvPr id="8" name="Título 3">
            <a:extLst>
              <a:ext uri="{FF2B5EF4-FFF2-40B4-BE49-F238E27FC236}">
                <a16:creationId xmlns:a16="http://schemas.microsoft.com/office/drawing/2014/main" id="{0830C813-BFC1-302E-5322-68FBD5E8C90A}"/>
              </a:ext>
            </a:extLst>
          </p:cNvPr>
          <p:cNvSpPr>
            <a:spLocks noGrp="1"/>
          </p:cNvSpPr>
          <p:nvPr>
            <p:ph type="title"/>
          </p:nvPr>
        </p:nvSpPr>
        <p:spPr>
          <a:xfrm>
            <a:off x="179512" y="20327"/>
            <a:ext cx="2659637" cy="435776"/>
          </a:xfrm>
        </p:spPr>
        <p:txBody>
          <a:bodyPr/>
          <a:lstStyle/>
          <a:p>
            <a:r>
              <a:rPr lang="es-UY" b="1" dirty="0">
                <a:solidFill>
                  <a:srgbClr val="7030A0"/>
                </a:solidFill>
              </a:rPr>
              <a:t>Enfoque ágil</a:t>
            </a:r>
          </a:p>
        </p:txBody>
      </p:sp>
    </p:spTree>
    <p:extLst>
      <p:ext uri="{BB962C8B-B14F-4D97-AF65-F5344CB8AC3E}">
        <p14:creationId xmlns:p14="http://schemas.microsoft.com/office/powerpoint/2010/main" val="248853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6" presetClass="entr" presetSubtype="32"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ircle(out)">
                                      <p:cBhvr>
                                        <p:cTn id="20" dur="2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fade">
                                      <p:cBhvr>
                                        <p:cTn id="25" dur="2000"/>
                                        <p:tgtEl>
                                          <p:spTgt spid="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1" end="1"/>
                                            </p:txEl>
                                          </p:spTgt>
                                        </p:tgtEl>
                                        <p:attrNameLst>
                                          <p:attrName>style.visibility</p:attrName>
                                        </p:attrNameLst>
                                      </p:cBhvr>
                                      <p:to>
                                        <p:strVal val="visible"/>
                                      </p:to>
                                    </p:set>
                                    <p:animEffect transition="in" filter="fade">
                                      <p:cBhvr>
                                        <p:cTn id="28" dur="2000"/>
                                        <p:tgtEl>
                                          <p:spTgt spid="2">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xEl>
                                              <p:pRg st="2" end="2"/>
                                            </p:txEl>
                                          </p:spTgt>
                                        </p:tgtEl>
                                        <p:attrNameLst>
                                          <p:attrName>style.visibility</p:attrName>
                                        </p:attrNameLst>
                                      </p:cBhvr>
                                      <p:to>
                                        <p:strVal val="visible"/>
                                      </p:to>
                                    </p:set>
                                    <p:animEffect transition="in" filter="fade">
                                      <p:cBhvr>
                                        <p:cTn id="33" dur="2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Effect transition="in" filter="fade">
                                      <p:cBhvr>
                                        <p:cTn id="38"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uiExpand="1" build="p"/>
      <p:bldP spid="7"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9692352A-1E54-FC30-F9E2-EF738CF20A87}"/>
              </a:ext>
            </a:extLst>
          </p:cNvPr>
          <p:cNvSpPr>
            <a:spLocks noGrp="1"/>
          </p:cNvSpPr>
          <p:nvPr>
            <p:ph type="title"/>
          </p:nvPr>
        </p:nvSpPr>
        <p:spPr>
          <a:xfrm>
            <a:off x="107504" y="134767"/>
            <a:ext cx="7427886" cy="435776"/>
          </a:xfrm>
        </p:spPr>
        <p:txBody>
          <a:bodyPr/>
          <a:lstStyle/>
          <a:p>
            <a:r>
              <a:rPr lang="es-UY" b="1" dirty="0">
                <a:solidFill>
                  <a:srgbClr val="7030A0"/>
                </a:solidFill>
              </a:rPr>
              <a:t>Enfoque híbrido para gestión del proyecto</a:t>
            </a:r>
          </a:p>
        </p:txBody>
      </p:sp>
      <p:sp>
        <p:nvSpPr>
          <p:cNvPr id="13" name="CuadroTexto 12">
            <a:extLst>
              <a:ext uri="{FF2B5EF4-FFF2-40B4-BE49-F238E27FC236}">
                <a16:creationId xmlns:a16="http://schemas.microsoft.com/office/drawing/2014/main" id="{2A762C97-9EE7-AEF0-454C-26B8C9169FE4}"/>
              </a:ext>
            </a:extLst>
          </p:cNvPr>
          <p:cNvSpPr txBox="1"/>
          <p:nvPr/>
        </p:nvSpPr>
        <p:spPr>
          <a:xfrm>
            <a:off x="251520" y="626394"/>
            <a:ext cx="8640960" cy="584712"/>
          </a:xfrm>
          <a:prstGeom prst="rect">
            <a:avLst/>
          </a:prstGeom>
          <a:solidFill>
            <a:srgbClr val="CEFED3"/>
          </a:solidFill>
        </p:spPr>
        <p:txBody>
          <a:bodyPr wrap="square" rtlCol="0">
            <a:spAutoFit/>
          </a:bodyPr>
          <a:lstStyle/>
          <a:p>
            <a:pPr marL="0" marR="0" lvl="0" indent="0" algn="l" defTabSz="457200" rtl="0" eaLnBrk="0" fontAlgn="base" latinLnBrk="0" hangingPunct="0">
              <a:lnSpc>
                <a:spcPct val="120000"/>
              </a:lnSpc>
              <a:spcBef>
                <a:spcPct val="0"/>
              </a:spcBef>
              <a:spcAft>
                <a:spcPct val="0"/>
              </a:spcAft>
              <a:buClrTx/>
              <a:buSzTx/>
              <a:buFontTx/>
              <a:buNone/>
              <a:tabLst/>
              <a:defRPr/>
            </a:pP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El </a:t>
            </a:r>
            <a:r>
              <a:rPr kumimoji="0" lang="es-ES" sz="1400" b="1"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enfoque de dirección híbrido</a:t>
            </a:r>
            <a:r>
              <a:rPr kumimoji="0" lang="es-ES" sz="14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  combina los enfoques adaptativos y predictivos, tanto en la dirección del proyecto, como en el desarrollo (construcción) de cada entregable.</a:t>
            </a:r>
          </a:p>
        </p:txBody>
      </p:sp>
      <p:sp>
        <p:nvSpPr>
          <p:cNvPr id="113" name="CuadroTexto 112">
            <a:extLst>
              <a:ext uri="{FF2B5EF4-FFF2-40B4-BE49-F238E27FC236}">
                <a16:creationId xmlns:a16="http://schemas.microsoft.com/office/drawing/2014/main" id="{F1580C91-24CF-7670-3F2D-5BF6AFCEDF3B}"/>
              </a:ext>
            </a:extLst>
          </p:cNvPr>
          <p:cNvSpPr txBox="1"/>
          <p:nvPr/>
        </p:nvSpPr>
        <p:spPr>
          <a:xfrm>
            <a:off x="107504" y="1332801"/>
            <a:ext cx="2664296" cy="1179169"/>
          </a:xfrm>
          <a:prstGeom prst="rect">
            <a:avLst/>
          </a:prstGeom>
          <a:solidFill>
            <a:schemeClr val="bg1"/>
          </a:solidFill>
        </p:spPr>
        <p:txBody>
          <a:bodyPr wrap="square" rtlCol="0">
            <a:spAutoFit/>
          </a:bodyPr>
          <a:lstStyle/>
          <a:p>
            <a:pPr marL="0" marR="0" lvl="0" indent="0" algn="l" defTabSz="457200" rtl="0" eaLnBrk="0" fontAlgn="base" latinLnBrk="0" hangingPunct="0">
              <a:lnSpc>
                <a:spcPct val="120000"/>
              </a:lnSpc>
              <a:spcBef>
                <a:spcPct val="0"/>
              </a:spcBef>
              <a:spcAft>
                <a:spcPts val="600"/>
              </a:spcAft>
              <a:buClrTx/>
              <a:buSzTx/>
              <a:buFontTx/>
              <a:buNone/>
              <a:tabLst/>
              <a:defRPr/>
            </a:pP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Hay muchas combinaciones posibles. El PM decide la mejor posible para la gestión. Los equipos de desarrollo eligen su propia forma de trabajo</a:t>
            </a:r>
          </a:p>
        </p:txBody>
      </p:sp>
      <p:sp>
        <p:nvSpPr>
          <p:cNvPr id="2" name="CuadroTexto 1">
            <a:extLst>
              <a:ext uri="{FF2B5EF4-FFF2-40B4-BE49-F238E27FC236}">
                <a16:creationId xmlns:a16="http://schemas.microsoft.com/office/drawing/2014/main" id="{D8FC896A-5A40-4AF3-45C1-502B6FF38256}"/>
              </a:ext>
            </a:extLst>
          </p:cNvPr>
          <p:cNvSpPr txBox="1"/>
          <p:nvPr/>
        </p:nvSpPr>
        <p:spPr>
          <a:xfrm>
            <a:off x="1475656" y="3219822"/>
            <a:ext cx="2367055" cy="957570"/>
          </a:xfrm>
          <a:prstGeom prst="rect">
            <a:avLst/>
          </a:prstGeom>
          <a:solidFill>
            <a:schemeClr val="accent6">
              <a:lumMod val="20000"/>
              <a:lumOff val="80000"/>
            </a:schemeClr>
          </a:solidFill>
        </p:spPr>
        <p:txBody>
          <a:bodyPr wrap="square" rtlCol="0">
            <a:spAutoFit/>
          </a:bodyPr>
          <a:lstStyle/>
          <a:p>
            <a:pPr marL="0" marR="0" lvl="0" indent="0" algn="l" defTabSz="457200" rtl="0" eaLnBrk="0" fontAlgn="base" latinLnBrk="0" hangingPunct="0">
              <a:lnSpc>
                <a:spcPct val="120000"/>
              </a:lnSpc>
              <a:spcBef>
                <a:spcPct val="0"/>
              </a:spcBef>
              <a:spcAft>
                <a:spcPts val="600"/>
              </a:spcAft>
              <a:buClrTx/>
              <a:buSzTx/>
              <a:buFontTx/>
              <a:buNone/>
              <a:tabLst/>
              <a:defRPr/>
            </a:pPr>
            <a:r>
              <a:rPr kumimoji="0" lang="es-ES" sz="1200" b="0" i="0" u="none" strike="noStrike" kern="1200" cap="none" spc="0" normalizeH="0" baseline="0" noProof="0" dirty="0">
                <a:ln>
                  <a:noFill/>
                </a:ln>
                <a:solidFill>
                  <a:srgbClr val="00091A"/>
                </a:solidFill>
                <a:effectLst/>
                <a:uLnTx/>
                <a:uFillTx/>
                <a:latin typeface="Microsoft Sans Serif"/>
                <a:ea typeface="+mn-ea"/>
                <a:cs typeface="Arial" panose="020B0604020202020204" pitchFamily="34" charset="0"/>
              </a:rPr>
              <a:t>Por ejemplo, </a:t>
            </a:r>
            <a:r>
              <a:rPr kumimoji="0" lang="es-ES" sz="1200" b="1" i="0" u="none" strike="noStrike" kern="1200" cap="none" spc="0" normalizeH="0" baseline="0" noProof="0" dirty="0">
                <a:ln>
                  <a:noFill/>
                </a:ln>
                <a:solidFill>
                  <a:srgbClr val="00091A"/>
                </a:solidFill>
                <a:effectLst/>
                <a:uLnTx/>
                <a:uFillTx/>
                <a:latin typeface="Microsoft Sans Serif"/>
                <a:ea typeface="+mn-ea"/>
                <a:cs typeface="Arial" panose="020B0604020202020204" pitchFamily="34" charset="0"/>
              </a:rPr>
              <a:t>el equipo de Agesic debe implantar una solución digital NN en un organismo</a:t>
            </a:r>
          </a:p>
        </p:txBody>
      </p:sp>
      <p:sp>
        <p:nvSpPr>
          <p:cNvPr id="4" name="CuadroTexto 3">
            <a:extLst>
              <a:ext uri="{FF2B5EF4-FFF2-40B4-BE49-F238E27FC236}">
                <a16:creationId xmlns:a16="http://schemas.microsoft.com/office/drawing/2014/main" id="{309723E2-7432-3D12-CCC8-CF5B4856FE16}"/>
              </a:ext>
            </a:extLst>
          </p:cNvPr>
          <p:cNvSpPr txBox="1"/>
          <p:nvPr/>
        </p:nvSpPr>
        <p:spPr>
          <a:xfrm>
            <a:off x="3563887" y="1394675"/>
            <a:ext cx="5167971" cy="957570"/>
          </a:xfrm>
          <a:prstGeom prst="rect">
            <a:avLst/>
          </a:prstGeom>
          <a:solidFill>
            <a:schemeClr val="bg1"/>
          </a:solidFill>
        </p:spPr>
        <p:txBody>
          <a:bodyPr wrap="square" rtlCol="0">
            <a:spAutoFit/>
          </a:bodyPr>
          <a:lstStyle/>
          <a:p>
            <a:pPr marL="0" marR="0" lvl="0" indent="0" algn="l" defTabSz="457200" rtl="0" eaLnBrk="0" fontAlgn="base" latinLnBrk="0" hangingPunct="0">
              <a:lnSpc>
                <a:spcPct val="120000"/>
              </a:lnSpc>
              <a:spcBef>
                <a:spcPct val="0"/>
              </a:spcBef>
              <a:spcAft>
                <a:spcPts val="600"/>
              </a:spcAft>
              <a:buClrTx/>
              <a:buSzTx/>
              <a:buFontTx/>
              <a:buNone/>
              <a:tabLst/>
              <a:defRPr/>
            </a:pP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El PM decide adoptar un enfoque predictivo para gestionar todo el proyecto y arma una </a:t>
            </a:r>
            <a:r>
              <a:rPr kumimoji="0" lang="es-ES" sz="12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lista de entregables</a:t>
            </a: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 de la que sale un </a:t>
            </a:r>
            <a:r>
              <a:rPr kumimoji="0" lang="es-ES" sz="12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cronograma de alto nivel </a:t>
            </a: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con fechas de entrega de los principales entregables, para cumplir con un acuerdo o plan esperado por el organismo.</a:t>
            </a:r>
          </a:p>
        </p:txBody>
      </p:sp>
      <p:cxnSp>
        <p:nvCxnSpPr>
          <p:cNvPr id="6" name="Conector: curvado 5">
            <a:extLst>
              <a:ext uri="{FF2B5EF4-FFF2-40B4-BE49-F238E27FC236}">
                <a16:creationId xmlns:a16="http://schemas.microsoft.com/office/drawing/2014/main" id="{58929EF8-38C1-002C-B03C-1BB044378DD0}"/>
              </a:ext>
            </a:extLst>
          </p:cNvPr>
          <p:cNvCxnSpPr>
            <a:cxnSpLocks/>
            <a:endCxn id="2" idx="1"/>
          </p:cNvCxnSpPr>
          <p:nvPr/>
        </p:nvCxnSpPr>
        <p:spPr>
          <a:xfrm rot="16200000" flipH="1">
            <a:off x="660200" y="2883150"/>
            <a:ext cx="1126857" cy="504056"/>
          </a:xfrm>
          <a:prstGeom prst="curved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ector: curvado 6">
            <a:extLst>
              <a:ext uri="{FF2B5EF4-FFF2-40B4-BE49-F238E27FC236}">
                <a16:creationId xmlns:a16="http://schemas.microsoft.com/office/drawing/2014/main" id="{7ACDC0BD-638E-A275-1031-ED97F8B20C37}"/>
              </a:ext>
            </a:extLst>
          </p:cNvPr>
          <p:cNvCxnSpPr>
            <a:cxnSpLocks/>
            <a:stCxn id="2" idx="0"/>
            <a:endCxn id="4" idx="1"/>
          </p:cNvCxnSpPr>
          <p:nvPr/>
        </p:nvCxnSpPr>
        <p:spPr>
          <a:xfrm rot="5400000" flipH="1" flipV="1">
            <a:off x="2438354" y="2094290"/>
            <a:ext cx="1346362" cy="904703"/>
          </a:xfrm>
          <a:prstGeom prst="curved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id="{04ED980A-1440-8390-895A-39418F344A88}"/>
              </a:ext>
            </a:extLst>
          </p:cNvPr>
          <p:cNvSpPr txBox="1"/>
          <p:nvPr/>
        </p:nvSpPr>
        <p:spPr>
          <a:xfrm>
            <a:off x="4935559" y="2807459"/>
            <a:ext cx="3956921" cy="1400768"/>
          </a:xfrm>
          <a:prstGeom prst="rect">
            <a:avLst/>
          </a:prstGeom>
          <a:solidFill>
            <a:schemeClr val="bg1"/>
          </a:solidFill>
        </p:spPr>
        <p:txBody>
          <a:bodyPr wrap="square" rtlCol="0">
            <a:spAutoFit/>
          </a:bodyPr>
          <a:lstStyle/>
          <a:p>
            <a:pPr marL="0" marR="0" lvl="0" indent="0" algn="l" defTabSz="457200" rtl="0" eaLnBrk="0" fontAlgn="base" latinLnBrk="0" hangingPunct="0">
              <a:lnSpc>
                <a:spcPct val="120000"/>
              </a:lnSpc>
              <a:spcBef>
                <a:spcPct val="0"/>
              </a:spcBef>
              <a:spcAft>
                <a:spcPts val="600"/>
              </a:spcAft>
              <a:buClrTx/>
              <a:buSzTx/>
              <a:buFontTx/>
              <a:buNone/>
              <a:tabLst/>
              <a:defRPr/>
            </a:pP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Algunos equipos de desarrollo de entregables pueden optar por un plan predictivo, otros por dividir el desarrollo en fases o utilizar el enfoque ágil puro para entregas rápidas y ajustes dinámicos. El PM monitorea con los equipos de desarrollo el cumplimiento de los plazos del cronograma.</a:t>
            </a:r>
          </a:p>
        </p:txBody>
      </p:sp>
      <p:cxnSp>
        <p:nvCxnSpPr>
          <p:cNvPr id="14" name="Conector: curvado 13">
            <a:extLst>
              <a:ext uri="{FF2B5EF4-FFF2-40B4-BE49-F238E27FC236}">
                <a16:creationId xmlns:a16="http://schemas.microsoft.com/office/drawing/2014/main" id="{F114F586-81FA-7753-BD7E-B42B559DDDE2}"/>
              </a:ext>
            </a:extLst>
          </p:cNvPr>
          <p:cNvCxnSpPr>
            <a:cxnSpLocks/>
            <a:stCxn id="4" idx="2"/>
            <a:endCxn id="12" idx="0"/>
          </p:cNvCxnSpPr>
          <p:nvPr/>
        </p:nvCxnSpPr>
        <p:spPr>
          <a:xfrm rot="16200000" flipH="1">
            <a:off x="6303339" y="2196778"/>
            <a:ext cx="455214" cy="766147"/>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95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additive="base">
                                        <p:cTn id="12" dur="500" fill="hold"/>
                                        <p:tgtEl>
                                          <p:spTgt spid="113"/>
                                        </p:tgtEl>
                                        <p:attrNameLst>
                                          <p:attrName>ppt_x</p:attrName>
                                        </p:attrNameLst>
                                      </p:cBhvr>
                                      <p:tavLst>
                                        <p:tav tm="0">
                                          <p:val>
                                            <p:strVal val="0-#ppt_w/2"/>
                                          </p:val>
                                        </p:tav>
                                        <p:tav tm="100000">
                                          <p:val>
                                            <p:strVal val="#ppt_x"/>
                                          </p:val>
                                        </p:tav>
                                      </p:tavLst>
                                    </p:anim>
                                    <p:anim calcmode="lin" valueType="num">
                                      <p:cBhvr additive="base">
                                        <p:cTn id="13"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3" grpId="0" animBg="1"/>
      <p:bldP spid="2" grpId="0" animBg="1"/>
      <p:bldP spid="4"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8000"/>
            <a:lum/>
            <a:extLst>
              <a:ext uri="{BEBA8EAE-BF5A-486C-A8C5-ECC9F3942E4B}">
                <a14:imgProps xmlns:a14="http://schemas.microsoft.com/office/drawing/2010/main">
                  <a14:imgLayer r:embed="rId4">
                    <a14:imgEffect>
                      <a14:artisticCrisscrossEtching trans="95000" pressure="6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8" name="Rectángulo redondeado 4">
            <a:extLst>
              <a:ext uri="{FF2B5EF4-FFF2-40B4-BE49-F238E27FC236}">
                <a16:creationId xmlns:a16="http://schemas.microsoft.com/office/drawing/2014/main" id="{32D12DD2-023A-497A-BDA6-DCE7183DA629}"/>
              </a:ext>
            </a:extLst>
          </p:cNvPr>
          <p:cNvSpPr/>
          <p:nvPr/>
        </p:nvSpPr>
        <p:spPr>
          <a:xfrm>
            <a:off x="84487" y="1343626"/>
            <a:ext cx="1246231" cy="64877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1" i="0" u="none" strike="noStrike" kern="1200" cap="none" spc="0" normalizeH="0" baseline="0" noProof="0" dirty="0">
                <a:ln>
                  <a:noFill/>
                </a:ln>
                <a:solidFill>
                  <a:srgbClr val="00206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Implantar sistema NNN en un organismo</a:t>
            </a:r>
          </a:p>
        </p:txBody>
      </p:sp>
      <p:grpSp>
        <p:nvGrpSpPr>
          <p:cNvPr id="60" name="Grupo 59">
            <a:extLst>
              <a:ext uri="{FF2B5EF4-FFF2-40B4-BE49-F238E27FC236}">
                <a16:creationId xmlns:a16="http://schemas.microsoft.com/office/drawing/2014/main" id="{2623AF99-F804-BD28-A742-B271E87D28C1}"/>
              </a:ext>
            </a:extLst>
          </p:cNvPr>
          <p:cNvGrpSpPr/>
          <p:nvPr/>
        </p:nvGrpSpPr>
        <p:grpSpPr>
          <a:xfrm>
            <a:off x="3945232" y="3978396"/>
            <a:ext cx="4845719" cy="647397"/>
            <a:chOff x="3945232" y="3978396"/>
            <a:chExt cx="4845719" cy="647397"/>
          </a:xfrm>
        </p:grpSpPr>
        <p:sp>
          <p:nvSpPr>
            <p:cNvPr id="40" name="Text Box 10">
              <a:extLst>
                <a:ext uri="{FF2B5EF4-FFF2-40B4-BE49-F238E27FC236}">
                  <a16:creationId xmlns:a16="http://schemas.microsoft.com/office/drawing/2014/main" id="{EC35DC81-15E9-4442-B2DF-6B8C86D2FCD3}"/>
                </a:ext>
              </a:extLst>
            </p:cNvPr>
            <p:cNvSpPr txBox="1">
              <a:spLocks noChangeArrowheads="1"/>
            </p:cNvSpPr>
            <p:nvPr/>
          </p:nvSpPr>
          <p:spPr bwMode="auto">
            <a:xfrm>
              <a:off x="5387264" y="4371877"/>
              <a:ext cx="13786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Contratar</a:t>
              </a:r>
            </a:p>
          </p:txBody>
        </p:sp>
        <p:sp>
          <p:nvSpPr>
            <p:cNvPr id="41" name="Flecha: pentágono 40">
              <a:extLst>
                <a:ext uri="{FF2B5EF4-FFF2-40B4-BE49-F238E27FC236}">
                  <a16:creationId xmlns:a16="http://schemas.microsoft.com/office/drawing/2014/main" id="{760627A4-6163-466C-8ADB-8DE140A1A3BB}"/>
                </a:ext>
              </a:extLst>
            </p:cNvPr>
            <p:cNvSpPr/>
            <p:nvPr/>
          </p:nvSpPr>
          <p:spPr>
            <a:xfrm>
              <a:off x="3945232" y="4021570"/>
              <a:ext cx="1249819" cy="465558"/>
            </a:xfrm>
            <a:prstGeom prst="homePlat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42" name="Text Box 9">
              <a:extLst>
                <a:ext uri="{FF2B5EF4-FFF2-40B4-BE49-F238E27FC236}">
                  <a16:creationId xmlns:a16="http://schemas.microsoft.com/office/drawing/2014/main" id="{E54F9C92-0F2C-44AA-919D-022D6997CC1F}"/>
                </a:ext>
              </a:extLst>
            </p:cNvPr>
            <p:cNvSpPr txBox="1">
              <a:spLocks noChangeArrowheads="1"/>
            </p:cNvSpPr>
            <p:nvPr/>
          </p:nvSpPr>
          <p:spPr bwMode="auto">
            <a:xfrm>
              <a:off x="3969328" y="4077781"/>
              <a:ext cx="1065296"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Materiales del curso</a:t>
              </a:r>
            </a:p>
          </p:txBody>
        </p:sp>
        <p:sp>
          <p:nvSpPr>
            <p:cNvPr id="43" name="AutoShape 6">
              <a:extLst>
                <a:ext uri="{FF2B5EF4-FFF2-40B4-BE49-F238E27FC236}">
                  <a16:creationId xmlns:a16="http://schemas.microsoft.com/office/drawing/2014/main" id="{8922D8CC-E576-47F3-9004-8FDBEA5639B9}"/>
                </a:ext>
              </a:extLst>
            </p:cNvPr>
            <p:cNvSpPr>
              <a:spLocks noChangeArrowheads="1"/>
            </p:cNvSpPr>
            <p:nvPr/>
          </p:nvSpPr>
          <p:spPr bwMode="auto">
            <a:xfrm>
              <a:off x="5001850" y="4003664"/>
              <a:ext cx="1349591" cy="476406"/>
            </a:xfrm>
            <a:prstGeom prst="chevron">
              <a:avLst>
                <a:gd name="adj" fmla="val 45772"/>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alt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44" name="Text Box 10">
              <a:extLst>
                <a:ext uri="{FF2B5EF4-FFF2-40B4-BE49-F238E27FC236}">
                  <a16:creationId xmlns:a16="http://schemas.microsoft.com/office/drawing/2014/main" id="{1ACECAA8-64DD-4245-86B1-7E68D06BE8FC}"/>
                </a:ext>
              </a:extLst>
            </p:cNvPr>
            <p:cNvSpPr txBox="1">
              <a:spLocks noChangeArrowheads="1"/>
            </p:cNvSpPr>
            <p:nvPr/>
          </p:nvSpPr>
          <p:spPr bwMode="auto">
            <a:xfrm>
              <a:off x="5243418" y="4024384"/>
              <a:ext cx="850122"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Invitar a grupos</a:t>
              </a:r>
            </a:p>
          </p:txBody>
        </p:sp>
        <p:sp>
          <p:nvSpPr>
            <p:cNvPr id="45" name="AutoShape 6">
              <a:extLst>
                <a:ext uri="{FF2B5EF4-FFF2-40B4-BE49-F238E27FC236}">
                  <a16:creationId xmlns:a16="http://schemas.microsoft.com/office/drawing/2014/main" id="{5038FD53-A03B-43AA-A23C-CE9F86F597A1}"/>
                </a:ext>
              </a:extLst>
            </p:cNvPr>
            <p:cNvSpPr>
              <a:spLocks noChangeArrowheads="1"/>
            </p:cNvSpPr>
            <p:nvPr/>
          </p:nvSpPr>
          <p:spPr bwMode="auto">
            <a:xfrm>
              <a:off x="6141908" y="4003664"/>
              <a:ext cx="1456581" cy="476407"/>
            </a:xfrm>
            <a:prstGeom prst="chevron">
              <a:avLst>
                <a:gd name="adj" fmla="val 45772"/>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alt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46" name="Text Box 10">
              <a:extLst>
                <a:ext uri="{FF2B5EF4-FFF2-40B4-BE49-F238E27FC236}">
                  <a16:creationId xmlns:a16="http://schemas.microsoft.com/office/drawing/2014/main" id="{E87B8678-CC2F-4C80-B3D4-C794D132CB95}"/>
                </a:ext>
              </a:extLst>
            </p:cNvPr>
            <p:cNvSpPr txBox="1">
              <a:spLocks noChangeArrowheads="1"/>
            </p:cNvSpPr>
            <p:nvPr/>
          </p:nvSpPr>
          <p:spPr bwMode="auto">
            <a:xfrm>
              <a:off x="6382582" y="4039909"/>
              <a:ext cx="974638"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Dictado de los cursos</a:t>
              </a:r>
            </a:p>
          </p:txBody>
        </p:sp>
        <p:sp>
          <p:nvSpPr>
            <p:cNvPr id="51" name="AutoShape 6">
              <a:extLst>
                <a:ext uri="{FF2B5EF4-FFF2-40B4-BE49-F238E27FC236}">
                  <a16:creationId xmlns:a16="http://schemas.microsoft.com/office/drawing/2014/main" id="{5038FD53-A03B-43AA-A23C-CE9F86F597A1}"/>
                </a:ext>
              </a:extLst>
            </p:cNvPr>
            <p:cNvSpPr>
              <a:spLocks noChangeArrowheads="1"/>
            </p:cNvSpPr>
            <p:nvPr/>
          </p:nvSpPr>
          <p:spPr bwMode="auto">
            <a:xfrm>
              <a:off x="7441360" y="3978396"/>
              <a:ext cx="1349591" cy="499272"/>
            </a:xfrm>
            <a:prstGeom prst="chevron">
              <a:avLst>
                <a:gd name="adj" fmla="val 45772"/>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alt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52" name="Text Box 10">
              <a:extLst>
                <a:ext uri="{FF2B5EF4-FFF2-40B4-BE49-F238E27FC236}">
                  <a16:creationId xmlns:a16="http://schemas.microsoft.com/office/drawing/2014/main" id="{E87B8678-CC2F-4C80-B3D4-C794D132CB95}"/>
                </a:ext>
              </a:extLst>
            </p:cNvPr>
            <p:cNvSpPr txBox="1">
              <a:spLocks noChangeArrowheads="1"/>
            </p:cNvSpPr>
            <p:nvPr/>
          </p:nvSpPr>
          <p:spPr bwMode="auto">
            <a:xfrm>
              <a:off x="7514549" y="4016316"/>
              <a:ext cx="1141962"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Informe de resultados</a:t>
              </a:r>
            </a:p>
          </p:txBody>
        </p:sp>
      </p:grpSp>
      <p:grpSp>
        <p:nvGrpSpPr>
          <p:cNvPr id="56" name="Grupo 55">
            <a:extLst>
              <a:ext uri="{FF2B5EF4-FFF2-40B4-BE49-F238E27FC236}">
                <a16:creationId xmlns:a16="http://schemas.microsoft.com/office/drawing/2014/main" id="{A343FBA8-46AF-2539-38E9-2F1AA090F06A}"/>
              </a:ext>
            </a:extLst>
          </p:cNvPr>
          <p:cNvGrpSpPr/>
          <p:nvPr/>
        </p:nvGrpSpPr>
        <p:grpSpPr>
          <a:xfrm>
            <a:off x="2563332" y="1619969"/>
            <a:ext cx="1730088" cy="3365044"/>
            <a:chOff x="2563332" y="1619969"/>
            <a:chExt cx="1730088" cy="3365044"/>
          </a:xfrm>
        </p:grpSpPr>
        <p:pic>
          <p:nvPicPr>
            <p:cNvPr id="12" name="Picture 2" descr="https://cdn.icon-icons.com/icons2/11/PNG/256/child_person_people_guy_1721.png">
              <a:extLst>
                <a:ext uri="{FF2B5EF4-FFF2-40B4-BE49-F238E27FC236}">
                  <a16:creationId xmlns:a16="http://schemas.microsoft.com/office/drawing/2014/main" id="{60F3B737-EB9E-46C8-87C6-F60CD6CB2B3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5243" y="2506656"/>
              <a:ext cx="459565" cy="482802"/>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a:extLst>
                <a:ext uri="{FF2B5EF4-FFF2-40B4-BE49-F238E27FC236}">
                  <a16:creationId xmlns:a16="http://schemas.microsoft.com/office/drawing/2014/main" id="{754104FE-6997-47DD-9846-FBD23A5483BF}"/>
                </a:ext>
              </a:extLst>
            </p:cNvPr>
            <p:cNvPicPr>
              <a:picLocks noChangeAspect="1"/>
            </p:cNvPicPr>
            <p:nvPr/>
          </p:nvPicPr>
          <p:blipFill>
            <a:blip r:embed="rId6"/>
            <a:stretch>
              <a:fillRect/>
            </a:stretch>
          </p:blipFill>
          <p:spPr>
            <a:xfrm>
              <a:off x="2990399" y="3918300"/>
              <a:ext cx="444409" cy="466878"/>
            </a:xfrm>
            <a:prstGeom prst="rect">
              <a:avLst/>
            </a:prstGeom>
          </p:spPr>
        </p:pic>
        <p:pic>
          <p:nvPicPr>
            <p:cNvPr id="14" name="Picture 4" descr="https://encrypted-tbn0.gstatic.com/images?q=tbn:ANd9GcQTh2nIfPX9qniacnUBFgt8MebC0VYzhIYibl3xt6gMnUcAVesq">
              <a:extLst>
                <a:ext uri="{FF2B5EF4-FFF2-40B4-BE49-F238E27FC236}">
                  <a16:creationId xmlns:a16="http://schemas.microsoft.com/office/drawing/2014/main" id="{38641DEC-3E3A-4151-987A-19C1C50BD059}"/>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2085" y="3200282"/>
              <a:ext cx="566234" cy="566234"/>
            </a:xfrm>
            <a:prstGeom prst="rect">
              <a:avLst/>
            </a:prstGeom>
            <a:noFill/>
            <a:extLst>
              <a:ext uri="{909E8E84-426E-40DD-AFC4-6F175D3DCCD1}">
                <a14:hiddenFill xmlns:a14="http://schemas.microsoft.com/office/drawing/2010/main">
                  <a:solidFill>
                    <a:srgbClr val="FFFFFF"/>
                  </a:solidFill>
                </a14:hiddenFill>
              </a:ext>
            </a:extLst>
          </p:spPr>
        </p:pic>
        <p:sp>
          <p:nvSpPr>
            <p:cNvPr id="47" name="CuadroTexto 46">
              <a:extLst>
                <a:ext uri="{FF2B5EF4-FFF2-40B4-BE49-F238E27FC236}">
                  <a16:creationId xmlns:a16="http://schemas.microsoft.com/office/drawing/2014/main" id="{091F731F-5B62-4EBE-8CD0-F0D489AEF75A}"/>
                </a:ext>
              </a:extLst>
            </p:cNvPr>
            <p:cNvSpPr txBox="1"/>
            <p:nvPr/>
          </p:nvSpPr>
          <p:spPr>
            <a:xfrm>
              <a:off x="2563332" y="1619969"/>
              <a:ext cx="1730088" cy="738664"/>
            </a:xfrm>
            <a:prstGeom prst="rect">
              <a:avLst/>
            </a:prstGeom>
            <a:noFill/>
          </p:spPr>
          <p:txBody>
            <a:bodyPr wrap="square" rtlCol="0">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equipos de desarrollo</a:t>
              </a:r>
              <a:br>
                <a:rPr kumimoji="0" lang="es-UY" sz="105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br>
              <a:r>
                <a:rPr kumimoji="0" lang="es-UY" sz="105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 entregables</a:t>
              </a:r>
              <a:endParaRPr kumimoji="0" lang="es-UY" sz="1050" b="0"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(Agesic, proveedores, organismo)</a:t>
              </a:r>
            </a:p>
          </p:txBody>
        </p:sp>
        <p:pic>
          <p:nvPicPr>
            <p:cNvPr id="31" name="Imagen 30">
              <a:extLst>
                <a:ext uri="{FF2B5EF4-FFF2-40B4-BE49-F238E27FC236}">
                  <a16:creationId xmlns:a16="http://schemas.microsoft.com/office/drawing/2014/main" id="{24E8B750-5E0D-C64C-C416-DCA8BAE51053}"/>
                </a:ext>
              </a:extLst>
            </p:cNvPr>
            <p:cNvPicPr>
              <a:picLocks noChangeAspect="1"/>
            </p:cNvPicPr>
            <p:nvPr/>
          </p:nvPicPr>
          <p:blipFill>
            <a:blip r:embed="rId8">
              <a:clrChange>
                <a:clrFrom>
                  <a:srgbClr val="E6E6E6"/>
                </a:clrFrom>
                <a:clrTo>
                  <a:srgbClr val="E6E6E6">
                    <a:alpha val="0"/>
                  </a:srgbClr>
                </a:clrTo>
              </a:clrChange>
            </a:blip>
            <a:stretch>
              <a:fillRect/>
            </a:stretch>
          </p:blipFill>
          <p:spPr>
            <a:xfrm>
              <a:off x="2947626" y="4490144"/>
              <a:ext cx="566235" cy="494869"/>
            </a:xfrm>
            <a:prstGeom prst="rect">
              <a:avLst/>
            </a:prstGeom>
          </p:spPr>
        </p:pic>
      </p:grpSp>
      <p:sp>
        <p:nvSpPr>
          <p:cNvPr id="4" name="Título 3">
            <a:extLst>
              <a:ext uri="{FF2B5EF4-FFF2-40B4-BE49-F238E27FC236}">
                <a16:creationId xmlns:a16="http://schemas.microsoft.com/office/drawing/2014/main" id="{212848B9-7FC9-CF71-B3FE-07CB3317CCF6}"/>
              </a:ext>
            </a:extLst>
          </p:cNvPr>
          <p:cNvSpPr>
            <a:spLocks noGrp="1"/>
          </p:cNvSpPr>
          <p:nvPr>
            <p:ph type="title"/>
          </p:nvPr>
        </p:nvSpPr>
        <p:spPr>
          <a:xfrm>
            <a:off x="75285" y="51470"/>
            <a:ext cx="3383405" cy="435776"/>
          </a:xfrm>
          <a:solidFill>
            <a:schemeClr val="bg1"/>
          </a:solidFill>
        </p:spPr>
        <p:txBody>
          <a:bodyPr/>
          <a:lstStyle/>
          <a:p>
            <a:r>
              <a:rPr lang="es-UY" sz="1800" b="1" dirty="0">
                <a:solidFill>
                  <a:srgbClr val="7030A0"/>
                </a:solidFill>
              </a:rPr>
              <a:t>Ejemplo: Enfoque híbrido</a:t>
            </a:r>
          </a:p>
        </p:txBody>
      </p:sp>
      <p:sp>
        <p:nvSpPr>
          <p:cNvPr id="6" name="CuadroTexto 5">
            <a:extLst>
              <a:ext uri="{FF2B5EF4-FFF2-40B4-BE49-F238E27FC236}">
                <a16:creationId xmlns:a16="http://schemas.microsoft.com/office/drawing/2014/main" id="{6B76272A-9737-8E12-27A4-5C71406FB970}"/>
              </a:ext>
            </a:extLst>
          </p:cNvPr>
          <p:cNvSpPr txBox="1"/>
          <p:nvPr/>
        </p:nvSpPr>
        <p:spPr>
          <a:xfrm>
            <a:off x="6183810" y="1631012"/>
            <a:ext cx="2733559" cy="813364"/>
          </a:xfrm>
          <a:prstGeom prst="rect">
            <a:avLst/>
          </a:prstGeom>
          <a:solidFill>
            <a:schemeClr val="accent5">
              <a:lumMod val="20000"/>
              <a:lumOff val="80000"/>
            </a:schemeClr>
          </a:solidFill>
        </p:spPr>
        <p:txBody>
          <a:bodyPr wrap="square" rtlCol="0">
            <a:spAutoFit/>
          </a:bodyPr>
          <a:lstStyle/>
          <a:p>
            <a:pPr marL="0" marR="0" lvl="0" indent="0" algn="just" defTabSz="342900" rtl="0" eaLnBrk="0" fontAlgn="base" latinLnBrk="0" hangingPunct="0">
              <a:lnSpc>
                <a:spcPct val="120000"/>
              </a:lnSpc>
              <a:spcBef>
                <a:spcPct val="0"/>
              </a:spcBef>
              <a:spcAft>
                <a:spcPts val="80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Durante las revisiones de avance de los entregables pueden surgir ajustes en la planificación general, en el alcance, en los costos y lista de riesgos, entre otros</a:t>
            </a:r>
          </a:p>
        </p:txBody>
      </p:sp>
      <p:sp>
        <p:nvSpPr>
          <p:cNvPr id="7" name="CuadroTexto 6">
            <a:extLst>
              <a:ext uri="{FF2B5EF4-FFF2-40B4-BE49-F238E27FC236}">
                <a16:creationId xmlns:a16="http://schemas.microsoft.com/office/drawing/2014/main" id="{D0B497F7-B8CA-29FA-D3B4-DA4199B5D1A9}"/>
              </a:ext>
            </a:extLst>
          </p:cNvPr>
          <p:cNvSpPr txBox="1"/>
          <p:nvPr/>
        </p:nvSpPr>
        <p:spPr>
          <a:xfrm>
            <a:off x="2428436" y="-1694238"/>
            <a:ext cx="2012744" cy="1182696"/>
          </a:xfrm>
          <a:prstGeom prst="rect">
            <a:avLst/>
          </a:prstGeom>
          <a:solidFill>
            <a:schemeClr val="accent5">
              <a:lumMod val="20000"/>
              <a:lumOff val="80000"/>
            </a:schemeClr>
          </a:solidFill>
        </p:spPr>
        <p:txBody>
          <a:bodyPr wrap="square" rtlCol="0">
            <a:spAutoFit/>
          </a:bodyPr>
          <a:lstStyle/>
          <a:p>
            <a:pPr marL="174625" marR="0" lvl="0" indent="-174625" algn="just" defTabSz="342900" rtl="0" eaLnBrk="0" fontAlgn="base" latinLnBrk="0" hangingPunct="0">
              <a:lnSpc>
                <a:spcPct val="120000"/>
              </a:lnSpc>
              <a:spcBef>
                <a:spcPct val="0"/>
              </a:spcBef>
              <a:spcAft>
                <a:spcPts val="600"/>
              </a:spcAft>
              <a:buClrTx/>
              <a:buSzTx/>
              <a:buFont typeface="+mj-lt"/>
              <a:buAutoNum type="arabicPeriod"/>
              <a:tabLst/>
              <a:defRPr/>
            </a:pPr>
            <a:r>
              <a:rPr kumimoji="0" lang="es-ES" sz="10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El PM construye un plan general que describe la lista de entregables, presupuesto, equipos de trabajo y requisitos de calidad, que estén definidos a la fecha.</a:t>
            </a:r>
          </a:p>
        </p:txBody>
      </p:sp>
      <p:sp>
        <p:nvSpPr>
          <p:cNvPr id="19" name="CuadroTexto 18">
            <a:extLst>
              <a:ext uri="{FF2B5EF4-FFF2-40B4-BE49-F238E27FC236}">
                <a16:creationId xmlns:a16="http://schemas.microsoft.com/office/drawing/2014/main" id="{3A50F23A-8CF6-F8CE-AC0E-41D42B89D804}"/>
              </a:ext>
            </a:extLst>
          </p:cNvPr>
          <p:cNvSpPr txBox="1"/>
          <p:nvPr/>
        </p:nvSpPr>
        <p:spPr>
          <a:xfrm>
            <a:off x="5481357" y="-1388690"/>
            <a:ext cx="2626158" cy="628698"/>
          </a:xfrm>
          <a:prstGeom prst="rect">
            <a:avLst/>
          </a:prstGeom>
          <a:solidFill>
            <a:schemeClr val="accent5">
              <a:lumMod val="20000"/>
              <a:lumOff val="80000"/>
            </a:schemeClr>
          </a:solidFill>
        </p:spPr>
        <p:txBody>
          <a:bodyPr wrap="square" rtlCol="0">
            <a:spAutoFit/>
          </a:bodyPr>
          <a:lstStyle/>
          <a:p>
            <a:pPr marL="255588" marR="0" lvl="0" indent="-255588" algn="just" defTabSz="342900" rtl="0" eaLnBrk="0" fontAlgn="base" latinLnBrk="0" hangingPunct="0">
              <a:lnSpc>
                <a:spcPct val="120000"/>
              </a:lnSpc>
              <a:spcBef>
                <a:spcPct val="0"/>
              </a:spcBef>
              <a:spcAft>
                <a:spcPts val="800"/>
              </a:spcAft>
              <a:buClrTx/>
              <a:buSzTx/>
              <a:buFont typeface="+mj-lt"/>
              <a:buAutoNum type="arabicPeriod" startAt="2"/>
              <a:tabLst/>
              <a:defRPr/>
            </a:pPr>
            <a:r>
              <a:rPr kumimoji="0" lang="es-ES" sz="10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Luego, cada entregable se desarrollará con el enfoque que elija el equipo responsable de dicho producto</a:t>
            </a:r>
          </a:p>
        </p:txBody>
      </p:sp>
      <p:sp>
        <p:nvSpPr>
          <p:cNvPr id="21" name="CuadroTexto 20">
            <a:extLst>
              <a:ext uri="{FF2B5EF4-FFF2-40B4-BE49-F238E27FC236}">
                <a16:creationId xmlns:a16="http://schemas.microsoft.com/office/drawing/2014/main" id="{F91385BE-DF67-A326-170D-4B41E4276341}"/>
              </a:ext>
            </a:extLst>
          </p:cNvPr>
          <p:cNvSpPr txBox="1"/>
          <p:nvPr/>
        </p:nvSpPr>
        <p:spPr>
          <a:xfrm>
            <a:off x="5932842" y="514254"/>
            <a:ext cx="3135873" cy="849463"/>
          </a:xfrm>
          <a:prstGeom prst="rect">
            <a:avLst/>
          </a:prstGeom>
          <a:solidFill>
            <a:schemeClr val="accent5">
              <a:lumMod val="20000"/>
              <a:lumOff val="80000"/>
            </a:schemeClr>
          </a:solidFill>
        </p:spPr>
        <p:txBody>
          <a:bodyPr wrap="square" rtlCol="0">
            <a:spAutoFit/>
          </a:bodyPr>
          <a:lstStyle/>
          <a:p>
            <a:pPr marL="0" marR="0" lvl="0" indent="0" algn="just" defTabSz="342900" rtl="0" eaLnBrk="0" fontAlgn="base" latinLnBrk="0" hangingPunct="0">
              <a:lnSpc>
                <a:spcPct val="120000"/>
              </a:lnSpc>
              <a:spcBef>
                <a:spcPct val="0"/>
              </a:spcBef>
              <a:spcAft>
                <a:spcPts val="800"/>
              </a:spcAft>
              <a:buClrTx/>
              <a:buSzTx/>
              <a:buFontTx/>
              <a:buNone/>
              <a:tabLst/>
              <a:defRPr/>
            </a:pPr>
            <a:r>
              <a:rPr kumimoji="0" lang="es-ES" sz="105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Durante la ejecución del proyecto, el PM monitorea semanalmente el cumplimiento de plazos y calidad, con los responsables de cada equipo de desarrollo</a:t>
            </a:r>
          </a:p>
        </p:txBody>
      </p:sp>
      <p:grpSp>
        <p:nvGrpSpPr>
          <p:cNvPr id="57" name="Grupo 56">
            <a:extLst>
              <a:ext uri="{FF2B5EF4-FFF2-40B4-BE49-F238E27FC236}">
                <a16:creationId xmlns:a16="http://schemas.microsoft.com/office/drawing/2014/main" id="{1FD4529E-C333-54BA-48F4-3F7A93A0EDE7}"/>
              </a:ext>
            </a:extLst>
          </p:cNvPr>
          <p:cNvGrpSpPr/>
          <p:nvPr/>
        </p:nvGrpSpPr>
        <p:grpSpPr>
          <a:xfrm>
            <a:off x="3953317" y="2561496"/>
            <a:ext cx="5181218" cy="751850"/>
            <a:chOff x="3953317" y="2561496"/>
            <a:chExt cx="5181218" cy="751850"/>
          </a:xfrm>
        </p:grpSpPr>
        <p:sp>
          <p:nvSpPr>
            <p:cNvPr id="27" name="AutoShape 6">
              <a:extLst>
                <a:ext uri="{FF2B5EF4-FFF2-40B4-BE49-F238E27FC236}">
                  <a16:creationId xmlns:a16="http://schemas.microsoft.com/office/drawing/2014/main" id="{C9804277-3AB3-4BB1-8CD7-86823FA934DB}"/>
                </a:ext>
              </a:extLst>
            </p:cNvPr>
            <p:cNvSpPr>
              <a:spLocks noChangeArrowheads="1"/>
            </p:cNvSpPr>
            <p:nvPr/>
          </p:nvSpPr>
          <p:spPr bwMode="auto">
            <a:xfrm>
              <a:off x="5186506" y="2566045"/>
              <a:ext cx="1248476" cy="476407"/>
            </a:xfrm>
            <a:prstGeom prst="chevron">
              <a:avLst>
                <a:gd name="adj" fmla="val 457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alt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33" name="Text Box 10">
              <a:extLst>
                <a:ext uri="{FF2B5EF4-FFF2-40B4-BE49-F238E27FC236}">
                  <a16:creationId xmlns:a16="http://schemas.microsoft.com/office/drawing/2014/main" id="{F388F770-07B0-486E-B34D-ABDFBD7FC0E2}"/>
                </a:ext>
              </a:extLst>
            </p:cNvPr>
            <p:cNvSpPr txBox="1">
              <a:spLocks noChangeArrowheads="1"/>
            </p:cNvSpPr>
            <p:nvPr/>
          </p:nvSpPr>
          <p:spPr bwMode="auto">
            <a:xfrm>
              <a:off x="5205971" y="2618053"/>
              <a:ext cx="1275314"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Fase 1 - funcionarios</a:t>
              </a:r>
            </a:p>
          </p:txBody>
        </p:sp>
        <p:sp>
          <p:nvSpPr>
            <p:cNvPr id="3" name="Flecha: pentágono 2">
              <a:extLst>
                <a:ext uri="{FF2B5EF4-FFF2-40B4-BE49-F238E27FC236}">
                  <a16:creationId xmlns:a16="http://schemas.microsoft.com/office/drawing/2014/main" id="{B2C6AB5E-8876-4696-A8E9-8033D55CAC8B}"/>
                </a:ext>
              </a:extLst>
            </p:cNvPr>
            <p:cNvSpPr/>
            <p:nvPr/>
          </p:nvSpPr>
          <p:spPr>
            <a:xfrm>
              <a:off x="3953317" y="2567675"/>
              <a:ext cx="1368152" cy="47488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32" name="Text Box 9">
              <a:extLst>
                <a:ext uri="{FF2B5EF4-FFF2-40B4-BE49-F238E27FC236}">
                  <a16:creationId xmlns:a16="http://schemas.microsoft.com/office/drawing/2014/main" id="{052E373D-DFD9-4217-A22C-D06D746B9FA1}"/>
                </a:ext>
              </a:extLst>
            </p:cNvPr>
            <p:cNvSpPr txBox="1">
              <a:spLocks noChangeArrowheads="1"/>
            </p:cNvSpPr>
            <p:nvPr/>
          </p:nvSpPr>
          <p:spPr bwMode="auto">
            <a:xfrm>
              <a:off x="3980359" y="2608908"/>
              <a:ext cx="116633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Diseño y preparación</a:t>
              </a:r>
            </a:p>
          </p:txBody>
        </p:sp>
        <p:sp>
          <p:nvSpPr>
            <p:cNvPr id="35" name="AutoShape 6">
              <a:extLst>
                <a:ext uri="{FF2B5EF4-FFF2-40B4-BE49-F238E27FC236}">
                  <a16:creationId xmlns:a16="http://schemas.microsoft.com/office/drawing/2014/main" id="{81FD3C9A-1DB5-4DFD-A6DA-798B109751EF}"/>
                </a:ext>
              </a:extLst>
            </p:cNvPr>
            <p:cNvSpPr>
              <a:spLocks noChangeArrowheads="1"/>
            </p:cNvSpPr>
            <p:nvPr/>
          </p:nvSpPr>
          <p:spPr bwMode="auto">
            <a:xfrm>
              <a:off x="6322846" y="2566045"/>
              <a:ext cx="1248476" cy="476407"/>
            </a:xfrm>
            <a:prstGeom prst="chevron">
              <a:avLst>
                <a:gd name="adj" fmla="val 457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alt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36" name="Text Box 10">
              <a:extLst>
                <a:ext uri="{FF2B5EF4-FFF2-40B4-BE49-F238E27FC236}">
                  <a16:creationId xmlns:a16="http://schemas.microsoft.com/office/drawing/2014/main" id="{74AF5457-1708-4DF4-82BA-9061B532FBA1}"/>
                </a:ext>
              </a:extLst>
            </p:cNvPr>
            <p:cNvSpPr txBox="1">
              <a:spLocks noChangeArrowheads="1"/>
            </p:cNvSpPr>
            <p:nvPr/>
          </p:nvSpPr>
          <p:spPr bwMode="auto">
            <a:xfrm>
              <a:off x="6380425" y="2593447"/>
              <a:ext cx="1129604"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Fase 2 - ciudadanos</a:t>
              </a:r>
            </a:p>
          </p:txBody>
        </p:sp>
        <p:sp>
          <p:nvSpPr>
            <p:cNvPr id="37" name="AutoShape 6">
              <a:extLst>
                <a:ext uri="{FF2B5EF4-FFF2-40B4-BE49-F238E27FC236}">
                  <a16:creationId xmlns:a16="http://schemas.microsoft.com/office/drawing/2014/main" id="{9339E939-3A12-4C46-BED7-6BC24EBAA438}"/>
                </a:ext>
              </a:extLst>
            </p:cNvPr>
            <p:cNvSpPr>
              <a:spLocks noChangeArrowheads="1"/>
            </p:cNvSpPr>
            <p:nvPr/>
          </p:nvSpPr>
          <p:spPr bwMode="auto">
            <a:xfrm>
              <a:off x="7451760" y="2561496"/>
              <a:ext cx="1079474" cy="476407"/>
            </a:xfrm>
            <a:prstGeom prst="chevron">
              <a:avLst>
                <a:gd name="adj" fmla="val 457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endParaRPr kumimoji="0" lang="es-UY" altLang="es-UY" sz="1050" b="0" i="0" u="none" strike="noStrike" kern="1200" cap="none" spc="0" normalizeH="0" baseline="0" noProof="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38" name="Text Box 10">
              <a:extLst>
                <a:ext uri="{FF2B5EF4-FFF2-40B4-BE49-F238E27FC236}">
                  <a16:creationId xmlns:a16="http://schemas.microsoft.com/office/drawing/2014/main" id="{960C1AD9-2080-452C-A82E-56015B23E46C}"/>
                </a:ext>
              </a:extLst>
            </p:cNvPr>
            <p:cNvSpPr txBox="1">
              <a:spLocks noChangeArrowheads="1"/>
            </p:cNvSpPr>
            <p:nvPr/>
          </p:nvSpPr>
          <p:spPr bwMode="auto">
            <a:xfrm>
              <a:off x="7526414" y="2593447"/>
              <a:ext cx="868292"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50000"/>
                </a:spcBef>
                <a:spcAft>
                  <a:spcPct val="0"/>
                </a:spcAft>
                <a:buClrTx/>
                <a:buSzTx/>
                <a:buFontTx/>
                <a:buNone/>
                <a:tabLst/>
                <a:defRPr/>
              </a:pPr>
              <a:r>
                <a:rPr kumimoji="0" lang="es-ES" alt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Final campaña</a:t>
              </a:r>
            </a:p>
          </p:txBody>
        </p:sp>
        <p:sp>
          <p:nvSpPr>
            <p:cNvPr id="22" name="CuadroTexto 21">
              <a:extLst>
                <a:ext uri="{FF2B5EF4-FFF2-40B4-BE49-F238E27FC236}">
                  <a16:creationId xmlns:a16="http://schemas.microsoft.com/office/drawing/2014/main" id="{E094CEBA-16BF-9F1B-F5A7-3B57737CD6AB}"/>
                </a:ext>
              </a:extLst>
            </p:cNvPr>
            <p:cNvSpPr txBox="1"/>
            <p:nvPr/>
          </p:nvSpPr>
          <p:spPr>
            <a:xfrm>
              <a:off x="7784944" y="3036347"/>
              <a:ext cx="1349591" cy="276999"/>
            </a:xfrm>
            <a:prstGeom prst="rect">
              <a:avLst/>
            </a:prstGeom>
            <a:noFill/>
          </p:spPr>
          <p:txBody>
            <a:bodyPr wrap="square" rtlCol="0">
              <a:spAutoFit/>
            </a:bodyPr>
            <a:lstStyle>
              <a:defPPr>
                <a:defRPr lang="es-UY"/>
              </a:defPPr>
              <a:lvl1pPr defTabSz="342900">
                <a:defRPr sz="1200" b="1">
                  <a:solidFill>
                    <a:srgbClr val="7030A0"/>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es-UY" sz="120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Incremental</a:t>
              </a:r>
            </a:p>
          </p:txBody>
        </p:sp>
      </p:grpSp>
      <p:grpSp>
        <p:nvGrpSpPr>
          <p:cNvPr id="59" name="Grupo 58">
            <a:extLst>
              <a:ext uri="{FF2B5EF4-FFF2-40B4-BE49-F238E27FC236}">
                <a16:creationId xmlns:a16="http://schemas.microsoft.com/office/drawing/2014/main" id="{0A7A3B4A-27C6-4195-32B9-AFAB75B95A3A}"/>
              </a:ext>
            </a:extLst>
          </p:cNvPr>
          <p:cNvGrpSpPr/>
          <p:nvPr/>
        </p:nvGrpSpPr>
        <p:grpSpPr>
          <a:xfrm>
            <a:off x="3948461" y="3243431"/>
            <a:ext cx="3874752" cy="577265"/>
            <a:chOff x="3948461" y="3243431"/>
            <a:chExt cx="3874752" cy="577265"/>
          </a:xfrm>
        </p:grpSpPr>
        <p:pic>
          <p:nvPicPr>
            <p:cNvPr id="58" name="Imagen 57">
              <a:extLst>
                <a:ext uri="{FF2B5EF4-FFF2-40B4-BE49-F238E27FC236}">
                  <a16:creationId xmlns:a16="http://schemas.microsoft.com/office/drawing/2014/main" id="{FFBF6F39-BB05-E5F0-91C9-EF3D7F53CC94}"/>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948461" y="3243431"/>
              <a:ext cx="2417654" cy="577265"/>
            </a:xfrm>
            <a:prstGeom prst="rect">
              <a:avLst/>
            </a:prstGeom>
          </p:spPr>
        </p:pic>
        <p:sp>
          <p:nvSpPr>
            <p:cNvPr id="23" name="CuadroTexto 22">
              <a:extLst>
                <a:ext uri="{FF2B5EF4-FFF2-40B4-BE49-F238E27FC236}">
                  <a16:creationId xmlns:a16="http://schemas.microsoft.com/office/drawing/2014/main" id="{8CE70946-3A0C-4932-A6AD-A4A051B579F6}"/>
                </a:ext>
              </a:extLst>
            </p:cNvPr>
            <p:cNvSpPr txBox="1"/>
            <p:nvPr/>
          </p:nvSpPr>
          <p:spPr>
            <a:xfrm>
              <a:off x="6473622" y="3358115"/>
              <a:ext cx="1349591" cy="276999"/>
            </a:xfrm>
            <a:prstGeom prst="rect">
              <a:avLst/>
            </a:prstGeom>
            <a:noFill/>
          </p:spPr>
          <p:txBody>
            <a:bodyPr wrap="square" rtlCol="0">
              <a:spAutoFit/>
            </a:bodyPr>
            <a:lstStyle>
              <a:defPPr>
                <a:defRPr lang="es-UY"/>
              </a:defPPr>
              <a:lvl1pPr defTabSz="342900">
                <a:defRPr sz="1200" b="1">
                  <a:solidFill>
                    <a:srgbClr val="7030A0"/>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es-UY" sz="120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Ágil</a:t>
              </a:r>
            </a:p>
          </p:txBody>
        </p:sp>
      </p:grpSp>
      <p:sp>
        <p:nvSpPr>
          <p:cNvPr id="26" name="CuadroTexto 25">
            <a:extLst>
              <a:ext uri="{FF2B5EF4-FFF2-40B4-BE49-F238E27FC236}">
                <a16:creationId xmlns:a16="http://schemas.microsoft.com/office/drawing/2014/main" id="{07068B78-0817-ACEF-C247-A66E2A281894}"/>
              </a:ext>
            </a:extLst>
          </p:cNvPr>
          <p:cNvSpPr txBox="1"/>
          <p:nvPr/>
        </p:nvSpPr>
        <p:spPr>
          <a:xfrm>
            <a:off x="7774544" y="4493066"/>
            <a:ext cx="1349591" cy="276999"/>
          </a:xfrm>
          <a:prstGeom prst="rect">
            <a:avLst/>
          </a:prstGeom>
          <a:noFill/>
        </p:spPr>
        <p:txBody>
          <a:bodyPr wrap="square" rtlCol="0">
            <a:spAutoFit/>
          </a:bodyPr>
          <a:lstStyle>
            <a:defPPr>
              <a:defRPr lang="es-UY"/>
            </a:defPPr>
            <a:lvl1pPr defTabSz="342900">
              <a:defRPr sz="1050">
                <a:solidFill>
                  <a:srgbClr val="7030A0"/>
                </a:solidFill>
                <a:latin typeface="Microsoft Sans Serif" panose="020B0604020202020204" pitchFamily="34" charset="0"/>
                <a:ea typeface="Microsoft Sans Serif" panose="020B0604020202020204" pitchFamily="34" charset="0"/>
                <a:cs typeface="Microsoft Sans Serif" panose="020B0604020202020204" pitchFamily="34" charset="0"/>
              </a:defRPr>
            </a:lvl1p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es-UY" sz="120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Predictivo</a:t>
            </a:r>
          </a:p>
        </p:txBody>
      </p:sp>
      <p:sp>
        <p:nvSpPr>
          <p:cNvPr id="34" name="CuadroTexto 33">
            <a:extLst>
              <a:ext uri="{FF2B5EF4-FFF2-40B4-BE49-F238E27FC236}">
                <a16:creationId xmlns:a16="http://schemas.microsoft.com/office/drawing/2014/main" id="{3940D1DC-9E82-5D16-1219-31871AD7A8DE}"/>
              </a:ext>
            </a:extLst>
          </p:cNvPr>
          <p:cNvSpPr txBox="1"/>
          <p:nvPr/>
        </p:nvSpPr>
        <p:spPr>
          <a:xfrm>
            <a:off x="84487" y="-1331613"/>
            <a:ext cx="2012744" cy="444032"/>
          </a:xfrm>
          <a:prstGeom prst="rect">
            <a:avLst/>
          </a:prstGeom>
          <a:solidFill>
            <a:schemeClr val="accent6">
              <a:lumMod val="60000"/>
              <a:lumOff val="40000"/>
            </a:schemeClr>
          </a:solidFill>
        </p:spPr>
        <p:txBody>
          <a:bodyPr wrap="square" rtlCol="0">
            <a:spAutoFit/>
          </a:bodyPr>
          <a:lstStyle/>
          <a:p>
            <a:pPr marL="174625" marR="0" lvl="0" indent="-174625" algn="just" defTabSz="342900" rtl="0" eaLnBrk="0" fontAlgn="base" latinLnBrk="0" hangingPunct="0">
              <a:lnSpc>
                <a:spcPct val="120000"/>
              </a:lnSpc>
              <a:spcBef>
                <a:spcPct val="0"/>
              </a:spcBef>
              <a:spcAft>
                <a:spcPts val="600"/>
              </a:spcAft>
              <a:buClrTx/>
              <a:buSzTx/>
              <a:buFont typeface="+mj-lt"/>
              <a:buAutoNum type="arabicPeriod"/>
              <a:tabLst/>
              <a:defRPr/>
            </a:pPr>
            <a:r>
              <a:rPr kumimoji="0" lang="es-ES" sz="10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EDT de alto nivel (solo se muestra el nivel 1)</a:t>
            </a:r>
          </a:p>
        </p:txBody>
      </p:sp>
      <p:grpSp>
        <p:nvGrpSpPr>
          <p:cNvPr id="5" name="Grupo 4">
            <a:extLst>
              <a:ext uri="{FF2B5EF4-FFF2-40B4-BE49-F238E27FC236}">
                <a16:creationId xmlns:a16="http://schemas.microsoft.com/office/drawing/2014/main" id="{0BA60B92-D711-7CFD-FDCC-36E537EB3ADB}"/>
              </a:ext>
            </a:extLst>
          </p:cNvPr>
          <p:cNvGrpSpPr/>
          <p:nvPr/>
        </p:nvGrpSpPr>
        <p:grpSpPr>
          <a:xfrm>
            <a:off x="133764" y="116846"/>
            <a:ext cx="5515379" cy="4853822"/>
            <a:chOff x="133764" y="116846"/>
            <a:chExt cx="5515379" cy="4853822"/>
          </a:xfrm>
        </p:grpSpPr>
        <p:sp>
          <p:nvSpPr>
            <p:cNvPr id="9" name="Rectángulo redondeado 17">
              <a:extLst>
                <a:ext uri="{FF2B5EF4-FFF2-40B4-BE49-F238E27FC236}">
                  <a16:creationId xmlns:a16="http://schemas.microsoft.com/office/drawing/2014/main" id="{8B68CAFD-E1BF-4A2C-BD3B-1D6EE67D165C}"/>
                </a:ext>
              </a:extLst>
            </p:cNvPr>
            <p:cNvSpPr/>
            <p:nvPr/>
          </p:nvSpPr>
          <p:spPr>
            <a:xfrm>
              <a:off x="1235725" y="2530306"/>
              <a:ext cx="1468812" cy="381723"/>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Campaña de  difusión</a:t>
              </a:r>
            </a:p>
          </p:txBody>
        </p:sp>
        <p:sp>
          <p:nvSpPr>
            <p:cNvPr id="10" name="Rectángulo redondeado 21">
              <a:extLst>
                <a:ext uri="{FF2B5EF4-FFF2-40B4-BE49-F238E27FC236}">
                  <a16:creationId xmlns:a16="http://schemas.microsoft.com/office/drawing/2014/main" id="{4A5D91AC-F324-4CC5-A017-901565A68F56}"/>
                </a:ext>
              </a:extLst>
            </p:cNvPr>
            <p:cNvSpPr/>
            <p:nvPr/>
          </p:nvSpPr>
          <p:spPr>
            <a:xfrm>
              <a:off x="1218449" y="3227964"/>
              <a:ext cx="1461052" cy="381724"/>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Instalar y configurar software</a:t>
              </a:r>
            </a:p>
          </p:txBody>
        </p:sp>
        <p:sp>
          <p:nvSpPr>
            <p:cNvPr id="11" name="Rectángulo redondeado 21">
              <a:extLst>
                <a:ext uri="{FF2B5EF4-FFF2-40B4-BE49-F238E27FC236}">
                  <a16:creationId xmlns:a16="http://schemas.microsoft.com/office/drawing/2014/main" id="{CCC69668-4D94-497E-AA05-6F453F6359F2}"/>
                </a:ext>
              </a:extLst>
            </p:cNvPr>
            <p:cNvSpPr/>
            <p:nvPr/>
          </p:nvSpPr>
          <p:spPr>
            <a:xfrm>
              <a:off x="1218449" y="3868551"/>
              <a:ext cx="1511431" cy="477203"/>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Capacitar funcionarios</a:t>
              </a:r>
            </a:p>
          </p:txBody>
        </p:sp>
        <p:cxnSp>
          <p:nvCxnSpPr>
            <p:cNvPr id="15" name="Conector: angular 14">
              <a:extLst>
                <a:ext uri="{FF2B5EF4-FFF2-40B4-BE49-F238E27FC236}">
                  <a16:creationId xmlns:a16="http://schemas.microsoft.com/office/drawing/2014/main" id="{17EF36BC-307F-4E9E-A256-1B6999BD8AC5}"/>
                </a:ext>
              </a:extLst>
            </p:cNvPr>
            <p:cNvCxnSpPr>
              <a:cxnSpLocks/>
              <a:stCxn id="11" idx="1"/>
              <a:endCxn id="8" idx="2"/>
            </p:cNvCxnSpPr>
            <p:nvPr/>
          </p:nvCxnSpPr>
          <p:spPr>
            <a:xfrm rot="10800000">
              <a:off x="707603" y="1992397"/>
              <a:ext cx="510846" cy="2114756"/>
            </a:xfrm>
            <a:prstGeom prst="bentConnector2">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Conector: angular 16">
              <a:extLst>
                <a:ext uri="{FF2B5EF4-FFF2-40B4-BE49-F238E27FC236}">
                  <a16:creationId xmlns:a16="http://schemas.microsoft.com/office/drawing/2014/main" id="{E067F02B-584C-4C9C-97F0-4FB1AF1687C2}"/>
                </a:ext>
              </a:extLst>
            </p:cNvPr>
            <p:cNvCxnSpPr>
              <a:cxnSpLocks/>
              <a:stCxn id="8" idx="2"/>
              <a:endCxn id="9" idx="1"/>
            </p:cNvCxnSpPr>
            <p:nvPr/>
          </p:nvCxnSpPr>
          <p:spPr>
            <a:xfrm rot="16200000" flipH="1">
              <a:off x="607278" y="2092720"/>
              <a:ext cx="728771" cy="528122"/>
            </a:xfrm>
            <a:prstGeom prst="bentConnector2">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Conector: angular 17">
              <a:extLst>
                <a:ext uri="{FF2B5EF4-FFF2-40B4-BE49-F238E27FC236}">
                  <a16:creationId xmlns:a16="http://schemas.microsoft.com/office/drawing/2014/main" id="{30A21838-4F6B-435B-940A-A251E2501360}"/>
                </a:ext>
              </a:extLst>
            </p:cNvPr>
            <p:cNvCxnSpPr>
              <a:cxnSpLocks/>
              <a:stCxn id="8" idx="2"/>
              <a:endCxn id="10" idx="1"/>
            </p:cNvCxnSpPr>
            <p:nvPr/>
          </p:nvCxnSpPr>
          <p:spPr>
            <a:xfrm rot="16200000" flipH="1">
              <a:off x="249811" y="2450188"/>
              <a:ext cx="1426430" cy="510846"/>
            </a:xfrm>
            <a:prstGeom prst="bentConnector2">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54" name="Rectángulo redondeado 21">
              <a:extLst>
                <a:ext uri="{FF2B5EF4-FFF2-40B4-BE49-F238E27FC236}">
                  <a16:creationId xmlns:a16="http://schemas.microsoft.com/office/drawing/2014/main" id="{CCC69668-4D94-497E-AA05-6F453F6359F2}"/>
                </a:ext>
              </a:extLst>
            </p:cNvPr>
            <p:cNvSpPr/>
            <p:nvPr/>
          </p:nvSpPr>
          <p:spPr>
            <a:xfrm>
              <a:off x="1218449" y="4493465"/>
              <a:ext cx="1472097" cy="477203"/>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prstClr val="white"/>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Inauguración</a:t>
              </a:r>
            </a:p>
          </p:txBody>
        </p:sp>
        <p:cxnSp>
          <p:nvCxnSpPr>
            <p:cNvPr id="55" name="Conector: angular 14">
              <a:extLst>
                <a:ext uri="{FF2B5EF4-FFF2-40B4-BE49-F238E27FC236}">
                  <a16:creationId xmlns:a16="http://schemas.microsoft.com/office/drawing/2014/main" id="{17EF36BC-307F-4E9E-A256-1B6999BD8AC5}"/>
                </a:ext>
              </a:extLst>
            </p:cNvPr>
            <p:cNvCxnSpPr>
              <a:cxnSpLocks/>
              <a:stCxn id="54" idx="1"/>
              <a:endCxn id="8" idx="2"/>
            </p:cNvCxnSpPr>
            <p:nvPr/>
          </p:nvCxnSpPr>
          <p:spPr>
            <a:xfrm rot="10800000">
              <a:off x="707603" y="1992396"/>
              <a:ext cx="510846" cy="2739671"/>
            </a:xfrm>
            <a:prstGeom prst="bentConnector2">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6" name="Imagen 15">
              <a:extLst>
                <a:ext uri="{FF2B5EF4-FFF2-40B4-BE49-F238E27FC236}">
                  <a16:creationId xmlns:a16="http://schemas.microsoft.com/office/drawing/2014/main" id="{32E853F1-DF95-4D1A-8C13-EEC607E6FAA6}"/>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1473581" y="1039866"/>
              <a:ext cx="477796" cy="478373"/>
            </a:xfrm>
            <a:prstGeom prst="rect">
              <a:avLst/>
            </a:prstGeom>
          </p:spPr>
        </p:pic>
        <p:sp>
          <p:nvSpPr>
            <p:cNvPr id="25" name="CuadroTexto 24">
              <a:extLst>
                <a:ext uri="{FF2B5EF4-FFF2-40B4-BE49-F238E27FC236}">
                  <a16:creationId xmlns:a16="http://schemas.microsoft.com/office/drawing/2014/main" id="{AFED51DD-25CE-4569-A47B-403FD99CF07C}"/>
                </a:ext>
              </a:extLst>
            </p:cNvPr>
            <p:cNvSpPr txBox="1"/>
            <p:nvPr/>
          </p:nvSpPr>
          <p:spPr>
            <a:xfrm>
              <a:off x="1873473" y="921885"/>
              <a:ext cx="1253817" cy="415498"/>
            </a:xfrm>
            <a:prstGeom prst="rect">
              <a:avLst/>
            </a:prstGeom>
            <a:noFill/>
          </p:spPr>
          <p:txBody>
            <a:bodyPr wrap="square" rtlCol="0">
              <a:spAutoFit/>
            </a:bodyPr>
            <a:lstStyle>
              <a:defPPr>
                <a:defRPr lang="es-MX"/>
              </a:defPPr>
              <a:lvl1pPr>
                <a:defRPr sz="1200">
                  <a:solidFill>
                    <a:schemeClr val="accent2">
                      <a:lumMod val="60000"/>
                      <a:lumOff val="40000"/>
                    </a:schemeClr>
                  </a:solidFill>
                </a:defRPr>
              </a:lvl1p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es-UY" sz="105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PM </a:t>
              </a:r>
              <a:r>
                <a:rPr kumimoji="0" lang="es-UY" sz="1050" b="0"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de Agesic y del organismo</a:t>
              </a:r>
            </a:p>
          </p:txBody>
        </p:sp>
        <p:sp>
          <p:nvSpPr>
            <p:cNvPr id="20" name="CuadroTexto 19">
              <a:extLst>
                <a:ext uri="{FF2B5EF4-FFF2-40B4-BE49-F238E27FC236}">
                  <a16:creationId xmlns:a16="http://schemas.microsoft.com/office/drawing/2014/main" id="{1949FA57-7E30-0412-7987-8FE2BE39BB6C}"/>
                </a:ext>
              </a:extLst>
            </p:cNvPr>
            <p:cNvSpPr txBox="1"/>
            <p:nvPr/>
          </p:nvSpPr>
          <p:spPr>
            <a:xfrm>
              <a:off x="605737" y="648805"/>
              <a:ext cx="1894645" cy="415498"/>
            </a:xfrm>
            <a:prstGeom prst="rect">
              <a:avLst/>
            </a:prstGeom>
            <a:noFill/>
          </p:spPr>
          <p:txBody>
            <a:bodyPr wrap="square" rtlCol="0">
              <a:spAutoFit/>
            </a:bodyPr>
            <a:lstStyle>
              <a:defPPr>
                <a:defRPr lang="es-MX"/>
              </a:defPPr>
              <a:lvl1pPr>
                <a:defRPr sz="1200">
                  <a:solidFill>
                    <a:schemeClr val="accent2">
                      <a:lumMod val="60000"/>
                      <a:lumOff val="40000"/>
                    </a:schemeClr>
                  </a:solidFill>
                </a:defRPr>
              </a:lvl1p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es-UY" sz="105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Patrocinadores-</a:t>
              </a:r>
              <a:r>
                <a:rPr kumimoji="0" lang="es-UY" sz="1050" b="0"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 Agesic y organismo</a:t>
              </a:r>
            </a:p>
          </p:txBody>
        </p:sp>
        <p:sp>
          <p:nvSpPr>
            <p:cNvPr id="24" name="Elipse 23">
              <a:extLst>
                <a:ext uri="{FF2B5EF4-FFF2-40B4-BE49-F238E27FC236}">
                  <a16:creationId xmlns:a16="http://schemas.microsoft.com/office/drawing/2014/main" id="{A34A8C20-91DC-A9DF-73A1-F7735F701E33}"/>
                </a:ext>
              </a:extLst>
            </p:cNvPr>
            <p:cNvSpPr/>
            <p:nvPr/>
          </p:nvSpPr>
          <p:spPr>
            <a:xfrm>
              <a:off x="133764" y="630101"/>
              <a:ext cx="477796" cy="452906"/>
            </a:xfrm>
            <a:prstGeom prst="ellipse">
              <a:avLst/>
            </a:prstGeom>
            <a:blipFill>
              <a:blip r:embed="rId11"/>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050" b="0" i="0" u="none" strike="noStrike" kern="1200" cap="none" spc="0" normalizeH="0" baseline="0" noProof="0">
                <a:ln>
                  <a:noFill/>
                </a:ln>
                <a:solidFill>
                  <a:srgbClr val="FFFFFF"/>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28" name="CuadroTexto 27">
              <a:extLst>
                <a:ext uri="{FF2B5EF4-FFF2-40B4-BE49-F238E27FC236}">
                  <a16:creationId xmlns:a16="http://schemas.microsoft.com/office/drawing/2014/main" id="{86F439C9-911A-358A-F672-1B8C3DEE49CD}"/>
                </a:ext>
              </a:extLst>
            </p:cNvPr>
            <p:cNvSpPr txBox="1"/>
            <p:nvPr/>
          </p:nvSpPr>
          <p:spPr>
            <a:xfrm>
              <a:off x="1292817" y="1939670"/>
              <a:ext cx="1411720" cy="415498"/>
            </a:xfrm>
            <a:prstGeom prst="rect">
              <a:avLst/>
            </a:prstGeom>
            <a:noFill/>
          </p:spPr>
          <p:txBody>
            <a:bodyPr wrap="square" rtlCol="0">
              <a:spAutoFit/>
            </a:body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es-UY" sz="1050" b="0"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Lista de </a:t>
              </a:r>
              <a:r>
                <a:rPr kumimoji="0" lang="es-UY" sz="1050" b="1" i="0" u="none" strike="noStrike" kern="1200" cap="none" spc="0" normalizeH="0" baseline="0" noProof="0" dirty="0">
                  <a:ln>
                    <a:noFill/>
                  </a:ln>
                  <a:solidFill>
                    <a:srgbClr val="7030A0"/>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rPr>
                <a:t>entregables principales</a:t>
              </a:r>
            </a:p>
          </p:txBody>
        </p:sp>
        <p:sp>
          <p:nvSpPr>
            <p:cNvPr id="39" name="Globo: línea 38">
              <a:extLst>
                <a:ext uri="{FF2B5EF4-FFF2-40B4-BE49-F238E27FC236}">
                  <a16:creationId xmlns:a16="http://schemas.microsoft.com/office/drawing/2014/main" id="{38165033-4188-E31B-E8B2-4FBA356DF612}"/>
                </a:ext>
              </a:extLst>
            </p:cNvPr>
            <p:cNvSpPr/>
            <p:nvPr/>
          </p:nvSpPr>
          <p:spPr>
            <a:xfrm>
              <a:off x="3690043" y="116846"/>
              <a:ext cx="1959100" cy="770025"/>
            </a:xfrm>
            <a:prstGeom prst="borderCallout1">
              <a:avLst>
                <a:gd name="adj1" fmla="val 101599"/>
                <a:gd name="adj2" fmla="val -735"/>
                <a:gd name="adj3" fmla="val 226615"/>
                <a:gd name="adj4" fmla="val -9180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342900" rtl="0" eaLnBrk="0" fontAlgn="base" latinLnBrk="0" hangingPunct="0">
                <a:lnSpc>
                  <a:spcPct val="120000"/>
                </a:lnSpc>
                <a:spcBef>
                  <a:spcPct val="0"/>
                </a:spcBef>
                <a:spcAft>
                  <a:spcPts val="60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Microsoft Sans Serif"/>
                  <a:ea typeface="+mn-ea"/>
                  <a:cs typeface="+mn-cs"/>
                </a:rPr>
                <a:t>El PM y su equipo define la lista de principales entregables del proyecto, y un cronograma de alto nivel para ellos.</a:t>
              </a:r>
            </a:p>
          </p:txBody>
        </p:sp>
      </p:grpSp>
      <p:sp>
        <p:nvSpPr>
          <p:cNvPr id="49" name="Globo: línea 48">
            <a:extLst>
              <a:ext uri="{FF2B5EF4-FFF2-40B4-BE49-F238E27FC236}">
                <a16:creationId xmlns:a16="http://schemas.microsoft.com/office/drawing/2014/main" id="{2D55E551-73A7-C049-A85B-D5C20D7722ED}"/>
              </a:ext>
            </a:extLst>
          </p:cNvPr>
          <p:cNvSpPr/>
          <p:nvPr/>
        </p:nvSpPr>
        <p:spPr>
          <a:xfrm>
            <a:off x="4095746" y="979687"/>
            <a:ext cx="1553397" cy="635571"/>
          </a:xfrm>
          <a:prstGeom prst="borderCallout1">
            <a:avLst>
              <a:gd name="adj1" fmla="val 104069"/>
              <a:gd name="adj2" fmla="val 72435"/>
              <a:gd name="adj3" fmla="val 283636"/>
              <a:gd name="adj4" fmla="val -4058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342900" rtl="0" eaLnBrk="0" fontAlgn="base" latinLnBrk="0" hangingPunct="0">
              <a:lnSpc>
                <a:spcPct val="120000"/>
              </a:lnSpc>
              <a:spcBef>
                <a:spcPct val="0"/>
              </a:spcBef>
              <a:spcAft>
                <a:spcPts val="60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Microsoft Sans Serif"/>
                <a:ea typeface="+mn-ea"/>
                <a:cs typeface="+mn-cs"/>
              </a:rPr>
              <a:t>Cada equipo de desarrollo selecciona su enfoque de construcción</a:t>
            </a:r>
          </a:p>
        </p:txBody>
      </p:sp>
    </p:spTree>
    <p:extLst>
      <p:ext uri="{BB962C8B-B14F-4D97-AF65-F5344CB8AC3E}">
        <p14:creationId xmlns:p14="http://schemas.microsoft.com/office/powerpoint/2010/main" val="341779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20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left)">
                                      <p:cBhvr>
                                        <p:cTn id="31" dur="2000"/>
                                        <p:tgtEl>
                                          <p:spTgt spid="5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2000"/>
                                        <p:tgtEl>
                                          <p:spTgt spid="60"/>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21" grpId="0" animBg="1"/>
      <p:bldP spid="26" grpId="0"/>
      <p:bldP spid="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77F6E84D-35A0-4C5E-BF68-D0CDFB3E20C5}"/>
              </a:ext>
            </a:extLst>
          </p:cNvPr>
          <p:cNvSpPr>
            <a:spLocks noGrp="1"/>
          </p:cNvSpPr>
          <p:nvPr>
            <p:ph type="title"/>
          </p:nvPr>
        </p:nvSpPr>
        <p:spPr>
          <a:xfrm>
            <a:off x="148591" y="0"/>
            <a:ext cx="7479506" cy="614094"/>
          </a:xfrm>
        </p:spPr>
        <p:txBody>
          <a:bodyPr/>
          <a:lstStyle/>
          <a:p>
            <a:r>
              <a:rPr lang="es-UY" sz="2400" dirty="0"/>
              <a:t>Resumen: enfoques de desarrollo de producto</a:t>
            </a:r>
            <a:endParaRPr lang="en-US" sz="2400" dirty="0"/>
          </a:p>
        </p:txBody>
      </p:sp>
      <p:pic>
        <p:nvPicPr>
          <p:cNvPr id="4" name="Imagen 3"/>
          <p:cNvPicPr>
            <a:picLocks noChangeAspect="1"/>
          </p:cNvPicPr>
          <p:nvPr/>
        </p:nvPicPr>
        <p:blipFill>
          <a:blip r:embed="rId3"/>
          <a:stretch>
            <a:fillRect/>
          </a:stretch>
        </p:blipFill>
        <p:spPr>
          <a:xfrm>
            <a:off x="3419872" y="614094"/>
            <a:ext cx="3579410" cy="2943225"/>
          </a:xfrm>
          <a:prstGeom prst="rect">
            <a:avLst/>
          </a:prstGeom>
          <a:ln>
            <a:solidFill>
              <a:srgbClr val="7030A0"/>
            </a:solidFill>
          </a:ln>
        </p:spPr>
      </p:pic>
      <p:sp>
        <p:nvSpPr>
          <p:cNvPr id="6" name="CuadroTexto 5"/>
          <p:cNvSpPr txBox="1"/>
          <p:nvPr/>
        </p:nvSpPr>
        <p:spPr>
          <a:xfrm>
            <a:off x="3779912" y="3815449"/>
            <a:ext cx="4612089" cy="888320"/>
          </a:xfrm>
          <a:prstGeom prst="rect">
            <a:avLst/>
          </a:prstGeom>
          <a:solidFill>
            <a:srgbClr val="92D050"/>
          </a:solidFill>
        </p:spPr>
        <p:txBody>
          <a:bodyPr wrap="square" rtlCol="0">
            <a:spAutoFit/>
          </a:bodyPr>
          <a:lstStyle/>
          <a:p>
            <a:pPr marL="0" marR="0" lvl="0" indent="0" algn="just" defTabSz="342900" rtl="0" eaLnBrk="0" fontAlgn="base" latinLnBrk="0" hangingPunct="0">
              <a:lnSpc>
                <a:spcPct val="11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El </a:t>
            </a:r>
            <a:r>
              <a:rPr kumimoji="0" lang="es-ES"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enfoque híbrido </a:t>
            </a: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es una alternativa que combina la facilidad de planificación del enfoque predictivo, con la adaptación de productos a cambios de requisitos o prioridades, del enfoque adaptativo.</a:t>
            </a:r>
          </a:p>
        </p:txBody>
      </p:sp>
      <p:sp>
        <p:nvSpPr>
          <p:cNvPr id="7" name="Rectángulo 6"/>
          <p:cNvSpPr/>
          <p:nvPr/>
        </p:nvSpPr>
        <p:spPr>
          <a:xfrm>
            <a:off x="-1941638" y="-1344895"/>
            <a:ext cx="3579410" cy="1200329"/>
          </a:xfrm>
          <a:prstGeom prst="rect">
            <a:avLst/>
          </a:prstGeom>
          <a:solidFill>
            <a:schemeClr val="accent4">
              <a:lumMod val="20000"/>
              <a:lumOff val="80000"/>
            </a:schemeClr>
          </a:solidFill>
        </p:spPr>
        <p:txBody>
          <a:bodyPr wrap="square">
            <a:spAutoFit/>
          </a:bodyPr>
          <a:lstStyle/>
          <a:p>
            <a:pPr marL="0" marR="0" lvl="0" indent="0" algn="just" defTabSz="3429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Un gerente de proyecto debe atender temas predictivos, aún cuando use desarrollo ágil: por ejemplo, compromisos contractuales de fechas o entregables, plan de contratación de proveedores, plan para la gestión del cambio organizacional (gestión de resistencias y expectativas)</a:t>
            </a:r>
          </a:p>
        </p:txBody>
      </p:sp>
      <p:sp>
        <p:nvSpPr>
          <p:cNvPr id="10" name="Rectángulo 9"/>
          <p:cNvSpPr/>
          <p:nvPr/>
        </p:nvSpPr>
        <p:spPr>
          <a:xfrm>
            <a:off x="6566937" y="1397105"/>
            <a:ext cx="2448272" cy="888320"/>
          </a:xfrm>
          <a:prstGeom prst="rect">
            <a:avLst/>
          </a:prstGeom>
          <a:solidFill>
            <a:schemeClr val="accent6">
              <a:lumMod val="20000"/>
              <a:lumOff val="80000"/>
            </a:schemeClr>
          </a:solidFill>
        </p:spPr>
        <p:txBody>
          <a:bodyPr wrap="square">
            <a:spAutoFit/>
          </a:bodyPr>
          <a:lstStyle/>
          <a:p>
            <a:pPr marL="0" marR="0" lvl="0" indent="0" algn="just" defTabSz="342900" rtl="0" eaLnBrk="0" fontAlgn="base" latinLnBrk="0" hangingPunct="0">
              <a:lnSpc>
                <a:spcPct val="11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Un ambiente de muchos cambios y urgencia de resultados requiere un enfoque ágil, con </a:t>
            </a:r>
            <a:r>
              <a:rPr kumimoji="0" lang="es-ES" sz="1200" b="0" i="0" u="none" strike="noStrike" kern="1200" cap="none" spc="0" normalizeH="0" baseline="0" noProof="0" dirty="0" err="1">
                <a:ln>
                  <a:noFill/>
                </a:ln>
                <a:solidFill>
                  <a:prstClr val="black"/>
                </a:solidFill>
                <a:effectLst/>
                <a:uLnTx/>
                <a:uFillTx/>
                <a:latin typeface="Microsoft Sans Serif"/>
                <a:ea typeface="+mn-ea"/>
                <a:cs typeface="Arial" panose="020B0604020202020204" pitchFamily="34" charset="0"/>
              </a:rPr>
              <a:t>sprints</a:t>
            </a: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 de corta duración</a:t>
            </a:r>
          </a:p>
        </p:txBody>
      </p:sp>
      <p:sp>
        <p:nvSpPr>
          <p:cNvPr id="2" name="CuadroTexto 1">
            <a:extLst>
              <a:ext uri="{FF2B5EF4-FFF2-40B4-BE49-F238E27FC236}">
                <a16:creationId xmlns:a16="http://schemas.microsoft.com/office/drawing/2014/main" id="{F3680159-5FFB-707A-BB24-D61110C505C8}"/>
              </a:ext>
            </a:extLst>
          </p:cNvPr>
          <p:cNvSpPr txBox="1"/>
          <p:nvPr/>
        </p:nvSpPr>
        <p:spPr>
          <a:xfrm>
            <a:off x="196846" y="614094"/>
            <a:ext cx="3151018" cy="1294585"/>
          </a:xfrm>
          <a:prstGeom prst="rect">
            <a:avLst/>
          </a:prstGeom>
          <a:solidFill>
            <a:schemeClr val="accent4">
              <a:lumMod val="20000"/>
              <a:lumOff val="80000"/>
            </a:schemeClr>
          </a:solidFill>
        </p:spPr>
        <p:txBody>
          <a:bodyPr wrap="square" rtlCol="0">
            <a:spAutoFit/>
          </a:bodyPr>
          <a:lstStyle/>
          <a:p>
            <a:pPr marL="0" marR="0" lvl="0" indent="0" algn="just" defTabSz="342900" rtl="0" eaLnBrk="0" fontAlgn="base" latinLnBrk="0" hangingPunct="0">
              <a:lnSpc>
                <a:spcPct val="11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La elección del enfoque se basa en la cantidad de cambios imprevistos que puede haber durante el desarrollo de los entregables, y en el interés de los interesados de tener resultados rápidos, ajustados a sus necesidades del momento.</a:t>
            </a:r>
          </a:p>
        </p:txBody>
      </p:sp>
      <p:sp>
        <p:nvSpPr>
          <p:cNvPr id="3" name="Rectángulo 2">
            <a:extLst>
              <a:ext uri="{FF2B5EF4-FFF2-40B4-BE49-F238E27FC236}">
                <a16:creationId xmlns:a16="http://schemas.microsoft.com/office/drawing/2014/main" id="{9D1C6F1C-9ECB-0574-503C-AF7AF145234B}"/>
              </a:ext>
            </a:extLst>
          </p:cNvPr>
          <p:cNvSpPr/>
          <p:nvPr/>
        </p:nvSpPr>
        <p:spPr>
          <a:xfrm>
            <a:off x="148591" y="2686222"/>
            <a:ext cx="3491880" cy="1091453"/>
          </a:xfrm>
          <a:prstGeom prst="rect">
            <a:avLst/>
          </a:prstGeom>
          <a:solidFill>
            <a:srgbClr val="FFC1FF"/>
          </a:solidFill>
        </p:spPr>
        <p:txBody>
          <a:bodyPr wrap="square">
            <a:spAutoFit/>
          </a:bodyPr>
          <a:lstStyle/>
          <a:p>
            <a:pPr marL="0" marR="0" lvl="0" indent="0" algn="just" defTabSz="342900" rtl="0" eaLnBrk="0" fontAlgn="base" latinLnBrk="0" hangingPunct="0">
              <a:lnSpc>
                <a:spcPct val="11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Un proyecto donde es posible definir con mayor o menor detalle los productos a entregar, en un ambiente estable, con pocos cambios, puede optar por usar un enfoque predictivo completo, o dividido en fases (iteraciones, incrementos)</a:t>
            </a:r>
          </a:p>
        </p:txBody>
      </p:sp>
    </p:spTree>
    <p:extLst>
      <p:ext uri="{BB962C8B-B14F-4D97-AF65-F5344CB8AC3E}">
        <p14:creationId xmlns:p14="http://schemas.microsoft.com/office/powerpoint/2010/main" val="303604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2"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6" name="CuadroTexto 5"/>
          <p:cNvSpPr txBox="1"/>
          <p:nvPr/>
        </p:nvSpPr>
        <p:spPr>
          <a:xfrm>
            <a:off x="107504" y="298803"/>
            <a:ext cx="3384375" cy="738664"/>
          </a:xfrm>
          <a:prstGeom prst="rect">
            <a:avLst/>
          </a:prstGeom>
          <a:solidFill>
            <a:srgbClr val="003399"/>
          </a:solidFill>
        </p:spPr>
        <p:txBody>
          <a:bodyPr wrap="square" rtlCol="0">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ES" sz="14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En la próxima lección, presentaremos una propuesta de dirección de proyectos para Agesic, con un enfoque híbrido.</a:t>
            </a:r>
          </a:p>
        </p:txBody>
      </p:sp>
      <p:sp>
        <p:nvSpPr>
          <p:cNvPr id="7" name="Rectángulo 6"/>
          <p:cNvSpPr/>
          <p:nvPr/>
        </p:nvSpPr>
        <p:spPr>
          <a:xfrm>
            <a:off x="-1941638" y="-1344895"/>
            <a:ext cx="3579410" cy="1200329"/>
          </a:xfrm>
          <a:prstGeom prst="rect">
            <a:avLst/>
          </a:prstGeom>
          <a:solidFill>
            <a:schemeClr val="accent4">
              <a:lumMod val="20000"/>
              <a:lumOff val="80000"/>
            </a:schemeClr>
          </a:solidFill>
        </p:spPr>
        <p:txBody>
          <a:bodyPr wrap="square">
            <a:spAutoFit/>
          </a:bodyPr>
          <a:lstStyle/>
          <a:p>
            <a:pPr marL="0" marR="0" lvl="0" indent="0" algn="just" defTabSz="3429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Un gerente de proyecto debe atender temas predictivos, aún cuando use desarrollo ágil: por ejemplo, compromisos contractuales de fechas o entregables, plan de contratación de proveedores, plan para la gestión del cambio organizacional (gestión de resistencias y expectativas)</a:t>
            </a:r>
          </a:p>
        </p:txBody>
      </p:sp>
      <p:sp>
        <p:nvSpPr>
          <p:cNvPr id="10" name="Rectángulo 9"/>
          <p:cNvSpPr/>
          <p:nvPr/>
        </p:nvSpPr>
        <p:spPr>
          <a:xfrm>
            <a:off x="284556" y="2294457"/>
            <a:ext cx="3030269" cy="830997"/>
          </a:xfrm>
          <a:prstGeom prst="rect">
            <a:avLst/>
          </a:prstGeom>
          <a:solidFill>
            <a:srgbClr val="FFEE11"/>
          </a:solidFill>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Como se comentará en la próxima lección, una herramienta para la creación y gestión de proyectos de la Agencia es nuestro sistema </a:t>
            </a:r>
            <a:r>
              <a:rPr kumimoji="0" lang="es-ES" sz="1200" b="1" i="1"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SIGES Portafolio</a:t>
            </a:r>
            <a:r>
              <a:rPr kumimoji="0" lang="es-ES" sz="1200" b="0" i="0" u="none" strike="noStrike" kern="1200" cap="none" spc="0" normalizeH="0" baseline="0" noProof="0" dirty="0">
                <a:ln>
                  <a:noFill/>
                </a:ln>
                <a:solidFill>
                  <a:prstClr val="black"/>
                </a:solidFill>
                <a:effectLst/>
                <a:uLnTx/>
                <a:uFillTx/>
                <a:latin typeface="Microsoft Sans Serif"/>
                <a:ea typeface="+mn-ea"/>
                <a:cs typeface="Arial" panose="020B0604020202020204" pitchFamily="34" charset="0"/>
              </a:rPr>
              <a:t>.</a:t>
            </a:r>
          </a:p>
        </p:txBody>
      </p:sp>
      <p:sp>
        <p:nvSpPr>
          <p:cNvPr id="2" name="CuadroTexto 1">
            <a:extLst>
              <a:ext uri="{FF2B5EF4-FFF2-40B4-BE49-F238E27FC236}">
                <a16:creationId xmlns:a16="http://schemas.microsoft.com/office/drawing/2014/main" id="{F3680159-5FFB-707A-BB24-D61110C505C8}"/>
              </a:ext>
            </a:extLst>
          </p:cNvPr>
          <p:cNvSpPr txBox="1"/>
          <p:nvPr/>
        </p:nvSpPr>
        <p:spPr>
          <a:xfrm>
            <a:off x="5796136" y="771550"/>
            <a:ext cx="3168352" cy="1200329"/>
          </a:xfrm>
          <a:prstGeom prst="rect">
            <a:avLst/>
          </a:prstGeom>
          <a:solidFill>
            <a:srgbClr val="00B050"/>
          </a:solidFill>
        </p:spPr>
        <p:txBody>
          <a:bodyPr wrap="square" rtlCol="0">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srgbClr val="D0DF21">
                    <a:lumMod val="20000"/>
                    <a:lumOff val="80000"/>
                  </a:srgbClr>
                </a:solidFill>
                <a:effectLst/>
                <a:uLnTx/>
                <a:uFillTx/>
                <a:latin typeface="Microsoft Sans Serif"/>
                <a:ea typeface="+mn-ea"/>
                <a:cs typeface="Arial" panose="020B0604020202020204" pitchFamily="34" charset="0"/>
              </a:rPr>
              <a:t>Si deseas conocer más en profundidad el enfoque ágil, o algunas aproximaciones al mismo, consultar en la </a:t>
            </a:r>
            <a:r>
              <a:rPr kumimoji="0" lang="es-ES" sz="1200" b="1" i="1" u="none" strike="noStrike" kern="1200" cap="none" spc="0" normalizeH="0" baseline="0" noProof="0" dirty="0">
                <a:ln>
                  <a:noFill/>
                </a:ln>
                <a:solidFill>
                  <a:srgbClr val="D0DF21">
                    <a:lumMod val="20000"/>
                    <a:lumOff val="80000"/>
                  </a:srgbClr>
                </a:solidFill>
                <a:effectLst/>
                <a:uLnTx/>
                <a:uFillTx/>
                <a:latin typeface="Microsoft Sans Serif"/>
                <a:ea typeface="+mn-ea"/>
                <a:cs typeface="Arial" panose="020B0604020202020204" pitchFamily="34" charset="0"/>
              </a:rPr>
              <a:t>Oficina de Gestión de Proyectos </a:t>
            </a:r>
            <a:r>
              <a:rPr kumimoji="0" lang="es-ES" sz="1200" b="0" i="0" u="none" strike="noStrike" kern="1200" cap="none" spc="0" normalizeH="0" baseline="0" noProof="0" dirty="0">
                <a:ln>
                  <a:noFill/>
                </a:ln>
                <a:solidFill>
                  <a:srgbClr val="D0DF21">
                    <a:lumMod val="20000"/>
                    <a:lumOff val="80000"/>
                  </a:srgbClr>
                </a:solidFill>
                <a:effectLst/>
                <a:uLnTx/>
                <a:uFillTx/>
                <a:latin typeface="Microsoft Sans Serif"/>
                <a:ea typeface="+mn-ea"/>
                <a:cs typeface="Arial" panose="020B0604020202020204" pitchFamily="34" charset="0"/>
              </a:rPr>
              <a:t>sobre un curso específico que se ha desarrollado a tal fin, adaptado a la realidad y necesidades de la Agencia.</a:t>
            </a:r>
          </a:p>
        </p:txBody>
      </p:sp>
      <p:sp>
        <p:nvSpPr>
          <p:cNvPr id="3" name="Rectángulo 2">
            <a:extLst>
              <a:ext uri="{FF2B5EF4-FFF2-40B4-BE49-F238E27FC236}">
                <a16:creationId xmlns:a16="http://schemas.microsoft.com/office/drawing/2014/main" id="{9D1C6F1C-9ECB-0574-503C-AF7AF145234B}"/>
              </a:ext>
            </a:extLst>
          </p:cNvPr>
          <p:cNvSpPr/>
          <p:nvPr/>
        </p:nvSpPr>
        <p:spPr>
          <a:xfrm>
            <a:off x="5004048" y="3864118"/>
            <a:ext cx="3528392" cy="1015663"/>
          </a:xfrm>
          <a:prstGeom prst="rect">
            <a:avLst/>
          </a:prstGeom>
          <a:solidFill>
            <a:srgbClr val="7030A0"/>
          </a:solidFill>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srgbClr val="FFFF00"/>
                </a:solidFill>
                <a:effectLst/>
                <a:uLnTx/>
                <a:uFillTx/>
                <a:latin typeface="Microsoft Sans Serif"/>
                <a:ea typeface="+mn-ea"/>
                <a:cs typeface="Arial" panose="020B0604020202020204" pitchFamily="34" charset="0"/>
              </a:rPr>
              <a:t>Si deseas profundizar en el uso de SIGES Portafolio para la gestión de proyectos, gestión del presupuesto y otros fines, consultar en la Oficina de Gestión de Proyectos sobre un curso específico para el uso de este sistema.</a:t>
            </a:r>
          </a:p>
        </p:txBody>
      </p:sp>
    </p:spTree>
    <p:extLst>
      <p:ext uri="{BB962C8B-B14F-4D97-AF65-F5344CB8AC3E}">
        <p14:creationId xmlns:p14="http://schemas.microsoft.com/office/powerpoint/2010/main" val="340056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2"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a:spLocks noChangeArrowheads="1"/>
          </p:cNvSpPr>
          <p:nvPr/>
        </p:nvSpPr>
        <p:spPr bwMode="auto">
          <a:xfrm>
            <a:off x="1909316" y="769888"/>
            <a:ext cx="5831036" cy="2308324"/>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br>
              <a:rPr kumimoji="0" lang="es-ES" altLang="es-ES" sz="3600" b="0" i="0" u="none" strike="noStrike" kern="1200" cap="none" spc="0" normalizeH="0" baseline="0" noProof="0" dirty="0">
                <a:ln>
                  <a:noFill/>
                </a:ln>
                <a:solidFill>
                  <a:prstClr val="white"/>
                </a:solidFill>
                <a:effectLst/>
                <a:uLnTx/>
                <a:uFillTx/>
                <a:latin typeface="Microsoft Sans Serif"/>
                <a:ea typeface="+mn-ea"/>
                <a:cs typeface="Arial" panose="020B0604020202020204" pitchFamily="34" charset="0"/>
              </a:rPr>
            </a:br>
            <a:r>
              <a:rPr kumimoji="0" lang="es-ES" altLang="es-ES" sz="3600" b="0" i="0" u="none" strike="noStrike" kern="1200" cap="none" spc="0" normalizeH="0" baseline="0" noProof="0" dirty="0">
                <a:ln>
                  <a:noFill/>
                </a:ln>
                <a:solidFill>
                  <a:prstClr val="white"/>
                </a:solidFill>
                <a:effectLst/>
                <a:uLnTx/>
                <a:uFillTx/>
                <a:latin typeface="Microsoft Sans Serif"/>
                <a:ea typeface="+mn-ea"/>
                <a:cs typeface="Arial" panose="020B0604020202020204" pitchFamily="34" charset="0"/>
              </a:rPr>
              <a:t>Enfoque para la planificación de proyectos de Agesic</a:t>
            </a:r>
          </a:p>
        </p:txBody>
      </p:sp>
      <p:sp>
        <p:nvSpPr>
          <p:cNvPr id="6" name="CuadroTexto 5"/>
          <p:cNvSpPr txBox="1">
            <a:spLocks noChangeArrowheads="1"/>
          </p:cNvSpPr>
          <p:nvPr/>
        </p:nvSpPr>
        <p:spPr bwMode="auto">
          <a:xfrm>
            <a:off x="2592388" y="3219450"/>
            <a:ext cx="5147964" cy="338554"/>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Fundamentos de Gestión de Proyectos en Agesic</a:t>
            </a:r>
          </a:p>
        </p:txBody>
      </p:sp>
      <p:cxnSp>
        <p:nvCxnSpPr>
          <p:cNvPr id="8" name="Conector recto 7"/>
          <p:cNvCxnSpPr>
            <a:cxnSpLocks/>
          </p:cNvCxnSpPr>
          <p:nvPr/>
        </p:nvCxnSpPr>
        <p:spPr>
          <a:xfrm>
            <a:off x="2665413" y="3219450"/>
            <a:ext cx="4786312"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932040" y="339502"/>
            <a:ext cx="3359731" cy="4339650"/>
          </a:xfrm>
          <a:prstGeom prst="rect">
            <a:avLst/>
          </a:prstGeom>
          <a:noFill/>
        </p:spPr>
        <p:txBody>
          <a:bodyPr wrap="square" rtlCol="0">
            <a:spAutoFit/>
          </a:bodyPr>
          <a:lstStyle/>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Enfoque híbrido</a:t>
            </a:r>
            <a:r>
              <a:rPr lang="es-UY" sz="2400" dirty="0">
                <a:solidFill>
                  <a:srgbClr val="002C68"/>
                </a:solidFill>
                <a:latin typeface="Comic Sans MS" panose="030F0702030302020204" pitchFamily="66" charset="0"/>
              </a:rPr>
              <a:t> </a:t>
            </a: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para la dirección del proyecto</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EDT y paquetes de trabajo</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lang="es-UY" sz="2400" noProof="0" dirty="0">
                <a:solidFill>
                  <a:srgbClr val="002C68"/>
                </a:solidFill>
                <a:latin typeface="Comic Sans MS" panose="030F0702030302020204" pitchFamily="66" charset="0"/>
              </a:rPr>
              <a:t>Cronograma de alto nivel</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dirty="0">
                <a:ln>
                  <a:noFill/>
                </a:ln>
                <a:solidFill>
                  <a:srgbClr val="002C68"/>
                </a:solidFill>
                <a:effectLst/>
                <a:uLnTx/>
                <a:uFillTx/>
                <a:latin typeface="Comic Sans MS" panose="030F0702030302020204" pitchFamily="66" charset="0"/>
                <a:ea typeface="+mn-ea"/>
                <a:cs typeface="Arial" panose="020B0604020202020204" pitchFamily="34" charset="0"/>
              </a:rPr>
              <a:t>Planes adicionales</a:t>
            </a:r>
            <a:endPar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endParaRP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endPar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endParaRPr>
          </a:p>
        </p:txBody>
      </p:sp>
    </p:spTree>
    <p:extLst>
      <p:ext uri="{BB962C8B-B14F-4D97-AF65-F5344CB8AC3E}">
        <p14:creationId xmlns:p14="http://schemas.microsoft.com/office/powerpoint/2010/main" val="354780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CC05F50C-22AB-73B8-EC39-71C25524A95E}"/>
              </a:ext>
            </a:extLst>
          </p:cNvPr>
          <p:cNvSpPr>
            <a:spLocks noGrp="1"/>
          </p:cNvSpPr>
          <p:nvPr>
            <p:ph type="title"/>
          </p:nvPr>
        </p:nvSpPr>
        <p:spPr>
          <a:xfrm>
            <a:off x="179512" y="134767"/>
            <a:ext cx="7427886" cy="435776"/>
          </a:xfrm>
        </p:spPr>
        <p:txBody>
          <a:bodyPr/>
          <a:lstStyle/>
          <a:p>
            <a:r>
              <a:rPr lang="es-UY" dirty="0">
                <a:solidFill>
                  <a:srgbClr val="7030A0"/>
                </a:solidFill>
              </a:rPr>
              <a:t>Enfoque para la gestión de proyectos en Agesic</a:t>
            </a:r>
          </a:p>
        </p:txBody>
      </p:sp>
      <p:sp>
        <p:nvSpPr>
          <p:cNvPr id="4" name="CuadroTexto 3">
            <a:extLst>
              <a:ext uri="{FF2B5EF4-FFF2-40B4-BE49-F238E27FC236}">
                <a16:creationId xmlns:a16="http://schemas.microsoft.com/office/drawing/2014/main" id="{E2824459-9D7B-6EA5-D94B-514CC66B6013}"/>
              </a:ext>
            </a:extLst>
          </p:cNvPr>
          <p:cNvSpPr txBox="1"/>
          <p:nvPr/>
        </p:nvSpPr>
        <p:spPr>
          <a:xfrm>
            <a:off x="179512" y="708946"/>
            <a:ext cx="4464496" cy="523220"/>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Los proyectos que se emprenden en la Agencia pueden ser muy distintos entre sí.</a:t>
            </a:r>
          </a:p>
        </p:txBody>
      </p:sp>
      <p:sp>
        <p:nvSpPr>
          <p:cNvPr id="5" name="CuadroTexto 4">
            <a:extLst>
              <a:ext uri="{FF2B5EF4-FFF2-40B4-BE49-F238E27FC236}">
                <a16:creationId xmlns:a16="http://schemas.microsoft.com/office/drawing/2014/main" id="{0792EDF4-6230-EB29-59D2-CABD92246B14}"/>
              </a:ext>
            </a:extLst>
          </p:cNvPr>
          <p:cNvSpPr txBox="1"/>
          <p:nvPr/>
        </p:nvSpPr>
        <p:spPr>
          <a:xfrm>
            <a:off x="179512" y="1343561"/>
            <a:ext cx="4464496" cy="523220"/>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Por ello, el PM y su equipo pueden aplicar distintos enfoques, sean predictivos, adaptativos o híbridos.</a:t>
            </a:r>
          </a:p>
        </p:txBody>
      </p:sp>
      <p:sp>
        <p:nvSpPr>
          <p:cNvPr id="6" name="CuadroTexto 5">
            <a:extLst>
              <a:ext uri="{FF2B5EF4-FFF2-40B4-BE49-F238E27FC236}">
                <a16:creationId xmlns:a16="http://schemas.microsoft.com/office/drawing/2014/main" id="{5A3BFC7F-E7B6-59DB-EC84-6BEB2BDAD71F}"/>
              </a:ext>
            </a:extLst>
          </p:cNvPr>
          <p:cNvSpPr txBox="1"/>
          <p:nvPr/>
        </p:nvSpPr>
        <p:spPr>
          <a:xfrm>
            <a:off x="251520" y="2092602"/>
            <a:ext cx="4608512"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esta lección proponemos un enfoque de dirección híbrido, que intenta abarcar la mayoría de los proyectos, en el entendido de que puede haber otros enfoques posibles para algunos proyectos en particular.</a:t>
            </a:r>
          </a:p>
        </p:txBody>
      </p:sp>
      <p:sp>
        <p:nvSpPr>
          <p:cNvPr id="7" name="CuadroTexto 6">
            <a:extLst>
              <a:ext uri="{FF2B5EF4-FFF2-40B4-BE49-F238E27FC236}">
                <a16:creationId xmlns:a16="http://schemas.microsoft.com/office/drawing/2014/main" id="{C5BB8564-56BA-AAFD-1F4D-98A928B8CB78}"/>
              </a:ext>
            </a:extLst>
          </p:cNvPr>
          <p:cNvSpPr txBox="1"/>
          <p:nvPr/>
        </p:nvSpPr>
        <p:spPr>
          <a:xfrm>
            <a:off x="3459828" y="3320520"/>
            <a:ext cx="3061811" cy="954107"/>
          </a:xfrm>
          <a:prstGeom prst="rect">
            <a:avLst/>
          </a:prstGeom>
          <a:solidFill>
            <a:schemeClr val="accent4">
              <a:lumMod val="20000"/>
              <a:lumOff val="80000"/>
            </a:schemeClr>
          </a:solid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la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lección 1 – conceptos básicos para proyectos de Agesic</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se presentaron los pasos básicos que constituyen la metodología. </a:t>
            </a:r>
          </a:p>
        </p:txBody>
      </p:sp>
      <p:grpSp>
        <p:nvGrpSpPr>
          <p:cNvPr id="13" name="Grupo 12">
            <a:extLst>
              <a:ext uri="{FF2B5EF4-FFF2-40B4-BE49-F238E27FC236}">
                <a16:creationId xmlns:a16="http://schemas.microsoft.com/office/drawing/2014/main" id="{4583112F-2581-4CAD-D4C9-BB7B7F5E21BC}"/>
              </a:ext>
            </a:extLst>
          </p:cNvPr>
          <p:cNvGrpSpPr/>
          <p:nvPr/>
        </p:nvGrpSpPr>
        <p:grpSpPr>
          <a:xfrm>
            <a:off x="6847728" y="3208184"/>
            <a:ext cx="2281172" cy="1178780"/>
            <a:chOff x="6847728" y="3208184"/>
            <a:chExt cx="2281172" cy="1178780"/>
          </a:xfrm>
        </p:grpSpPr>
        <p:sp>
          <p:nvSpPr>
            <p:cNvPr id="12" name="Flecha: a la derecha 11">
              <a:extLst>
                <a:ext uri="{FF2B5EF4-FFF2-40B4-BE49-F238E27FC236}">
                  <a16:creationId xmlns:a16="http://schemas.microsoft.com/office/drawing/2014/main" id="{111F17D8-8210-B8A5-7844-AB1E44CF3B14}"/>
                </a:ext>
              </a:extLst>
            </p:cNvPr>
            <p:cNvSpPr/>
            <p:nvPr/>
          </p:nvSpPr>
          <p:spPr>
            <a:xfrm>
              <a:off x="6847728" y="3208184"/>
              <a:ext cx="2281172" cy="1178780"/>
            </a:xfrm>
            <a:prstGeom prst="rightArrow">
              <a:avLst>
                <a:gd name="adj1" fmla="val 69075"/>
                <a:gd name="adj2" fmla="val 50000"/>
              </a:avLst>
            </a:prstGeom>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8" name="CuadroTexto 7">
              <a:extLst>
                <a:ext uri="{FF2B5EF4-FFF2-40B4-BE49-F238E27FC236}">
                  <a16:creationId xmlns:a16="http://schemas.microsoft.com/office/drawing/2014/main" id="{18D922F3-A34D-DEEA-6136-EDA55C0DDCE1}"/>
                </a:ext>
              </a:extLst>
            </p:cNvPr>
            <p:cNvSpPr txBox="1"/>
            <p:nvPr/>
          </p:nvSpPr>
          <p:spPr>
            <a:xfrm>
              <a:off x="6970639" y="3535964"/>
              <a:ext cx="1800200" cy="523220"/>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Recordemos cuales eran esos pasos:</a:t>
              </a:r>
            </a:p>
          </p:txBody>
        </p:sp>
      </p:grpSp>
      <p:sp>
        <p:nvSpPr>
          <p:cNvPr id="11" name="Rectángulo: esquinas redondeadas 10">
            <a:extLst>
              <a:ext uri="{FF2B5EF4-FFF2-40B4-BE49-F238E27FC236}">
                <a16:creationId xmlns:a16="http://schemas.microsoft.com/office/drawing/2014/main" id="{90ADBB91-679E-1C08-CB2B-E1EEDD7A575F}"/>
              </a:ext>
            </a:extLst>
          </p:cNvPr>
          <p:cNvSpPr/>
          <p:nvPr/>
        </p:nvSpPr>
        <p:spPr>
          <a:xfrm>
            <a:off x="4932040" y="722159"/>
            <a:ext cx="4032448" cy="2393687"/>
          </a:xfrm>
          <a:prstGeom prst="roundRect">
            <a:avLst/>
          </a:prstGeom>
          <a:blipFill>
            <a:blip r:embed="rId2"/>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Tree>
    <p:extLst>
      <p:ext uri="{BB962C8B-B14F-4D97-AF65-F5344CB8AC3E}">
        <p14:creationId xmlns:p14="http://schemas.microsoft.com/office/powerpoint/2010/main" val="183147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childTnLst>
                          </p:cTn>
                        </p:par>
                        <p:par>
                          <p:cTn id="23" fill="hold">
                            <p:stCondLst>
                              <p:cond delay="75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3">
            <a:extLst>
              <a:ext uri="{FF2B5EF4-FFF2-40B4-BE49-F238E27FC236}">
                <a16:creationId xmlns:a16="http://schemas.microsoft.com/office/drawing/2014/main" id="{CE0998E3-F9BC-7D19-8EA6-AE849D42274B}"/>
              </a:ext>
            </a:extLst>
          </p:cNvPr>
          <p:cNvSpPr>
            <a:spLocks noGrp="1"/>
          </p:cNvSpPr>
          <p:nvPr>
            <p:ph type="title"/>
          </p:nvPr>
        </p:nvSpPr>
        <p:spPr>
          <a:xfrm>
            <a:off x="0" y="-24266"/>
            <a:ext cx="7859712" cy="435776"/>
          </a:xfrm>
        </p:spPr>
        <p:txBody>
          <a:bodyPr/>
          <a:lstStyle/>
          <a:p>
            <a:r>
              <a:rPr lang="es-UY" dirty="0">
                <a:solidFill>
                  <a:srgbClr val="7030A0"/>
                </a:solidFill>
              </a:rPr>
              <a:t>Metodología de Gestión de Proyectos de Agesic</a:t>
            </a:r>
          </a:p>
        </p:txBody>
      </p:sp>
      <p:pic>
        <p:nvPicPr>
          <p:cNvPr id="16" name="Imagen 15">
            <a:extLst>
              <a:ext uri="{FF2B5EF4-FFF2-40B4-BE49-F238E27FC236}">
                <a16:creationId xmlns:a16="http://schemas.microsoft.com/office/drawing/2014/main" id="{222FCCF4-82FF-9668-B455-354D15800EC9}"/>
              </a:ext>
            </a:extLst>
          </p:cNvPr>
          <p:cNvPicPr>
            <a:picLocks noChangeAspect="1"/>
          </p:cNvPicPr>
          <p:nvPr/>
        </p:nvPicPr>
        <p:blipFill>
          <a:blip r:embed="rId3"/>
          <a:stretch>
            <a:fillRect/>
          </a:stretch>
        </p:blipFill>
        <p:spPr>
          <a:xfrm>
            <a:off x="147980" y="537734"/>
            <a:ext cx="432048" cy="456879"/>
          </a:xfrm>
          <a:prstGeom prst="rect">
            <a:avLst/>
          </a:prstGeom>
        </p:spPr>
      </p:pic>
      <p:sp>
        <p:nvSpPr>
          <p:cNvPr id="17" name="CuadroTexto 16">
            <a:extLst>
              <a:ext uri="{FF2B5EF4-FFF2-40B4-BE49-F238E27FC236}">
                <a16:creationId xmlns:a16="http://schemas.microsoft.com/office/drawing/2014/main" id="{6DDA8A6D-A4D9-8115-E296-AADC28C9CB6A}"/>
              </a:ext>
            </a:extLst>
          </p:cNvPr>
          <p:cNvSpPr txBox="1"/>
          <p:nvPr/>
        </p:nvSpPr>
        <p:spPr>
          <a:xfrm>
            <a:off x="570036" y="473102"/>
            <a:ext cx="1911659"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Determinar 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objetivo del proyecto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y los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propósitos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que lo justifica</a:t>
            </a:r>
          </a:p>
        </p:txBody>
      </p:sp>
      <p:pic>
        <p:nvPicPr>
          <p:cNvPr id="19" name="Imagen 18">
            <a:extLst>
              <a:ext uri="{FF2B5EF4-FFF2-40B4-BE49-F238E27FC236}">
                <a16:creationId xmlns:a16="http://schemas.microsoft.com/office/drawing/2014/main" id="{78263073-C01E-391D-6CDE-6D0B12DB7E56}"/>
              </a:ext>
            </a:extLst>
          </p:cNvPr>
          <p:cNvPicPr>
            <a:picLocks noChangeAspect="1"/>
          </p:cNvPicPr>
          <p:nvPr/>
        </p:nvPicPr>
        <p:blipFill>
          <a:blip r:embed="rId4"/>
          <a:stretch>
            <a:fillRect/>
          </a:stretch>
        </p:blipFill>
        <p:spPr>
          <a:xfrm>
            <a:off x="2710764" y="499801"/>
            <a:ext cx="394492" cy="435776"/>
          </a:xfrm>
          <a:prstGeom prst="rect">
            <a:avLst/>
          </a:prstGeom>
        </p:spPr>
      </p:pic>
      <p:sp>
        <p:nvSpPr>
          <p:cNvPr id="20" name="CuadroTexto 19">
            <a:extLst>
              <a:ext uri="{FF2B5EF4-FFF2-40B4-BE49-F238E27FC236}">
                <a16:creationId xmlns:a16="http://schemas.microsoft.com/office/drawing/2014/main" id="{9EC75FAA-21BB-E3B7-BB6C-1F0B6B0A0A8B}"/>
              </a:ext>
            </a:extLst>
          </p:cNvPr>
          <p:cNvSpPr txBox="1"/>
          <p:nvPr/>
        </p:nvSpPr>
        <p:spPr>
          <a:xfrm>
            <a:off x="3038596" y="479499"/>
            <a:ext cx="1978319"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Identificar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las principales partes interesadas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del proyecto en Agesic</a:t>
            </a:r>
          </a:p>
        </p:txBody>
      </p:sp>
      <p:pic>
        <p:nvPicPr>
          <p:cNvPr id="22" name="Imagen 21">
            <a:extLst>
              <a:ext uri="{FF2B5EF4-FFF2-40B4-BE49-F238E27FC236}">
                <a16:creationId xmlns:a16="http://schemas.microsoft.com/office/drawing/2014/main" id="{104E3AF8-079A-AF53-5631-11F508181AC6}"/>
              </a:ext>
            </a:extLst>
          </p:cNvPr>
          <p:cNvPicPr>
            <a:picLocks noChangeAspect="1"/>
          </p:cNvPicPr>
          <p:nvPr/>
        </p:nvPicPr>
        <p:blipFill>
          <a:blip r:embed="rId5"/>
          <a:stretch>
            <a:fillRect/>
          </a:stretch>
        </p:blipFill>
        <p:spPr>
          <a:xfrm>
            <a:off x="5138400" y="481513"/>
            <a:ext cx="456647" cy="461665"/>
          </a:xfrm>
          <a:prstGeom prst="rect">
            <a:avLst/>
          </a:prstGeom>
        </p:spPr>
      </p:pic>
      <p:sp>
        <p:nvSpPr>
          <p:cNvPr id="23" name="CuadroTexto 22">
            <a:extLst>
              <a:ext uri="{FF2B5EF4-FFF2-40B4-BE49-F238E27FC236}">
                <a16:creationId xmlns:a16="http://schemas.microsoft.com/office/drawing/2014/main" id="{072C2EC4-C344-071B-8CEA-8CFAA0390B5E}"/>
              </a:ext>
            </a:extLst>
          </p:cNvPr>
          <p:cNvSpPr txBox="1"/>
          <p:nvPr/>
        </p:nvSpPr>
        <p:spPr>
          <a:xfrm>
            <a:off x="5573816" y="447043"/>
            <a:ext cx="1978319"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Con interesados clave, identificar la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visión del proyecto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incluyendo entregables, interesados en el organismo, restricciones y riesgos</a:t>
            </a:r>
          </a:p>
        </p:txBody>
      </p:sp>
      <p:pic>
        <p:nvPicPr>
          <p:cNvPr id="25" name="Imagen 24">
            <a:extLst>
              <a:ext uri="{FF2B5EF4-FFF2-40B4-BE49-F238E27FC236}">
                <a16:creationId xmlns:a16="http://schemas.microsoft.com/office/drawing/2014/main" id="{11FB0EFA-8840-2CB4-E1F5-05C136935BC8}"/>
              </a:ext>
            </a:extLst>
          </p:cNvPr>
          <p:cNvPicPr>
            <a:picLocks noChangeAspect="1"/>
          </p:cNvPicPr>
          <p:nvPr/>
        </p:nvPicPr>
        <p:blipFill>
          <a:blip r:embed="rId6"/>
          <a:stretch>
            <a:fillRect/>
          </a:stretch>
        </p:blipFill>
        <p:spPr>
          <a:xfrm>
            <a:off x="132220" y="1924200"/>
            <a:ext cx="466920" cy="456879"/>
          </a:xfrm>
          <a:prstGeom prst="rect">
            <a:avLst/>
          </a:prstGeom>
        </p:spPr>
      </p:pic>
      <p:sp>
        <p:nvSpPr>
          <p:cNvPr id="26" name="CuadroTexto 25">
            <a:extLst>
              <a:ext uri="{FF2B5EF4-FFF2-40B4-BE49-F238E27FC236}">
                <a16:creationId xmlns:a16="http://schemas.microsoft.com/office/drawing/2014/main" id="{3D2F6B57-CF68-BD9A-AD0C-7A09C15465F2}"/>
              </a:ext>
            </a:extLst>
          </p:cNvPr>
          <p:cNvSpPr txBox="1"/>
          <p:nvPr/>
        </p:nvSpPr>
        <p:spPr>
          <a:xfrm>
            <a:off x="631908" y="1964098"/>
            <a:ext cx="3204356"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Partiendo de la visión, construir la</a:t>
            </a:r>
            <a:b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Estructura de Desglose del Proyecto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(EDT), </a:t>
            </a:r>
          </a:p>
        </p:txBody>
      </p:sp>
      <p:pic>
        <p:nvPicPr>
          <p:cNvPr id="28" name="Imagen 27">
            <a:extLst>
              <a:ext uri="{FF2B5EF4-FFF2-40B4-BE49-F238E27FC236}">
                <a16:creationId xmlns:a16="http://schemas.microsoft.com/office/drawing/2014/main" id="{4E0ADF3F-C628-5B3D-49C0-C22FFC9C0372}"/>
              </a:ext>
            </a:extLst>
          </p:cNvPr>
          <p:cNvPicPr>
            <a:picLocks noChangeAspect="1"/>
          </p:cNvPicPr>
          <p:nvPr/>
        </p:nvPicPr>
        <p:blipFill>
          <a:blip r:embed="rId7"/>
          <a:stretch>
            <a:fillRect/>
          </a:stretch>
        </p:blipFill>
        <p:spPr>
          <a:xfrm>
            <a:off x="3996927" y="1910247"/>
            <a:ext cx="408802" cy="458657"/>
          </a:xfrm>
          <a:prstGeom prst="rect">
            <a:avLst/>
          </a:prstGeom>
        </p:spPr>
      </p:pic>
      <p:sp>
        <p:nvSpPr>
          <p:cNvPr id="29" name="CuadroTexto 28">
            <a:extLst>
              <a:ext uri="{FF2B5EF4-FFF2-40B4-BE49-F238E27FC236}">
                <a16:creationId xmlns:a16="http://schemas.microsoft.com/office/drawing/2014/main" id="{E8E9C3C1-F813-E91A-3BF2-22C013105A90}"/>
              </a:ext>
            </a:extLst>
          </p:cNvPr>
          <p:cNvSpPr txBox="1"/>
          <p:nvPr/>
        </p:nvSpPr>
        <p:spPr>
          <a:xfrm>
            <a:off x="4405729" y="1919414"/>
            <a:ext cx="2654517"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Completar la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lista de requisitos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los paquetes de trabajo de la EDT</a:t>
            </a:r>
          </a:p>
        </p:txBody>
      </p:sp>
      <p:pic>
        <p:nvPicPr>
          <p:cNvPr id="32" name="Imagen 31">
            <a:extLst>
              <a:ext uri="{FF2B5EF4-FFF2-40B4-BE49-F238E27FC236}">
                <a16:creationId xmlns:a16="http://schemas.microsoft.com/office/drawing/2014/main" id="{ACDBCE9F-B441-7405-5857-85BA6112F374}"/>
              </a:ext>
            </a:extLst>
          </p:cNvPr>
          <p:cNvPicPr>
            <a:picLocks noChangeAspect="1"/>
          </p:cNvPicPr>
          <p:nvPr/>
        </p:nvPicPr>
        <p:blipFill>
          <a:blip r:embed="rId8"/>
          <a:stretch>
            <a:fillRect/>
          </a:stretch>
        </p:blipFill>
        <p:spPr>
          <a:xfrm>
            <a:off x="346774" y="2588682"/>
            <a:ext cx="408802" cy="433729"/>
          </a:xfrm>
          <a:prstGeom prst="rect">
            <a:avLst/>
          </a:prstGeom>
        </p:spPr>
      </p:pic>
      <p:sp>
        <p:nvSpPr>
          <p:cNvPr id="33" name="CuadroTexto 32">
            <a:extLst>
              <a:ext uri="{FF2B5EF4-FFF2-40B4-BE49-F238E27FC236}">
                <a16:creationId xmlns:a16="http://schemas.microsoft.com/office/drawing/2014/main" id="{21782C62-FD47-E3EA-8B3D-A807031E9E4F}"/>
              </a:ext>
            </a:extLst>
          </p:cNvPr>
          <p:cNvSpPr txBox="1"/>
          <p:nvPr/>
        </p:nvSpPr>
        <p:spPr>
          <a:xfrm>
            <a:off x="755576" y="2482870"/>
            <a:ext cx="2736400"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Partiendo de la EDT y los requisitos, construir un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cronograma de alto nivel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(entregables principales, fases, hitos)</a:t>
            </a:r>
          </a:p>
        </p:txBody>
      </p:sp>
      <p:pic>
        <p:nvPicPr>
          <p:cNvPr id="35" name="Imagen 34">
            <a:extLst>
              <a:ext uri="{FF2B5EF4-FFF2-40B4-BE49-F238E27FC236}">
                <a16:creationId xmlns:a16="http://schemas.microsoft.com/office/drawing/2014/main" id="{15D4890F-8814-BF90-9171-D9D59DD7C47D}"/>
              </a:ext>
            </a:extLst>
          </p:cNvPr>
          <p:cNvPicPr>
            <a:picLocks noChangeAspect="1"/>
          </p:cNvPicPr>
          <p:nvPr/>
        </p:nvPicPr>
        <p:blipFill>
          <a:blip r:embed="rId9"/>
          <a:stretch>
            <a:fillRect/>
          </a:stretch>
        </p:blipFill>
        <p:spPr>
          <a:xfrm>
            <a:off x="3982974" y="2587048"/>
            <a:ext cx="420155" cy="444871"/>
          </a:xfrm>
          <a:prstGeom prst="rect">
            <a:avLst/>
          </a:prstGeom>
        </p:spPr>
      </p:pic>
      <p:sp>
        <p:nvSpPr>
          <p:cNvPr id="36" name="CuadroTexto 35">
            <a:extLst>
              <a:ext uri="{FF2B5EF4-FFF2-40B4-BE49-F238E27FC236}">
                <a16:creationId xmlns:a16="http://schemas.microsoft.com/office/drawing/2014/main" id="{BFB1E0D2-523E-5D83-9B21-BDF2D745F342}"/>
              </a:ext>
            </a:extLst>
          </p:cNvPr>
          <p:cNvSpPr txBox="1"/>
          <p:nvPr/>
        </p:nvSpPr>
        <p:spPr>
          <a:xfrm>
            <a:off x="1021421" y="3297809"/>
            <a:ext cx="3591642"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Elaborar planes auxiliares (gestión de riesgos, de comunicaciones, de incidentes, presupuesto, etc.)</a:t>
            </a:r>
          </a:p>
        </p:txBody>
      </p:sp>
      <p:pic>
        <p:nvPicPr>
          <p:cNvPr id="38" name="Imagen 37">
            <a:extLst>
              <a:ext uri="{FF2B5EF4-FFF2-40B4-BE49-F238E27FC236}">
                <a16:creationId xmlns:a16="http://schemas.microsoft.com/office/drawing/2014/main" id="{3635C92F-6E0C-874D-0F67-79ADDC156690}"/>
              </a:ext>
            </a:extLst>
          </p:cNvPr>
          <p:cNvPicPr>
            <a:picLocks noChangeAspect="1"/>
          </p:cNvPicPr>
          <p:nvPr/>
        </p:nvPicPr>
        <p:blipFill>
          <a:blip r:embed="rId10"/>
          <a:stretch>
            <a:fillRect/>
          </a:stretch>
        </p:blipFill>
        <p:spPr>
          <a:xfrm>
            <a:off x="597211" y="3322915"/>
            <a:ext cx="424210" cy="424210"/>
          </a:xfrm>
          <a:prstGeom prst="rect">
            <a:avLst/>
          </a:prstGeom>
        </p:spPr>
      </p:pic>
      <p:sp>
        <p:nvSpPr>
          <p:cNvPr id="39" name="CuadroTexto 38">
            <a:extLst>
              <a:ext uri="{FF2B5EF4-FFF2-40B4-BE49-F238E27FC236}">
                <a16:creationId xmlns:a16="http://schemas.microsoft.com/office/drawing/2014/main" id="{365BE89D-7EFB-4E23-78FC-2852D8791D95}"/>
              </a:ext>
            </a:extLst>
          </p:cNvPr>
          <p:cNvSpPr txBox="1"/>
          <p:nvPr/>
        </p:nvSpPr>
        <p:spPr>
          <a:xfrm>
            <a:off x="4436617" y="2525256"/>
            <a:ext cx="2736401"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Cada equipo de desarrollo de entregables planifica su trabajo (enfoques predictivos o adaptativos)</a:t>
            </a:r>
          </a:p>
        </p:txBody>
      </p:sp>
      <p:pic>
        <p:nvPicPr>
          <p:cNvPr id="41" name="Imagen 40">
            <a:extLst>
              <a:ext uri="{FF2B5EF4-FFF2-40B4-BE49-F238E27FC236}">
                <a16:creationId xmlns:a16="http://schemas.microsoft.com/office/drawing/2014/main" id="{842B102B-5518-183C-1C34-CBAEFF5FC9D4}"/>
              </a:ext>
            </a:extLst>
          </p:cNvPr>
          <p:cNvPicPr>
            <a:picLocks noChangeAspect="1"/>
          </p:cNvPicPr>
          <p:nvPr/>
        </p:nvPicPr>
        <p:blipFill>
          <a:blip r:embed="rId11"/>
          <a:stretch>
            <a:fillRect/>
          </a:stretch>
        </p:blipFill>
        <p:spPr>
          <a:xfrm>
            <a:off x="5580522" y="3349333"/>
            <a:ext cx="448590" cy="424210"/>
          </a:xfrm>
          <a:prstGeom prst="rect">
            <a:avLst/>
          </a:prstGeom>
        </p:spPr>
      </p:pic>
      <p:sp>
        <p:nvSpPr>
          <p:cNvPr id="42" name="CuadroTexto 41">
            <a:extLst>
              <a:ext uri="{FF2B5EF4-FFF2-40B4-BE49-F238E27FC236}">
                <a16:creationId xmlns:a16="http://schemas.microsoft.com/office/drawing/2014/main" id="{F6162535-588F-439B-AC5D-2CC1125186DE}"/>
              </a:ext>
            </a:extLst>
          </p:cNvPr>
          <p:cNvSpPr txBox="1"/>
          <p:nvPr/>
        </p:nvSpPr>
        <p:spPr>
          <a:xfrm>
            <a:off x="6107227" y="3243847"/>
            <a:ext cx="3044883"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Iniciar la ejecución y el seguimiento del proyecto (</a:t>
            </a:r>
            <a:r>
              <a:rPr kumimoji="0" lang="es-UY" sz="1200" b="0" i="0" u="none" strike="noStrike" kern="1200" cap="none" spc="0" normalizeH="0" baseline="0" noProof="0" dirty="0" err="1">
                <a:ln>
                  <a:noFill/>
                </a:ln>
                <a:solidFill>
                  <a:srgbClr val="002C68"/>
                </a:solidFill>
                <a:effectLst/>
                <a:uLnTx/>
                <a:uFillTx/>
                <a:latin typeface="Microsoft Sans Serif"/>
                <a:ea typeface="+mn-ea"/>
                <a:cs typeface="Arial" panose="020B0604020202020204" pitchFamily="34" charset="0"/>
              </a:rPr>
              <a:t>kick</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-off, reuniones, retrospectivas, lecciones aprendidas)</a:t>
            </a:r>
          </a:p>
        </p:txBody>
      </p:sp>
      <p:grpSp>
        <p:nvGrpSpPr>
          <p:cNvPr id="49" name="Grupo 48">
            <a:extLst>
              <a:ext uri="{FF2B5EF4-FFF2-40B4-BE49-F238E27FC236}">
                <a16:creationId xmlns:a16="http://schemas.microsoft.com/office/drawing/2014/main" id="{B6A01918-0216-B2ED-CB04-254BA987ABFE}"/>
              </a:ext>
            </a:extLst>
          </p:cNvPr>
          <p:cNvGrpSpPr/>
          <p:nvPr/>
        </p:nvGrpSpPr>
        <p:grpSpPr>
          <a:xfrm>
            <a:off x="5634445" y="4001811"/>
            <a:ext cx="641575" cy="424210"/>
            <a:chOff x="4624776" y="3888649"/>
            <a:chExt cx="797532" cy="474006"/>
          </a:xfrm>
        </p:grpSpPr>
        <p:pic>
          <p:nvPicPr>
            <p:cNvPr id="45" name="Imagen 44">
              <a:extLst>
                <a:ext uri="{FF2B5EF4-FFF2-40B4-BE49-F238E27FC236}">
                  <a16:creationId xmlns:a16="http://schemas.microsoft.com/office/drawing/2014/main" id="{7D55CCBE-32C3-BC87-4E5F-E430B50E76CC}"/>
                </a:ext>
              </a:extLst>
            </p:cNvPr>
            <p:cNvPicPr>
              <a:picLocks noChangeAspect="1"/>
            </p:cNvPicPr>
            <p:nvPr/>
          </p:nvPicPr>
          <p:blipFill>
            <a:blip r:embed="rId3">
              <a:clrChange>
                <a:clrFrom>
                  <a:srgbClr val="FFFFFF"/>
                </a:clrFrom>
                <a:clrTo>
                  <a:srgbClr val="FFFFFF">
                    <a:alpha val="0"/>
                  </a:srgbClr>
                </a:clrTo>
              </a:clrChange>
              <a:biLevel thresh="75000"/>
            </a:blip>
            <a:stretch>
              <a:fillRect/>
            </a:stretch>
          </p:blipFill>
          <p:spPr>
            <a:xfrm>
              <a:off x="4624776" y="3888649"/>
              <a:ext cx="432048" cy="456879"/>
            </a:xfrm>
            <a:prstGeom prst="rect">
              <a:avLst/>
            </a:prstGeom>
          </p:spPr>
        </p:pic>
        <p:pic>
          <p:nvPicPr>
            <p:cNvPr id="44" name="Imagen 43">
              <a:extLst>
                <a:ext uri="{FF2B5EF4-FFF2-40B4-BE49-F238E27FC236}">
                  <a16:creationId xmlns:a16="http://schemas.microsoft.com/office/drawing/2014/main" id="{4B6C2475-CD74-D6EC-4D1F-371E6B766A20}"/>
                </a:ext>
              </a:extLst>
            </p:cNvPr>
            <p:cNvPicPr>
              <a:picLocks noChangeAspect="1"/>
            </p:cNvPicPr>
            <p:nvPr/>
          </p:nvPicPr>
          <p:blipFill>
            <a:blip r:embed="rId12">
              <a:clrChange>
                <a:clrFrom>
                  <a:srgbClr val="FFFFFF"/>
                </a:clrFrom>
                <a:clrTo>
                  <a:srgbClr val="FFFFFF">
                    <a:alpha val="0"/>
                  </a:srgbClr>
                </a:clrTo>
              </a:clrChange>
              <a:biLevel thresh="75000"/>
            </a:blip>
            <a:stretch>
              <a:fillRect/>
            </a:stretch>
          </p:blipFill>
          <p:spPr>
            <a:xfrm>
              <a:off x="4968911" y="3888649"/>
              <a:ext cx="453397" cy="474006"/>
            </a:xfrm>
            <a:prstGeom prst="rect">
              <a:avLst/>
            </a:prstGeom>
          </p:spPr>
        </p:pic>
        <p:sp>
          <p:nvSpPr>
            <p:cNvPr id="46" name="Elipse 45">
              <a:extLst>
                <a:ext uri="{FF2B5EF4-FFF2-40B4-BE49-F238E27FC236}">
                  <a16:creationId xmlns:a16="http://schemas.microsoft.com/office/drawing/2014/main" id="{7459B115-FBC1-E6DD-4FEA-422EF45613A0}"/>
                </a:ext>
              </a:extLst>
            </p:cNvPr>
            <p:cNvSpPr/>
            <p:nvPr/>
          </p:nvSpPr>
          <p:spPr>
            <a:xfrm>
              <a:off x="4965189" y="4011910"/>
              <a:ext cx="91635" cy="216024"/>
            </a:xfrm>
            <a:prstGeom prst="ellipse">
              <a:avLst/>
            </a:prstGeom>
            <a:solidFill>
              <a:srgbClr val="00091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grpSp>
      <p:sp>
        <p:nvSpPr>
          <p:cNvPr id="47" name="CuadroTexto 46">
            <a:extLst>
              <a:ext uri="{FF2B5EF4-FFF2-40B4-BE49-F238E27FC236}">
                <a16:creationId xmlns:a16="http://schemas.microsoft.com/office/drawing/2014/main" id="{3B67F5C9-3900-3588-6708-E794CC0E9C12}"/>
              </a:ext>
            </a:extLst>
          </p:cNvPr>
          <p:cNvSpPr txBox="1"/>
          <p:nvPr/>
        </p:nvSpPr>
        <p:spPr>
          <a:xfrm>
            <a:off x="6276020" y="4049471"/>
            <a:ext cx="2336702"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Finalizar el proyecto (en organismo y en Agesic)</a:t>
            </a:r>
          </a:p>
        </p:txBody>
      </p:sp>
      <p:sp>
        <p:nvSpPr>
          <p:cNvPr id="2" name="Cerrar llave 1">
            <a:extLst>
              <a:ext uri="{FF2B5EF4-FFF2-40B4-BE49-F238E27FC236}">
                <a16:creationId xmlns:a16="http://schemas.microsoft.com/office/drawing/2014/main" id="{C5EECFB0-4B0B-3B8D-3AE5-31D43262F36B}"/>
              </a:ext>
            </a:extLst>
          </p:cNvPr>
          <p:cNvSpPr/>
          <p:nvPr/>
        </p:nvSpPr>
        <p:spPr>
          <a:xfrm>
            <a:off x="7380312" y="267494"/>
            <a:ext cx="360040" cy="1584176"/>
          </a:xfrm>
          <a:prstGeom prst="rightBrace">
            <a:avLst/>
          </a:prstGeom>
          <a:ln w="19050">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70C0"/>
              </a:solidFill>
              <a:effectLst/>
              <a:uLnTx/>
              <a:uFillTx/>
              <a:latin typeface="Microsoft Sans Serif"/>
              <a:ea typeface="+mn-ea"/>
              <a:cs typeface="+mn-cs"/>
            </a:endParaRPr>
          </a:p>
        </p:txBody>
      </p:sp>
      <p:sp>
        <p:nvSpPr>
          <p:cNvPr id="3" name="CuadroTexto 2">
            <a:extLst>
              <a:ext uri="{FF2B5EF4-FFF2-40B4-BE49-F238E27FC236}">
                <a16:creationId xmlns:a16="http://schemas.microsoft.com/office/drawing/2014/main" id="{E8F2B241-CA96-DCE4-F029-B00FD7822DAF}"/>
              </a:ext>
            </a:extLst>
          </p:cNvPr>
          <p:cNvSpPr txBox="1"/>
          <p:nvPr/>
        </p:nvSpPr>
        <p:spPr>
          <a:xfrm>
            <a:off x="7859712" y="644083"/>
            <a:ext cx="1136308" cy="830997"/>
          </a:xfrm>
          <a:prstGeom prst="rect">
            <a:avLst/>
          </a:prstGeom>
          <a:noFill/>
          <a:ln>
            <a:solidFill>
              <a:srgbClr val="0070C0"/>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Estos puntos se vieron en el módulo 1 del curso</a:t>
            </a:r>
          </a:p>
        </p:txBody>
      </p:sp>
      <p:sp>
        <p:nvSpPr>
          <p:cNvPr id="4" name="CuadroTexto 3">
            <a:extLst>
              <a:ext uri="{FF2B5EF4-FFF2-40B4-BE49-F238E27FC236}">
                <a16:creationId xmlns:a16="http://schemas.microsoft.com/office/drawing/2014/main" id="{E9B3CCE9-18DA-F31A-722D-293F214D174B}"/>
              </a:ext>
            </a:extLst>
          </p:cNvPr>
          <p:cNvSpPr txBox="1"/>
          <p:nvPr/>
        </p:nvSpPr>
        <p:spPr>
          <a:xfrm>
            <a:off x="124471" y="1545726"/>
            <a:ext cx="4488592" cy="276999"/>
          </a:xfrm>
          <a:prstGeom prst="rect">
            <a:avLst/>
          </a:prstGeom>
          <a:noFill/>
          <a:ln>
            <a:solidFill>
              <a:srgbClr val="0070C0"/>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En esta lección avanzaremos con más puntos:</a:t>
            </a:r>
          </a:p>
        </p:txBody>
      </p:sp>
      <p:sp>
        <p:nvSpPr>
          <p:cNvPr id="5" name="CuadroTexto 4">
            <a:extLst>
              <a:ext uri="{FF2B5EF4-FFF2-40B4-BE49-F238E27FC236}">
                <a16:creationId xmlns:a16="http://schemas.microsoft.com/office/drawing/2014/main" id="{C9AFA8BA-87AE-E9CB-EAB0-C5EB7C764B99}"/>
              </a:ext>
            </a:extLst>
          </p:cNvPr>
          <p:cNvSpPr txBox="1"/>
          <p:nvPr/>
        </p:nvSpPr>
        <p:spPr>
          <a:xfrm>
            <a:off x="2943177" y="3816675"/>
            <a:ext cx="2197214" cy="646331"/>
          </a:xfrm>
          <a:prstGeom prst="rect">
            <a:avLst/>
          </a:prstGeom>
          <a:noFill/>
          <a:ln>
            <a:solidFill>
              <a:srgbClr val="0070C0"/>
            </a:solidFill>
          </a:ln>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Los puntos finales los comentaremos en el módulo 3 del curso</a:t>
            </a:r>
          </a:p>
        </p:txBody>
      </p:sp>
      <p:sp>
        <p:nvSpPr>
          <p:cNvPr id="6" name="Cerrar llave 5">
            <a:extLst>
              <a:ext uri="{FF2B5EF4-FFF2-40B4-BE49-F238E27FC236}">
                <a16:creationId xmlns:a16="http://schemas.microsoft.com/office/drawing/2014/main" id="{3DED55A3-21C1-0350-EFB9-1CF66D981B3E}"/>
              </a:ext>
            </a:extLst>
          </p:cNvPr>
          <p:cNvSpPr/>
          <p:nvPr/>
        </p:nvSpPr>
        <p:spPr>
          <a:xfrm flipH="1">
            <a:off x="5274350" y="3300465"/>
            <a:ext cx="364734" cy="1186551"/>
          </a:xfrm>
          <a:prstGeom prst="rightBrace">
            <a:avLst>
              <a:gd name="adj1" fmla="val 8333"/>
              <a:gd name="adj2" fmla="val 50650"/>
            </a:avLst>
          </a:prstGeom>
          <a:ln w="19050">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70C0"/>
              </a:solidFill>
              <a:effectLst/>
              <a:uLnTx/>
              <a:uFillTx/>
              <a:latin typeface="Microsoft Sans Serif"/>
              <a:ea typeface="+mn-ea"/>
              <a:cs typeface="+mn-cs"/>
            </a:endParaRPr>
          </a:p>
        </p:txBody>
      </p:sp>
    </p:spTree>
    <p:extLst>
      <p:ext uri="{BB962C8B-B14F-4D97-AF65-F5344CB8AC3E}">
        <p14:creationId xmlns:p14="http://schemas.microsoft.com/office/powerpoint/2010/main" val="188381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500"/>
                            </p:stCondLst>
                            <p:childTnLst>
                              <p:par>
                                <p:cTn id="86" presetID="10" presetClass="entr" presetSubtype="0" fill="hold" grpId="0" nodeType="after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500"/>
                                        <p:tgtEl>
                                          <p:spTgt spid="36"/>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grpId="0" nodeType="clickEffect">
                                  <p:stCondLst>
                                    <p:cond delay="0"/>
                                  </p:stCondLst>
                                  <p:childTnLst>
                                    <p:set>
                                      <p:cBhvr>
                                        <p:cTn id="92" dur="1" fill="hold">
                                          <p:stCondLst>
                                            <p:cond delay="0"/>
                                          </p:stCondLst>
                                        </p:cTn>
                                        <p:tgtEl>
                                          <p:spTgt spid="5"/>
                                        </p:tgtEl>
                                        <p:attrNameLst>
                                          <p:attrName>style.visibility</p:attrName>
                                        </p:attrNameLst>
                                      </p:cBhvr>
                                      <p:to>
                                        <p:strVal val="visible"/>
                                      </p:to>
                                    </p:set>
                                    <p:anim calcmode="lin" valueType="num">
                                      <p:cBhvr additive="base">
                                        <p:cTn id="93" dur="1500" fill="hold"/>
                                        <p:tgtEl>
                                          <p:spTgt spid="5"/>
                                        </p:tgtEl>
                                        <p:attrNameLst>
                                          <p:attrName>ppt_x</p:attrName>
                                        </p:attrNameLst>
                                      </p:cBhvr>
                                      <p:tavLst>
                                        <p:tav tm="0">
                                          <p:val>
                                            <p:strVal val="0-#ppt_w/2"/>
                                          </p:val>
                                        </p:tav>
                                        <p:tav tm="100000">
                                          <p:val>
                                            <p:strVal val="#ppt_x"/>
                                          </p:val>
                                        </p:tav>
                                      </p:tavLst>
                                    </p:anim>
                                    <p:anim calcmode="lin" valueType="num">
                                      <p:cBhvr additive="base">
                                        <p:cTn id="94" dur="1500" fill="hold"/>
                                        <p:tgtEl>
                                          <p:spTgt spid="5"/>
                                        </p:tgtEl>
                                        <p:attrNameLst>
                                          <p:attrName>ppt_y</p:attrName>
                                        </p:attrNameLst>
                                      </p:cBhvr>
                                      <p:tavLst>
                                        <p:tav tm="0">
                                          <p:val>
                                            <p:strVal val="#ppt_y"/>
                                          </p:val>
                                        </p:tav>
                                        <p:tav tm="100000">
                                          <p:val>
                                            <p:strVal val="#ppt_y"/>
                                          </p:val>
                                        </p:tav>
                                      </p:tavLst>
                                    </p:anim>
                                  </p:childTnLst>
                                </p:cTn>
                              </p:par>
                            </p:childTnLst>
                          </p:cTn>
                        </p:par>
                        <p:par>
                          <p:cTn id="95" fill="hold">
                            <p:stCondLst>
                              <p:cond delay="1500"/>
                            </p:stCondLst>
                            <p:childTnLst>
                              <p:par>
                                <p:cTn id="96" presetID="22" presetClass="entr" presetSubtype="8" fill="hold" grpId="0" nodeType="after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wipe(left)">
                                      <p:cBhvr>
                                        <p:cTn id="98" dur="500"/>
                                        <p:tgtEl>
                                          <p:spTgt spid="6"/>
                                        </p:tgtEl>
                                      </p:cBhvr>
                                    </p:animEffect>
                                  </p:childTnLst>
                                </p:cTn>
                              </p:par>
                            </p:childTnLst>
                          </p:cTn>
                        </p:par>
                        <p:par>
                          <p:cTn id="99" fill="hold">
                            <p:stCondLst>
                              <p:cond delay="2000"/>
                            </p:stCondLst>
                            <p:childTnLst>
                              <p:par>
                                <p:cTn id="100" presetID="10"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childTnLst>
                          </p:cTn>
                        </p:par>
                        <p:par>
                          <p:cTn id="103" fill="hold">
                            <p:stCondLst>
                              <p:cond delay="2500"/>
                            </p:stCondLst>
                            <p:childTnLst>
                              <p:par>
                                <p:cTn id="104" presetID="10" presetClass="entr" presetSubtype="0" fill="hold" grpId="0" nodeType="after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childTnLst>
                          </p:cTn>
                        </p:par>
                        <p:par>
                          <p:cTn id="107" fill="hold">
                            <p:stCondLst>
                              <p:cond delay="3000"/>
                            </p:stCondLst>
                            <p:childTnLst>
                              <p:par>
                                <p:cTn id="108" presetID="10" presetClass="entr" presetSubtype="0" fill="hold" nodeType="afterEffect">
                                  <p:stCondLst>
                                    <p:cond delay="0"/>
                                  </p:stCondLst>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childTnLst>
                                </p:cTn>
                              </p:par>
                            </p:childTnLst>
                          </p:cTn>
                        </p:par>
                        <p:par>
                          <p:cTn id="111" fill="hold">
                            <p:stCondLst>
                              <p:cond delay="3500"/>
                            </p:stCondLst>
                            <p:childTnLst>
                              <p:par>
                                <p:cTn id="112" presetID="10" presetClass="entr" presetSubtype="0" fill="hold" grpId="0" nodeType="after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3" grpId="0"/>
      <p:bldP spid="26" grpId="0"/>
      <p:bldP spid="29" grpId="0"/>
      <p:bldP spid="33" grpId="0"/>
      <p:bldP spid="36" grpId="0"/>
      <p:bldP spid="39" grpId="0"/>
      <p:bldP spid="42" grpId="0"/>
      <p:bldP spid="47" grpId="0"/>
      <p:bldP spid="2" grpId="0" animBg="1"/>
      <p:bldP spid="3" grpId="0" animBg="1"/>
      <p:bldP spid="4" grpId="0" animBg="1"/>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CC05F50C-22AB-73B8-EC39-71C25524A95E}"/>
              </a:ext>
            </a:extLst>
          </p:cNvPr>
          <p:cNvSpPr>
            <a:spLocks noGrp="1"/>
          </p:cNvSpPr>
          <p:nvPr>
            <p:ph type="title"/>
          </p:nvPr>
        </p:nvSpPr>
        <p:spPr>
          <a:xfrm>
            <a:off x="179512" y="134767"/>
            <a:ext cx="7427886" cy="435776"/>
          </a:xfrm>
        </p:spPr>
        <p:txBody>
          <a:bodyPr/>
          <a:lstStyle/>
          <a:p>
            <a:r>
              <a:rPr lang="es-UY" dirty="0">
                <a:solidFill>
                  <a:srgbClr val="7030A0"/>
                </a:solidFill>
              </a:rPr>
              <a:t>Construir una EDT (lista de entregables principales)</a:t>
            </a:r>
          </a:p>
        </p:txBody>
      </p:sp>
      <p:sp>
        <p:nvSpPr>
          <p:cNvPr id="4" name="CuadroTexto 3">
            <a:extLst>
              <a:ext uri="{FF2B5EF4-FFF2-40B4-BE49-F238E27FC236}">
                <a16:creationId xmlns:a16="http://schemas.microsoft.com/office/drawing/2014/main" id="{E2824459-9D7B-6EA5-D94B-514CC66B6013}"/>
              </a:ext>
            </a:extLst>
          </p:cNvPr>
          <p:cNvSpPr txBox="1"/>
          <p:nvPr/>
        </p:nvSpPr>
        <p:spPr>
          <a:xfrm>
            <a:off x="211460" y="588255"/>
            <a:ext cx="6263676" cy="523220"/>
          </a:xfrm>
          <a:prstGeom prst="rect">
            <a:avLst/>
          </a:prstGeom>
          <a:solidFill>
            <a:schemeClr val="accent4">
              <a:lumMod val="20000"/>
              <a:lumOff val="80000"/>
            </a:schemeClr>
          </a:solid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  mayoría de los proyectos de Agesic nacen como consecuencia de planes estratégicos y agendas que incluyen compromisos específicos a cumplir.</a:t>
            </a:r>
          </a:p>
        </p:txBody>
      </p:sp>
      <p:sp>
        <p:nvSpPr>
          <p:cNvPr id="7" name="CuadroTexto 6">
            <a:extLst>
              <a:ext uri="{FF2B5EF4-FFF2-40B4-BE49-F238E27FC236}">
                <a16:creationId xmlns:a16="http://schemas.microsoft.com/office/drawing/2014/main" id="{C5BB8564-56BA-AAFD-1F4D-98A928B8CB78}"/>
              </a:ext>
            </a:extLst>
          </p:cNvPr>
          <p:cNvSpPr txBox="1"/>
          <p:nvPr/>
        </p:nvSpPr>
        <p:spPr>
          <a:xfrm>
            <a:off x="815246" y="2831765"/>
            <a:ext cx="3570115" cy="1169551"/>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la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lección 1 – conceptos básicos para proyectos de Agesic- video 2</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se explicó qué era el entregable final y la lista de entregables intermedios que llamamos EDT (Estructura de Desglose del Trabajo) </a:t>
            </a:r>
          </a:p>
        </p:txBody>
      </p:sp>
      <p:sp>
        <p:nvSpPr>
          <p:cNvPr id="2" name="CuadroTexto 1">
            <a:extLst>
              <a:ext uri="{FF2B5EF4-FFF2-40B4-BE49-F238E27FC236}">
                <a16:creationId xmlns:a16="http://schemas.microsoft.com/office/drawing/2014/main" id="{3D4B54FF-E650-1B8E-5BD5-D2455032B98E}"/>
              </a:ext>
            </a:extLst>
          </p:cNvPr>
          <p:cNvSpPr txBox="1"/>
          <p:nvPr/>
        </p:nvSpPr>
        <p:spPr>
          <a:xfrm>
            <a:off x="509079" y="1529564"/>
            <a:ext cx="3384376" cy="738664"/>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Por ello, suponemos que ya conocemos el resultado esperado para el proyecto, y por lo tanto, el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entregable final</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t>
            </a:r>
          </a:p>
        </p:txBody>
      </p:sp>
      <p:grpSp>
        <p:nvGrpSpPr>
          <p:cNvPr id="5" name="Grupo 4">
            <a:extLst>
              <a:ext uri="{FF2B5EF4-FFF2-40B4-BE49-F238E27FC236}">
                <a16:creationId xmlns:a16="http://schemas.microsoft.com/office/drawing/2014/main" id="{4A897FFC-F4B3-802F-0CB9-E816ACFE8B4D}"/>
              </a:ext>
            </a:extLst>
          </p:cNvPr>
          <p:cNvGrpSpPr/>
          <p:nvPr/>
        </p:nvGrpSpPr>
        <p:grpSpPr>
          <a:xfrm>
            <a:off x="4572000" y="1419622"/>
            <a:ext cx="4389189" cy="2928235"/>
            <a:chOff x="4461585" y="1438223"/>
            <a:chExt cx="4389189" cy="2928235"/>
          </a:xfrm>
        </p:grpSpPr>
        <p:sp>
          <p:nvSpPr>
            <p:cNvPr id="9" name="Rectángulo redondeado 1">
              <a:extLst>
                <a:ext uri="{FF2B5EF4-FFF2-40B4-BE49-F238E27FC236}">
                  <a16:creationId xmlns:a16="http://schemas.microsoft.com/office/drawing/2014/main" id="{F32BBA76-2DA4-A682-E213-D01080380088}"/>
                </a:ext>
              </a:extLst>
            </p:cNvPr>
            <p:cNvSpPr/>
            <p:nvPr/>
          </p:nvSpPr>
          <p:spPr>
            <a:xfrm>
              <a:off x="4461585" y="1438223"/>
              <a:ext cx="129614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600" b="0" i="0" u="none" strike="noStrike" kern="1200" cap="none" spc="0" normalizeH="0" baseline="0" noProof="0" dirty="0">
                  <a:ln>
                    <a:noFill/>
                  </a:ln>
                  <a:solidFill>
                    <a:srgbClr val="FFFFFF"/>
                  </a:solidFill>
                  <a:effectLst/>
                  <a:uLnTx/>
                  <a:uFillTx/>
                  <a:latin typeface="Microsoft Sans Serif"/>
                  <a:ea typeface="+mn-ea"/>
                  <a:cs typeface="+mn-cs"/>
                </a:rPr>
                <a:t>Proyecto</a:t>
              </a:r>
            </a:p>
          </p:txBody>
        </p:sp>
        <p:sp>
          <p:nvSpPr>
            <p:cNvPr id="10" name="Flecha: a la derecha 9">
              <a:extLst>
                <a:ext uri="{FF2B5EF4-FFF2-40B4-BE49-F238E27FC236}">
                  <a16:creationId xmlns:a16="http://schemas.microsoft.com/office/drawing/2014/main" id="{D03D0E29-A06F-A854-BB57-DC3B497A7043}"/>
                </a:ext>
              </a:extLst>
            </p:cNvPr>
            <p:cNvSpPr/>
            <p:nvPr/>
          </p:nvSpPr>
          <p:spPr>
            <a:xfrm rot="5400000">
              <a:off x="4924591" y="1892957"/>
              <a:ext cx="370132" cy="261310"/>
            </a:xfrm>
            <a:prstGeom prst="rightArrow">
              <a:avLst/>
            </a:prstGeom>
            <a:solidFill>
              <a:schemeClr val="accent5">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400" b="0" i="0" u="none" strike="noStrike" kern="1200" cap="none" spc="0" normalizeH="0" baseline="0" noProof="0">
                <a:ln>
                  <a:noFill/>
                </a:ln>
                <a:solidFill>
                  <a:srgbClr val="7030A0"/>
                </a:solidFill>
                <a:effectLst/>
                <a:uLnTx/>
                <a:uFillTx/>
                <a:latin typeface="Microsoft Sans Serif"/>
                <a:ea typeface="+mn-ea"/>
                <a:cs typeface="+mn-cs"/>
              </a:endParaRPr>
            </a:p>
          </p:txBody>
        </p:sp>
        <p:sp>
          <p:nvSpPr>
            <p:cNvPr id="14" name="Rectángulo: esquinas superiores cortadas 13">
              <a:extLst>
                <a:ext uri="{FF2B5EF4-FFF2-40B4-BE49-F238E27FC236}">
                  <a16:creationId xmlns:a16="http://schemas.microsoft.com/office/drawing/2014/main" id="{EBF36261-03E0-9BBB-880B-C3615405EDFA}"/>
                </a:ext>
              </a:extLst>
            </p:cNvPr>
            <p:cNvSpPr/>
            <p:nvPr/>
          </p:nvSpPr>
          <p:spPr>
            <a:xfrm>
              <a:off x="6105859" y="2244786"/>
              <a:ext cx="1359629" cy="610058"/>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FFFF"/>
                  </a:solidFill>
                  <a:effectLst/>
                  <a:uLnTx/>
                  <a:uFillTx/>
                  <a:latin typeface="Microsoft Sans Serif"/>
                  <a:ea typeface="+mn-ea"/>
                  <a:cs typeface="+mn-cs"/>
                </a:rPr>
                <a:t>Entregable final</a:t>
              </a:r>
            </a:p>
          </p:txBody>
        </p:sp>
        <p:sp>
          <p:nvSpPr>
            <p:cNvPr id="15" name="Rectángulo: esquina doblada 14">
              <a:extLst>
                <a:ext uri="{FF2B5EF4-FFF2-40B4-BE49-F238E27FC236}">
                  <a16:creationId xmlns:a16="http://schemas.microsoft.com/office/drawing/2014/main" id="{69ED30FE-4F5C-ACCE-1B08-C2DA7DF0CFA3}"/>
                </a:ext>
              </a:extLst>
            </p:cNvPr>
            <p:cNvSpPr/>
            <p:nvPr/>
          </p:nvSpPr>
          <p:spPr>
            <a:xfrm>
              <a:off x="4537001" y="2240308"/>
              <a:ext cx="1220728" cy="610058"/>
            </a:xfrm>
            <a:prstGeom prst="foldedCorner">
              <a:avLst/>
            </a:prstGeom>
            <a:solidFill>
              <a:schemeClr val="accent5">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7030A0"/>
                  </a:solidFill>
                  <a:effectLst/>
                  <a:uLnTx/>
                  <a:uFillTx/>
                  <a:latin typeface="Microsoft Sans Serif"/>
                  <a:ea typeface="+mn-ea"/>
                  <a:cs typeface="+mn-cs"/>
                </a:rPr>
                <a:t>Objetivo específico</a:t>
              </a:r>
            </a:p>
          </p:txBody>
        </p:sp>
        <p:cxnSp>
          <p:nvCxnSpPr>
            <p:cNvPr id="16" name="Conector recto de flecha 15">
              <a:extLst>
                <a:ext uri="{FF2B5EF4-FFF2-40B4-BE49-F238E27FC236}">
                  <a16:creationId xmlns:a16="http://schemas.microsoft.com/office/drawing/2014/main" id="{DE2C9E63-7DA3-E4ED-5D44-F2E3A17DB852}"/>
                </a:ext>
              </a:extLst>
            </p:cNvPr>
            <p:cNvCxnSpPr>
              <a:stCxn id="15" idx="3"/>
              <a:endCxn id="14" idx="2"/>
            </p:cNvCxnSpPr>
            <p:nvPr/>
          </p:nvCxnSpPr>
          <p:spPr>
            <a:xfrm>
              <a:off x="5757729" y="2545337"/>
              <a:ext cx="348130" cy="4478"/>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7" name="Rectángulo: esquinas superiores cortadas 16">
              <a:extLst>
                <a:ext uri="{FF2B5EF4-FFF2-40B4-BE49-F238E27FC236}">
                  <a16:creationId xmlns:a16="http://schemas.microsoft.com/office/drawing/2014/main" id="{C3D140EF-7464-C674-BBB1-509A28A602DB}"/>
                </a:ext>
              </a:extLst>
            </p:cNvPr>
            <p:cNvSpPr/>
            <p:nvPr/>
          </p:nvSpPr>
          <p:spPr>
            <a:xfrm>
              <a:off x="5085838" y="3193793"/>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a:t>
              </a:r>
            </a:p>
          </p:txBody>
        </p:sp>
        <p:sp>
          <p:nvSpPr>
            <p:cNvPr id="18" name="Rectángulo: esquinas superiores cortadas 17">
              <a:extLst>
                <a:ext uri="{FF2B5EF4-FFF2-40B4-BE49-F238E27FC236}">
                  <a16:creationId xmlns:a16="http://schemas.microsoft.com/office/drawing/2014/main" id="{C025EC52-6468-15CC-5BF9-A86189C08601}"/>
                </a:ext>
              </a:extLst>
            </p:cNvPr>
            <p:cNvSpPr/>
            <p:nvPr/>
          </p:nvSpPr>
          <p:spPr>
            <a:xfrm>
              <a:off x="6235155" y="3193793"/>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E2</a:t>
              </a:r>
            </a:p>
          </p:txBody>
        </p:sp>
        <p:sp>
          <p:nvSpPr>
            <p:cNvPr id="19" name="Rectángulo: esquinas superiores cortadas 18">
              <a:extLst>
                <a:ext uri="{FF2B5EF4-FFF2-40B4-BE49-F238E27FC236}">
                  <a16:creationId xmlns:a16="http://schemas.microsoft.com/office/drawing/2014/main" id="{8A521840-DBFD-3F7B-7233-1C79E63989BA}"/>
                </a:ext>
              </a:extLst>
            </p:cNvPr>
            <p:cNvSpPr/>
            <p:nvPr/>
          </p:nvSpPr>
          <p:spPr>
            <a:xfrm>
              <a:off x="7212918" y="3193793"/>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a:t>
              </a:r>
            </a:p>
          </p:txBody>
        </p:sp>
        <p:sp>
          <p:nvSpPr>
            <p:cNvPr id="20" name="Rectángulo: esquinas superiores cortadas 19">
              <a:extLst>
                <a:ext uri="{FF2B5EF4-FFF2-40B4-BE49-F238E27FC236}">
                  <a16:creationId xmlns:a16="http://schemas.microsoft.com/office/drawing/2014/main" id="{9997911D-BFAC-1BCA-727A-641B3DD72BCC}"/>
                </a:ext>
              </a:extLst>
            </p:cNvPr>
            <p:cNvSpPr/>
            <p:nvPr/>
          </p:nvSpPr>
          <p:spPr>
            <a:xfrm>
              <a:off x="7344123" y="3911753"/>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E3.2</a:t>
              </a:r>
            </a:p>
          </p:txBody>
        </p:sp>
        <p:sp>
          <p:nvSpPr>
            <p:cNvPr id="21" name="Rectángulo: esquinas superiores cortadas 20">
              <a:extLst>
                <a:ext uri="{FF2B5EF4-FFF2-40B4-BE49-F238E27FC236}">
                  <a16:creationId xmlns:a16="http://schemas.microsoft.com/office/drawing/2014/main" id="{33EFC178-1400-49DD-6B17-5FD962735BD5}"/>
                </a:ext>
              </a:extLst>
            </p:cNvPr>
            <p:cNvSpPr/>
            <p:nvPr/>
          </p:nvSpPr>
          <p:spPr>
            <a:xfrm>
              <a:off x="8228248" y="3906046"/>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E3.3</a:t>
              </a:r>
            </a:p>
          </p:txBody>
        </p:sp>
        <p:sp>
          <p:nvSpPr>
            <p:cNvPr id="22" name="Rectángulo: esquinas superiores cortadas 21">
              <a:extLst>
                <a:ext uri="{FF2B5EF4-FFF2-40B4-BE49-F238E27FC236}">
                  <a16:creationId xmlns:a16="http://schemas.microsoft.com/office/drawing/2014/main" id="{13ECBEBA-3A7A-DAE0-A10D-CF382B8EC4A0}"/>
                </a:ext>
              </a:extLst>
            </p:cNvPr>
            <p:cNvSpPr/>
            <p:nvPr/>
          </p:nvSpPr>
          <p:spPr>
            <a:xfrm>
              <a:off x="4679336" y="3907401"/>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E1.1</a:t>
              </a:r>
            </a:p>
          </p:txBody>
        </p:sp>
        <p:sp>
          <p:nvSpPr>
            <p:cNvPr id="23" name="Rectángulo: esquinas superiores cortadas 22">
              <a:extLst>
                <a:ext uri="{FF2B5EF4-FFF2-40B4-BE49-F238E27FC236}">
                  <a16:creationId xmlns:a16="http://schemas.microsoft.com/office/drawing/2014/main" id="{6C476A83-0FD9-B76B-430B-167C83CC0D38}"/>
                </a:ext>
              </a:extLst>
            </p:cNvPr>
            <p:cNvSpPr/>
            <p:nvPr/>
          </p:nvSpPr>
          <p:spPr>
            <a:xfrm>
              <a:off x="5559325" y="3916371"/>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E1.2</a:t>
              </a:r>
            </a:p>
          </p:txBody>
        </p:sp>
        <p:sp>
          <p:nvSpPr>
            <p:cNvPr id="24" name="Rectángulo: esquinas superiores cortadas 23">
              <a:extLst>
                <a:ext uri="{FF2B5EF4-FFF2-40B4-BE49-F238E27FC236}">
                  <a16:creationId xmlns:a16="http://schemas.microsoft.com/office/drawing/2014/main" id="{82D5E4E2-E4BB-7184-D198-75CBE3D42F4F}"/>
                </a:ext>
              </a:extLst>
            </p:cNvPr>
            <p:cNvSpPr/>
            <p:nvPr/>
          </p:nvSpPr>
          <p:spPr>
            <a:xfrm>
              <a:off x="6475136" y="3901694"/>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E3.1</a:t>
              </a:r>
            </a:p>
          </p:txBody>
        </p:sp>
        <p:cxnSp>
          <p:nvCxnSpPr>
            <p:cNvPr id="25" name="Conector: angular 24">
              <a:extLst>
                <a:ext uri="{FF2B5EF4-FFF2-40B4-BE49-F238E27FC236}">
                  <a16:creationId xmlns:a16="http://schemas.microsoft.com/office/drawing/2014/main" id="{60C2B4A0-5B4B-A85F-D9DC-A44F2FFD2D09}"/>
                </a:ext>
              </a:extLst>
            </p:cNvPr>
            <p:cNvCxnSpPr>
              <a:cxnSpLocks/>
              <a:stCxn id="14" idx="1"/>
              <a:endCxn id="17" idx="3"/>
            </p:cNvCxnSpPr>
            <p:nvPr/>
          </p:nvCxnSpPr>
          <p:spPr>
            <a:xfrm rot="5400000">
              <a:off x="5921914" y="2330032"/>
              <a:ext cx="338949" cy="1388573"/>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Conector: angular 25">
              <a:extLst>
                <a:ext uri="{FF2B5EF4-FFF2-40B4-BE49-F238E27FC236}">
                  <a16:creationId xmlns:a16="http://schemas.microsoft.com/office/drawing/2014/main" id="{076FDF57-E957-7D3B-19AF-B562445CAD4C}"/>
                </a:ext>
              </a:extLst>
            </p:cNvPr>
            <p:cNvCxnSpPr>
              <a:cxnSpLocks/>
              <a:stCxn id="14" idx="1"/>
              <a:endCxn id="18" idx="3"/>
            </p:cNvCxnSpPr>
            <p:nvPr/>
          </p:nvCxnSpPr>
          <p:spPr>
            <a:xfrm rot="5400000">
              <a:off x="6496572" y="2904690"/>
              <a:ext cx="338949" cy="239256"/>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Conector: angular 26">
              <a:extLst>
                <a:ext uri="{FF2B5EF4-FFF2-40B4-BE49-F238E27FC236}">
                  <a16:creationId xmlns:a16="http://schemas.microsoft.com/office/drawing/2014/main" id="{411EE953-0B8E-68E5-3F4A-581D0ECBA264}"/>
                </a:ext>
              </a:extLst>
            </p:cNvPr>
            <p:cNvCxnSpPr>
              <a:cxnSpLocks/>
              <a:stCxn id="14" idx="1"/>
              <a:endCxn id="19" idx="3"/>
            </p:cNvCxnSpPr>
            <p:nvPr/>
          </p:nvCxnSpPr>
          <p:spPr>
            <a:xfrm rot="16200000" flipH="1">
              <a:off x="6985453" y="2655064"/>
              <a:ext cx="338949" cy="73850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Conector: angular 27">
              <a:extLst>
                <a:ext uri="{FF2B5EF4-FFF2-40B4-BE49-F238E27FC236}">
                  <a16:creationId xmlns:a16="http://schemas.microsoft.com/office/drawing/2014/main" id="{F42DC748-C0CC-88F8-D30C-B980632B2AD9}"/>
                </a:ext>
              </a:extLst>
            </p:cNvPr>
            <p:cNvCxnSpPr>
              <a:cxnSpLocks/>
              <a:stCxn id="17" idx="1"/>
              <a:endCxn id="22" idx="3"/>
            </p:cNvCxnSpPr>
            <p:nvPr/>
          </p:nvCxnSpPr>
          <p:spPr>
            <a:xfrm rot="5400000">
              <a:off x="5062090" y="3572389"/>
              <a:ext cx="263521" cy="40650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Conector: angular 28">
              <a:extLst>
                <a:ext uri="{FF2B5EF4-FFF2-40B4-BE49-F238E27FC236}">
                  <a16:creationId xmlns:a16="http://schemas.microsoft.com/office/drawing/2014/main" id="{4E6D8B64-6E3C-A50D-9697-EEDDAFC24154}"/>
                </a:ext>
              </a:extLst>
            </p:cNvPr>
            <p:cNvCxnSpPr>
              <a:cxnSpLocks/>
              <a:stCxn id="17" idx="1"/>
              <a:endCxn id="23" idx="3"/>
            </p:cNvCxnSpPr>
            <p:nvPr/>
          </p:nvCxnSpPr>
          <p:spPr>
            <a:xfrm rot="16200000" flipH="1">
              <a:off x="5497599" y="3543381"/>
              <a:ext cx="272491" cy="47348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279EC8D4-D6C1-31F4-E38B-30AED187331F}"/>
                </a:ext>
              </a:extLst>
            </p:cNvPr>
            <p:cNvCxnSpPr>
              <a:cxnSpLocks/>
              <a:stCxn id="19" idx="1"/>
              <a:endCxn id="21" idx="3"/>
            </p:cNvCxnSpPr>
            <p:nvPr/>
          </p:nvCxnSpPr>
          <p:spPr>
            <a:xfrm rot="16200000" flipH="1">
              <a:off x="7900763" y="3267298"/>
              <a:ext cx="262166" cy="1015330"/>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Conector: angular 30">
              <a:extLst>
                <a:ext uri="{FF2B5EF4-FFF2-40B4-BE49-F238E27FC236}">
                  <a16:creationId xmlns:a16="http://schemas.microsoft.com/office/drawing/2014/main" id="{65FC4466-0AD7-9B7C-F6F8-56B8A4056C6E}"/>
                </a:ext>
              </a:extLst>
            </p:cNvPr>
            <p:cNvCxnSpPr>
              <a:cxnSpLocks/>
              <a:stCxn id="19" idx="1"/>
              <a:endCxn id="20" idx="3"/>
            </p:cNvCxnSpPr>
            <p:nvPr/>
          </p:nvCxnSpPr>
          <p:spPr>
            <a:xfrm rot="16200000" flipH="1">
              <a:off x="7455847" y="3712213"/>
              <a:ext cx="267873" cy="131205"/>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Conector: angular 31">
              <a:extLst>
                <a:ext uri="{FF2B5EF4-FFF2-40B4-BE49-F238E27FC236}">
                  <a16:creationId xmlns:a16="http://schemas.microsoft.com/office/drawing/2014/main" id="{1DE530FC-E1F8-8F0E-53E7-12557FF13E8F}"/>
                </a:ext>
              </a:extLst>
            </p:cNvPr>
            <p:cNvCxnSpPr>
              <a:cxnSpLocks/>
              <a:stCxn id="19" idx="1"/>
              <a:endCxn id="24" idx="3"/>
            </p:cNvCxnSpPr>
            <p:nvPr/>
          </p:nvCxnSpPr>
          <p:spPr>
            <a:xfrm rot="5400000">
              <a:off x="7026383" y="3403896"/>
              <a:ext cx="257814" cy="73778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5408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000" fill="hold"/>
                                        <p:tgtEl>
                                          <p:spTgt spid="5"/>
                                        </p:tgtEl>
                                        <p:attrNameLst>
                                          <p:attrName>ppt_x</p:attrName>
                                        </p:attrNameLst>
                                      </p:cBhvr>
                                      <p:tavLst>
                                        <p:tav tm="0">
                                          <p:val>
                                            <p:strVal val="#ppt_x"/>
                                          </p:val>
                                        </p:tav>
                                        <p:tav tm="100000">
                                          <p:val>
                                            <p:strVal val="#ppt_x"/>
                                          </p:val>
                                        </p:tav>
                                      </p:tavLst>
                                    </p:anim>
                                    <p:anim calcmode="lin" valueType="num">
                                      <p:cBhvr additive="base">
                                        <p:cTn id="23"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884677" y="680315"/>
            <a:ext cx="4176464" cy="1800493"/>
          </a:xfrm>
          <a:prstGeom prst="rect">
            <a:avLst/>
          </a:prstGeom>
          <a:noFill/>
        </p:spPr>
        <p:txBody>
          <a:bodyPr wrap="square" rtlCol="0">
            <a:spAutoFit/>
          </a:bodyPr>
          <a:lstStyle/>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Actividades de desarrollo y de gestión</a:t>
            </a:r>
          </a:p>
          <a:p>
            <a:pPr marL="444500" marR="0" lvl="0" indent="-444500" algn="l" defTabSz="914400" rtl="0" eaLnBrk="0" fontAlgn="base" latinLnBrk="0" hangingPunct="0">
              <a:lnSpc>
                <a:spcPct val="100000"/>
              </a:lnSpc>
              <a:spcBef>
                <a:spcPct val="0"/>
              </a:spcBef>
              <a:spcAft>
                <a:spcPts val="1800"/>
              </a:spcAft>
              <a:buClrTx/>
              <a:buSzTx/>
              <a:buFont typeface="Wingdings" panose="05000000000000000000" pitchFamily="2" charset="2"/>
              <a:buChar char="q"/>
              <a:tabLst/>
              <a:defRPr/>
            </a:pPr>
            <a:r>
              <a:rPr kumimoji="0" lang="es-UY" sz="2400" b="0" i="0" u="none" strike="noStrike" kern="1200" cap="none" spc="0" normalizeH="0" baseline="0" noProof="0" dirty="0">
                <a:ln>
                  <a:noFill/>
                </a:ln>
                <a:solidFill>
                  <a:srgbClr val="002C68"/>
                </a:solidFill>
                <a:effectLst/>
                <a:uLnTx/>
                <a:uFillTx/>
                <a:latin typeface="Comic Sans MS" panose="030F0702030302020204" pitchFamily="66" charset="0"/>
                <a:ea typeface="+mn-ea"/>
                <a:cs typeface="Arial" panose="020B0604020202020204" pitchFamily="34" charset="0"/>
              </a:rPr>
              <a:t>Grupos de procesos en proyectos y programas</a:t>
            </a:r>
          </a:p>
        </p:txBody>
      </p:sp>
    </p:spTree>
    <p:extLst>
      <p:ext uri="{BB962C8B-B14F-4D97-AF65-F5344CB8AC3E}">
        <p14:creationId xmlns:p14="http://schemas.microsoft.com/office/powerpoint/2010/main" val="394605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32000"/>
            <a:lum/>
          </a:blip>
          <a:srcRect/>
          <a:tile tx="0" ty="0" sx="100000" sy="100000" flip="none" algn="tl"/>
        </a:blipFill>
        <a:effectLst/>
      </p:bgPr>
    </p:bg>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CC05F50C-22AB-73B8-EC39-71C25524A95E}"/>
              </a:ext>
            </a:extLst>
          </p:cNvPr>
          <p:cNvSpPr>
            <a:spLocks noGrp="1"/>
          </p:cNvSpPr>
          <p:nvPr>
            <p:ph type="title"/>
          </p:nvPr>
        </p:nvSpPr>
        <p:spPr>
          <a:xfrm>
            <a:off x="179512" y="134767"/>
            <a:ext cx="7427886" cy="435776"/>
          </a:xfrm>
        </p:spPr>
        <p:txBody>
          <a:bodyPr/>
          <a:lstStyle/>
          <a:p>
            <a:r>
              <a:rPr lang="es-UY" dirty="0">
                <a:solidFill>
                  <a:srgbClr val="7030A0"/>
                </a:solidFill>
              </a:rPr>
              <a:t>Identificar los paquetes de trabajo</a:t>
            </a:r>
          </a:p>
        </p:txBody>
      </p:sp>
      <p:grpSp>
        <p:nvGrpSpPr>
          <p:cNvPr id="4" name="Grupo 3">
            <a:extLst>
              <a:ext uri="{FF2B5EF4-FFF2-40B4-BE49-F238E27FC236}">
                <a16:creationId xmlns:a16="http://schemas.microsoft.com/office/drawing/2014/main" id="{1E5A4E4B-8E3D-E797-F312-6A50C402A896}"/>
              </a:ext>
            </a:extLst>
          </p:cNvPr>
          <p:cNvGrpSpPr/>
          <p:nvPr/>
        </p:nvGrpSpPr>
        <p:grpSpPr>
          <a:xfrm>
            <a:off x="4536092" y="1414183"/>
            <a:ext cx="4171438" cy="2121672"/>
            <a:chOff x="4536092" y="1414183"/>
            <a:chExt cx="4171438" cy="2121672"/>
          </a:xfrm>
        </p:grpSpPr>
        <p:sp>
          <p:nvSpPr>
            <p:cNvPr id="6" name="Rectángulo: esquinas superiores cortadas 5">
              <a:extLst>
                <a:ext uri="{FF2B5EF4-FFF2-40B4-BE49-F238E27FC236}">
                  <a16:creationId xmlns:a16="http://schemas.microsoft.com/office/drawing/2014/main" id="{543D7560-BED7-3A88-C52D-8DF33605B305}"/>
                </a:ext>
              </a:extLst>
            </p:cNvPr>
            <p:cNvSpPr/>
            <p:nvPr/>
          </p:nvSpPr>
          <p:spPr>
            <a:xfrm>
              <a:off x="5962615" y="1414183"/>
              <a:ext cx="1359629" cy="610058"/>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FFFF"/>
                  </a:solidFill>
                  <a:effectLst/>
                  <a:uLnTx/>
                  <a:uFillTx/>
                  <a:latin typeface="Microsoft Sans Serif"/>
                  <a:ea typeface="+mn-ea"/>
                  <a:cs typeface="+mn-cs"/>
                </a:rPr>
                <a:t>Entregable final</a:t>
              </a:r>
            </a:p>
          </p:txBody>
        </p:sp>
        <p:sp>
          <p:nvSpPr>
            <p:cNvPr id="12" name="Rectángulo: esquinas superiores cortadas 11">
              <a:extLst>
                <a:ext uri="{FF2B5EF4-FFF2-40B4-BE49-F238E27FC236}">
                  <a16:creationId xmlns:a16="http://schemas.microsoft.com/office/drawing/2014/main" id="{B3AC43E6-97E7-5419-D0FD-6A23D25682A4}"/>
                </a:ext>
              </a:extLst>
            </p:cNvPr>
            <p:cNvSpPr/>
            <p:nvPr/>
          </p:nvSpPr>
          <p:spPr>
            <a:xfrm>
              <a:off x="4942594" y="236319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a:t>
              </a:r>
            </a:p>
          </p:txBody>
        </p:sp>
        <p:sp>
          <p:nvSpPr>
            <p:cNvPr id="13" name="Rectángulo: esquinas superiores cortadas 12">
              <a:extLst>
                <a:ext uri="{FF2B5EF4-FFF2-40B4-BE49-F238E27FC236}">
                  <a16:creationId xmlns:a16="http://schemas.microsoft.com/office/drawing/2014/main" id="{8B849FBF-12BC-F352-6957-7C48F9A2DF1D}"/>
                </a:ext>
              </a:extLst>
            </p:cNvPr>
            <p:cNvSpPr/>
            <p:nvPr/>
          </p:nvSpPr>
          <p:spPr>
            <a:xfrm>
              <a:off x="6091911" y="236319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E2</a:t>
              </a:r>
            </a:p>
          </p:txBody>
        </p:sp>
        <p:sp>
          <p:nvSpPr>
            <p:cNvPr id="33" name="Rectángulo: esquinas superiores cortadas 32">
              <a:extLst>
                <a:ext uri="{FF2B5EF4-FFF2-40B4-BE49-F238E27FC236}">
                  <a16:creationId xmlns:a16="http://schemas.microsoft.com/office/drawing/2014/main" id="{638485B6-0BCE-5246-0C4D-5B855E982CA8}"/>
                </a:ext>
              </a:extLst>
            </p:cNvPr>
            <p:cNvSpPr/>
            <p:nvPr/>
          </p:nvSpPr>
          <p:spPr>
            <a:xfrm>
              <a:off x="7069674" y="236319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a:t>
              </a:r>
            </a:p>
          </p:txBody>
        </p:sp>
        <p:sp>
          <p:nvSpPr>
            <p:cNvPr id="34" name="Rectángulo: esquinas superiores cortadas 33">
              <a:extLst>
                <a:ext uri="{FF2B5EF4-FFF2-40B4-BE49-F238E27FC236}">
                  <a16:creationId xmlns:a16="http://schemas.microsoft.com/office/drawing/2014/main" id="{781DE315-7A11-CA3D-954E-BA2B11973203}"/>
                </a:ext>
              </a:extLst>
            </p:cNvPr>
            <p:cNvSpPr/>
            <p:nvPr/>
          </p:nvSpPr>
          <p:spPr>
            <a:xfrm>
              <a:off x="7200879" y="308115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E3.2</a:t>
              </a:r>
            </a:p>
          </p:txBody>
        </p:sp>
        <p:sp>
          <p:nvSpPr>
            <p:cNvPr id="35" name="Rectángulo: esquinas superiores cortadas 34">
              <a:extLst>
                <a:ext uri="{FF2B5EF4-FFF2-40B4-BE49-F238E27FC236}">
                  <a16:creationId xmlns:a16="http://schemas.microsoft.com/office/drawing/2014/main" id="{260567EA-41F0-9995-F19A-E9BA6D5D78DB}"/>
                </a:ext>
              </a:extLst>
            </p:cNvPr>
            <p:cNvSpPr/>
            <p:nvPr/>
          </p:nvSpPr>
          <p:spPr>
            <a:xfrm>
              <a:off x="8085004" y="3075443"/>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E3.3</a:t>
              </a:r>
            </a:p>
          </p:txBody>
        </p:sp>
        <p:sp>
          <p:nvSpPr>
            <p:cNvPr id="36" name="Rectángulo: esquinas superiores cortadas 35">
              <a:extLst>
                <a:ext uri="{FF2B5EF4-FFF2-40B4-BE49-F238E27FC236}">
                  <a16:creationId xmlns:a16="http://schemas.microsoft.com/office/drawing/2014/main" id="{5F887F74-13CF-78F7-4A66-0B8F6CFE7503}"/>
                </a:ext>
              </a:extLst>
            </p:cNvPr>
            <p:cNvSpPr/>
            <p:nvPr/>
          </p:nvSpPr>
          <p:spPr>
            <a:xfrm>
              <a:off x="4536092" y="3076798"/>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E1.1</a:t>
              </a:r>
            </a:p>
          </p:txBody>
        </p:sp>
        <p:sp>
          <p:nvSpPr>
            <p:cNvPr id="37" name="Rectángulo: esquinas superiores cortadas 36">
              <a:extLst>
                <a:ext uri="{FF2B5EF4-FFF2-40B4-BE49-F238E27FC236}">
                  <a16:creationId xmlns:a16="http://schemas.microsoft.com/office/drawing/2014/main" id="{E749D962-15F7-8B24-E57C-51FAAC188FE1}"/>
                </a:ext>
              </a:extLst>
            </p:cNvPr>
            <p:cNvSpPr/>
            <p:nvPr/>
          </p:nvSpPr>
          <p:spPr>
            <a:xfrm>
              <a:off x="5416081" y="3085768"/>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E1.2</a:t>
              </a:r>
            </a:p>
          </p:txBody>
        </p:sp>
        <p:sp>
          <p:nvSpPr>
            <p:cNvPr id="38" name="Rectángulo: esquinas superiores cortadas 37">
              <a:extLst>
                <a:ext uri="{FF2B5EF4-FFF2-40B4-BE49-F238E27FC236}">
                  <a16:creationId xmlns:a16="http://schemas.microsoft.com/office/drawing/2014/main" id="{B300ECBC-7845-1542-B90A-31093C085AEF}"/>
                </a:ext>
              </a:extLst>
            </p:cNvPr>
            <p:cNvSpPr/>
            <p:nvPr/>
          </p:nvSpPr>
          <p:spPr>
            <a:xfrm>
              <a:off x="6331892" y="3071091"/>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E3.1</a:t>
              </a:r>
            </a:p>
          </p:txBody>
        </p:sp>
        <p:cxnSp>
          <p:nvCxnSpPr>
            <p:cNvPr id="39" name="Conector: angular 38">
              <a:extLst>
                <a:ext uri="{FF2B5EF4-FFF2-40B4-BE49-F238E27FC236}">
                  <a16:creationId xmlns:a16="http://schemas.microsoft.com/office/drawing/2014/main" id="{D3B3CB3B-BF48-0310-2592-1C6A09FABBEB}"/>
                </a:ext>
              </a:extLst>
            </p:cNvPr>
            <p:cNvCxnSpPr>
              <a:cxnSpLocks/>
              <a:stCxn id="6" idx="1"/>
              <a:endCxn id="12" idx="3"/>
            </p:cNvCxnSpPr>
            <p:nvPr/>
          </p:nvCxnSpPr>
          <p:spPr>
            <a:xfrm rot="5400000">
              <a:off x="5778670" y="1499429"/>
              <a:ext cx="338949" cy="1388573"/>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Conector: angular 39">
              <a:extLst>
                <a:ext uri="{FF2B5EF4-FFF2-40B4-BE49-F238E27FC236}">
                  <a16:creationId xmlns:a16="http://schemas.microsoft.com/office/drawing/2014/main" id="{C383184C-02CC-1B64-60ED-2E34C967972F}"/>
                </a:ext>
              </a:extLst>
            </p:cNvPr>
            <p:cNvCxnSpPr>
              <a:cxnSpLocks/>
              <a:stCxn id="6" idx="1"/>
              <a:endCxn id="13" idx="3"/>
            </p:cNvCxnSpPr>
            <p:nvPr/>
          </p:nvCxnSpPr>
          <p:spPr>
            <a:xfrm rot="5400000">
              <a:off x="6353328" y="2074087"/>
              <a:ext cx="338949" cy="239256"/>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Conector: angular 40">
              <a:extLst>
                <a:ext uri="{FF2B5EF4-FFF2-40B4-BE49-F238E27FC236}">
                  <a16:creationId xmlns:a16="http://schemas.microsoft.com/office/drawing/2014/main" id="{B510A1B6-DA60-70D5-4B4B-3D88646C9DD7}"/>
                </a:ext>
              </a:extLst>
            </p:cNvPr>
            <p:cNvCxnSpPr>
              <a:cxnSpLocks/>
              <a:stCxn id="6" idx="1"/>
              <a:endCxn id="33" idx="3"/>
            </p:cNvCxnSpPr>
            <p:nvPr/>
          </p:nvCxnSpPr>
          <p:spPr>
            <a:xfrm rot="16200000" flipH="1">
              <a:off x="6842209" y="1824461"/>
              <a:ext cx="338949" cy="73850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Conector: angular 41">
              <a:extLst>
                <a:ext uri="{FF2B5EF4-FFF2-40B4-BE49-F238E27FC236}">
                  <a16:creationId xmlns:a16="http://schemas.microsoft.com/office/drawing/2014/main" id="{ADBD3B16-656C-0F62-A58B-CE5692929F8B}"/>
                </a:ext>
              </a:extLst>
            </p:cNvPr>
            <p:cNvCxnSpPr>
              <a:cxnSpLocks/>
              <a:stCxn id="12" idx="1"/>
              <a:endCxn id="36" idx="3"/>
            </p:cNvCxnSpPr>
            <p:nvPr/>
          </p:nvCxnSpPr>
          <p:spPr>
            <a:xfrm rot="5400000">
              <a:off x="4918846" y="2741786"/>
              <a:ext cx="263521" cy="40650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Conector: angular 42">
              <a:extLst>
                <a:ext uri="{FF2B5EF4-FFF2-40B4-BE49-F238E27FC236}">
                  <a16:creationId xmlns:a16="http://schemas.microsoft.com/office/drawing/2014/main" id="{A32F4E99-513F-3EAD-B3FF-0C85D26B08DF}"/>
                </a:ext>
              </a:extLst>
            </p:cNvPr>
            <p:cNvCxnSpPr>
              <a:cxnSpLocks/>
              <a:stCxn id="12" idx="1"/>
              <a:endCxn id="37" idx="3"/>
            </p:cNvCxnSpPr>
            <p:nvPr/>
          </p:nvCxnSpPr>
          <p:spPr>
            <a:xfrm rot="16200000" flipH="1">
              <a:off x="5354355" y="2712778"/>
              <a:ext cx="272491" cy="47348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Conector: angular 43">
              <a:extLst>
                <a:ext uri="{FF2B5EF4-FFF2-40B4-BE49-F238E27FC236}">
                  <a16:creationId xmlns:a16="http://schemas.microsoft.com/office/drawing/2014/main" id="{EB0B7914-198E-3745-6BFC-715C7AD4CAFC}"/>
                </a:ext>
              </a:extLst>
            </p:cNvPr>
            <p:cNvCxnSpPr>
              <a:cxnSpLocks/>
              <a:stCxn id="33" idx="1"/>
              <a:endCxn id="35" idx="3"/>
            </p:cNvCxnSpPr>
            <p:nvPr/>
          </p:nvCxnSpPr>
          <p:spPr>
            <a:xfrm rot="16200000" flipH="1">
              <a:off x="7757519" y="2436695"/>
              <a:ext cx="262166" cy="1015330"/>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Conector: angular 44">
              <a:extLst>
                <a:ext uri="{FF2B5EF4-FFF2-40B4-BE49-F238E27FC236}">
                  <a16:creationId xmlns:a16="http://schemas.microsoft.com/office/drawing/2014/main" id="{57066F66-5D55-73CD-A913-A057E3EC4BBF}"/>
                </a:ext>
              </a:extLst>
            </p:cNvPr>
            <p:cNvCxnSpPr>
              <a:cxnSpLocks/>
              <a:stCxn id="33" idx="1"/>
              <a:endCxn id="34" idx="3"/>
            </p:cNvCxnSpPr>
            <p:nvPr/>
          </p:nvCxnSpPr>
          <p:spPr>
            <a:xfrm rot="16200000" flipH="1">
              <a:off x="7312603" y="2881610"/>
              <a:ext cx="267873" cy="131205"/>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Conector: angular 45">
              <a:extLst>
                <a:ext uri="{FF2B5EF4-FFF2-40B4-BE49-F238E27FC236}">
                  <a16:creationId xmlns:a16="http://schemas.microsoft.com/office/drawing/2014/main" id="{C135CEFD-B745-0B20-E192-7B1C10C99F20}"/>
                </a:ext>
              </a:extLst>
            </p:cNvPr>
            <p:cNvCxnSpPr>
              <a:cxnSpLocks/>
              <a:stCxn id="33" idx="1"/>
              <a:endCxn id="38" idx="3"/>
            </p:cNvCxnSpPr>
            <p:nvPr/>
          </p:nvCxnSpPr>
          <p:spPr>
            <a:xfrm rot="5400000">
              <a:off x="6883139" y="2573293"/>
              <a:ext cx="257814" cy="73778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7" name="Rectángulo: esquinas superiores cortadas 46">
            <a:extLst>
              <a:ext uri="{FF2B5EF4-FFF2-40B4-BE49-F238E27FC236}">
                <a16:creationId xmlns:a16="http://schemas.microsoft.com/office/drawing/2014/main" id="{E18CE5FD-5749-612A-759E-A69FFDA7BC10}"/>
              </a:ext>
            </a:extLst>
          </p:cNvPr>
          <p:cNvSpPr/>
          <p:nvPr/>
        </p:nvSpPr>
        <p:spPr>
          <a:xfrm>
            <a:off x="5423925" y="3098140"/>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E1.2</a:t>
            </a:r>
          </a:p>
        </p:txBody>
      </p:sp>
      <p:sp>
        <p:nvSpPr>
          <p:cNvPr id="48" name="Rectángulo: esquinas superiores cortadas 47">
            <a:extLst>
              <a:ext uri="{FF2B5EF4-FFF2-40B4-BE49-F238E27FC236}">
                <a16:creationId xmlns:a16="http://schemas.microsoft.com/office/drawing/2014/main" id="{08F7A265-004E-A27A-B359-8503880E7797}"/>
              </a:ext>
            </a:extLst>
          </p:cNvPr>
          <p:cNvSpPr/>
          <p:nvPr/>
        </p:nvSpPr>
        <p:spPr>
          <a:xfrm>
            <a:off x="4531672" y="3081149"/>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E1.1</a:t>
            </a:r>
          </a:p>
        </p:txBody>
      </p:sp>
      <p:sp>
        <p:nvSpPr>
          <p:cNvPr id="49" name="Rectángulo: esquinas superiores cortadas 48">
            <a:extLst>
              <a:ext uri="{FF2B5EF4-FFF2-40B4-BE49-F238E27FC236}">
                <a16:creationId xmlns:a16="http://schemas.microsoft.com/office/drawing/2014/main" id="{A5FB4063-C2B1-51A7-C629-BF05E0B5A376}"/>
              </a:ext>
            </a:extLst>
          </p:cNvPr>
          <p:cNvSpPr/>
          <p:nvPr/>
        </p:nvSpPr>
        <p:spPr>
          <a:xfrm>
            <a:off x="6087823" y="2363189"/>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E2</a:t>
            </a:r>
          </a:p>
        </p:txBody>
      </p:sp>
      <p:sp>
        <p:nvSpPr>
          <p:cNvPr id="50" name="Rectángulo: esquinas superiores cortadas 49">
            <a:extLst>
              <a:ext uri="{FF2B5EF4-FFF2-40B4-BE49-F238E27FC236}">
                <a16:creationId xmlns:a16="http://schemas.microsoft.com/office/drawing/2014/main" id="{63FC359D-7D7E-B3A4-A3CD-FD594FF69FA1}"/>
              </a:ext>
            </a:extLst>
          </p:cNvPr>
          <p:cNvSpPr/>
          <p:nvPr/>
        </p:nvSpPr>
        <p:spPr>
          <a:xfrm>
            <a:off x="7208448" y="3091810"/>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E3.2</a:t>
            </a:r>
          </a:p>
        </p:txBody>
      </p:sp>
      <p:sp>
        <p:nvSpPr>
          <p:cNvPr id="51" name="Rectángulo: esquinas superiores cortadas 50">
            <a:extLst>
              <a:ext uri="{FF2B5EF4-FFF2-40B4-BE49-F238E27FC236}">
                <a16:creationId xmlns:a16="http://schemas.microsoft.com/office/drawing/2014/main" id="{25CE4208-A309-3DFB-0FCB-696B7E9ACFD1}"/>
              </a:ext>
            </a:extLst>
          </p:cNvPr>
          <p:cNvSpPr/>
          <p:nvPr/>
        </p:nvSpPr>
        <p:spPr>
          <a:xfrm>
            <a:off x="8077435" y="3066791"/>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E3.3</a:t>
            </a:r>
          </a:p>
        </p:txBody>
      </p:sp>
      <p:sp>
        <p:nvSpPr>
          <p:cNvPr id="52" name="Rectángulo: esquinas superiores cortadas 51">
            <a:extLst>
              <a:ext uri="{FF2B5EF4-FFF2-40B4-BE49-F238E27FC236}">
                <a16:creationId xmlns:a16="http://schemas.microsoft.com/office/drawing/2014/main" id="{5FC280BE-9D03-6E4C-ED0F-5915A4B4B03B}"/>
              </a:ext>
            </a:extLst>
          </p:cNvPr>
          <p:cNvSpPr/>
          <p:nvPr/>
        </p:nvSpPr>
        <p:spPr>
          <a:xfrm>
            <a:off x="6342067" y="3081540"/>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E3.1</a:t>
            </a:r>
          </a:p>
        </p:txBody>
      </p:sp>
      <p:sp>
        <p:nvSpPr>
          <p:cNvPr id="54" name="CuadroTexto 53">
            <a:extLst>
              <a:ext uri="{FF2B5EF4-FFF2-40B4-BE49-F238E27FC236}">
                <a16:creationId xmlns:a16="http://schemas.microsoft.com/office/drawing/2014/main" id="{4747E1F2-62BB-B2D1-91E4-94B8F69566E4}"/>
              </a:ext>
            </a:extLst>
          </p:cNvPr>
          <p:cNvSpPr txBox="1"/>
          <p:nvPr/>
        </p:nvSpPr>
        <p:spPr>
          <a:xfrm>
            <a:off x="115924" y="606490"/>
            <a:ext cx="5680212" cy="73866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Una vez construida la EDT, podemos observar que los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entregables más inferiores </a:t>
            </a:r>
            <a:r>
              <a:rPr kumimoji="0" lang="es-UY" sz="1400" b="0" i="1" u="sng"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son los que realmente hay que construir</a:t>
            </a:r>
            <a:r>
              <a:rPr kumimoji="0" lang="es-UY" sz="14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puesto que los niveles superiores se crean a partir de los inferiores</a:t>
            </a:r>
          </a:p>
        </p:txBody>
      </p:sp>
      <p:grpSp>
        <p:nvGrpSpPr>
          <p:cNvPr id="55" name="Grupo 54">
            <a:extLst>
              <a:ext uri="{FF2B5EF4-FFF2-40B4-BE49-F238E27FC236}">
                <a16:creationId xmlns:a16="http://schemas.microsoft.com/office/drawing/2014/main" id="{9BA98314-2043-815E-702C-0FBC5D3D4D91}"/>
              </a:ext>
            </a:extLst>
          </p:cNvPr>
          <p:cNvGrpSpPr/>
          <p:nvPr/>
        </p:nvGrpSpPr>
        <p:grpSpPr>
          <a:xfrm>
            <a:off x="1314254" y="3112321"/>
            <a:ext cx="2393976" cy="867643"/>
            <a:chOff x="5741706" y="2696777"/>
            <a:chExt cx="2430695" cy="867643"/>
          </a:xfrm>
        </p:grpSpPr>
        <p:sp>
          <p:nvSpPr>
            <p:cNvPr id="56" name="Rectángulo: esquinas redondeadas 55">
              <a:extLst>
                <a:ext uri="{FF2B5EF4-FFF2-40B4-BE49-F238E27FC236}">
                  <a16:creationId xmlns:a16="http://schemas.microsoft.com/office/drawing/2014/main" id="{D6ACEB41-EA1F-2502-CBCC-84DDCB08C929}"/>
                </a:ext>
              </a:extLst>
            </p:cNvPr>
            <p:cNvSpPr/>
            <p:nvPr/>
          </p:nvSpPr>
          <p:spPr>
            <a:xfrm>
              <a:off x="5741706" y="2696777"/>
              <a:ext cx="2430694" cy="867643"/>
            </a:xfrm>
            <a:prstGeom prst="roundRect">
              <a:avLst/>
            </a:prstGeom>
            <a:solidFill>
              <a:schemeClr val="accent4">
                <a:lumMod val="20000"/>
                <a:lumOff val="80000"/>
              </a:schemeClr>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7" name="CuadroTexto 56">
              <a:extLst>
                <a:ext uri="{FF2B5EF4-FFF2-40B4-BE49-F238E27FC236}">
                  <a16:creationId xmlns:a16="http://schemas.microsoft.com/office/drawing/2014/main" id="{F10FB680-145D-6A4D-F202-F1EA8363845F}"/>
                </a:ext>
              </a:extLst>
            </p:cNvPr>
            <p:cNvSpPr txBox="1"/>
            <p:nvPr/>
          </p:nvSpPr>
          <p:spPr>
            <a:xfrm>
              <a:off x="5868546" y="2755086"/>
              <a:ext cx="2303855" cy="6924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 estos entregables más inferiores los llamaremos </a:t>
              </a:r>
              <a:r>
                <a:rPr kumimoji="0" lang="es-UY" sz="1300" b="1" i="1" u="none" strike="noStrike" kern="1200" cap="none" spc="0" normalizeH="0" baseline="0" noProof="0" dirty="0">
                  <a:ln>
                    <a:noFill/>
                  </a:ln>
                  <a:solidFill>
                    <a:srgbClr val="0070C0"/>
                  </a:solidFill>
                  <a:effectLst/>
                  <a:uLnTx/>
                  <a:uFillTx/>
                  <a:latin typeface="Microsoft Sans Serif"/>
                  <a:ea typeface="+mn-ea"/>
                  <a:cs typeface="Arial" panose="020B0604020202020204" pitchFamily="34" charset="0"/>
                </a:rPr>
                <a:t>PAQUETES DE TRABAJO</a:t>
              </a:r>
            </a:p>
          </p:txBody>
        </p:sp>
      </p:grpSp>
    </p:spTree>
    <p:extLst>
      <p:ext uri="{BB962C8B-B14F-4D97-AF65-F5344CB8AC3E}">
        <p14:creationId xmlns:p14="http://schemas.microsoft.com/office/powerpoint/2010/main" val="359035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1499"/>
                                          </p:stCondLst>
                                        </p:cTn>
                                        <p:tgtEl>
                                          <p:spTgt spid="54"/>
                                        </p:tgtEl>
                                        <p:attrNameLst>
                                          <p:attrName>style.visibility</p:attrName>
                                        </p:attrNameLst>
                                      </p:cBhvr>
                                      <p:to>
                                        <p:strVal val="visible"/>
                                      </p:to>
                                    </p:set>
                                  </p:childTnLst>
                                </p:cTn>
                              </p:par>
                            </p:childTnLst>
                          </p:cTn>
                        </p:par>
                        <p:par>
                          <p:cTn id="7" fill="hold">
                            <p:stCondLst>
                              <p:cond delay="150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fill="hold"/>
                                        <p:tgtEl>
                                          <p:spTgt spid="55"/>
                                        </p:tgtEl>
                                        <p:attrNameLst>
                                          <p:attrName>ppt_x</p:attrName>
                                        </p:attrNameLst>
                                      </p:cBhvr>
                                      <p:tavLst>
                                        <p:tav tm="0">
                                          <p:val>
                                            <p:strVal val="#ppt_x"/>
                                          </p:val>
                                        </p:tav>
                                        <p:tav tm="100000">
                                          <p:val>
                                            <p:strVal val="#ppt_x"/>
                                          </p:val>
                                        </p:tav>
                                      </p:tavLst>
                                    </p:anim>
                                    <p:anim calcmode="lin" valueType="num">
                                      <p:cBhvr additive="base">
                                        <p:cTn id="35"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una sola esquina cortada 21">
            <a:extLst>
              <a:ext uri="{FF2B5EF4-FFF2-40B4-BE49-F238E27FC236}">
                <a16:creationId xmlns:a16="http://schemas.microsoft.com/office/drawing/2014/main" id="{40AC6701-A1D2-86C6-EFFC-85F77B6EF47A}"/>
              </a:ext>
            </a:extLst>
          </p:cNvPr>
          <p:cNvSpPr/>
          <p:nvPr/>
        </p:nvSpPr>
        <p:spPr>
          <a:xfrm>
            <a:off x="251853" y="1455147"/>
            <a:ext cx="3572533" cy="2880860"/>
          </a:xfrm>
          <a:prstGeom prst="snip1Rect">
            <a:avLst/>
          </a:prstGeom>
          <a:solidFill>
            <a:schemeClr val="accent6">
              <a:lumMod val="20000"/>
              <a:lumOff val="80000"/>
            </a:schemeClr>
          </a:solidFill>
          <a:ln w="31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3" name="Título 3">
            <a:extLst>
              <a:ext uri="{FF2B5EF4-FFF2-40B4-BE49-F238E27FC236}">
                <a16:creationId xmlns:a16="http://schemas.microsoft.com/office/drawing/2014/main" id="{CC05F50C-22AB-73B8-EC39-71C25524A95E}"/>
              </a:ext>
            </a:extLst>
          </p:cNvPr>
          <p:cNvSpPr>
            <a:spLocks noGrp="1"/>
          </p:cNvSpPr>
          <p:nvPr>
            <p:ph type="title"/>
          </p:nvPr>
        </p:nvSpPr>
        <p:spPr>
          <a:xfrm>
            <a:off x="179512" y="134767"/>
            <a:ext cx="7427886" cy="435776"/>
          </a:xfrm>
        </p:spPr>
        <p:txBody>
          <a:bodyPr/>
          <a:lstStyle/>
          <a:p>
            <a:r>
              <a:rPr lang="es-UY" dirty="0">
                <a:solidFill>
                  <a:srgbClr val="7030A0"/>
                </a:solidFill>
              </a:rPr>
              <a:t>Definir datos para los paquetes de trabajo</a:t>
            </a:r>
          </a:p>
        </p:txBody>
      </p:sp>
      <p:sp>
        <p:nvSpPr>
          <p:cNvPr id="6" name="Rectángulo: esquinas superiores cortadas 5">
            <a:extLst>
              <a:ext uri="{FF2B5EF4-FFF2-40B4-BE49-F238E27FC236}">
                <a16:creationId xmlns:a16="http://schemas.microsoft.com/office/drawing/2014/main" id="{543D7560-BED7-3A88-C52D-8DF33605B305}"/>
              </a:ext>
            </a:extLst>
          </p:cNvPr>
          <p:cNvSpPr/>
          <p:nvPr/>
        </p:nvSpPr>
        <p:spPr>
          <a:xfrm>
            <a:off x="5962615" y="1414183"/>
            <a:ext cx="1359629" cy="610058"/>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FFFF"/>
                </a:solidFill>
                <a:effectLst/>
                <a:uLnTx/>
                <a:uFillTx/>
                <a:latin typeface="Microsoft Sans Serif"/>
                <a:ea typeface="+mn-ea"/>
                <a:cs typeface="+mn-cs"/>
              </a:rPr>
              <a:t>Entregable final</a:t>
            </a:r>
          </a:p>
        </p:txBody>
      </p:sp>
      <p:sp>
        <p:nvSpPr>
          <p:cNvPr id="12" name="Rectángulo: esquinas superiores cortadas 11">
            <a:extLst>
              <a:ext uri="{FF2B5EF4-FFF2-40B4-BE49-F238E27FC236}">
                <a16:creationId xmlns:a16="http://schemas.microsoft.com/office/drawing/2014/main" id="{B3AC43E6-97E7-5419-D0FD-6A23D25682A4}"/>
              </a:ext>
            </a:extLst>
          </p:cNvPr>
          <p:cNvSpPr/>
          <p:nvPr/>
        </p:nvSpPr>
        <p:spPr>
          <a:xfrm>
            <a:off x="4942594" y="236319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a:t>
            </a:r>
          </a:p>
        </p:txBody>
      </p:sp>
      <p:sp>
        <p:nvSpPr>
          <p:cNvPr id="13" name="Rectángulo: esquinas superiores cortadas 12">
            <a:extLst>
              <a:ext uri="{FF2B5EF4-FFF2-40B4-BE49-F238E27FC236}">
                <a16:creationId xmlns:a16="http://schemas.microsoft.com/office/drawing/2014/main" id="{8B849FBF-12BC-F352-6957-7C48F9A2DF1D}"/>
              </a:ext>
            </a:extLst>
          </p:cNvPr>
          <p:cNvSpPr/>
          <p:nvPr/>
        </p:nvSpPr>
        <p:spPr>
          <a:xfrm>
            <a:off x="6091911" y="236319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E2</a:t>
            </a:r>
          </a:p>
        </p:txBody>
      </p:sp>
      <p:sp>
        <p:nvSpPr>
          <p:cNvPr id="33" name="Rectángulo: esquinas superiores cortadas 32">
            <a:extLst>
              <a:ext uri="{FF2B5EF4-FFF2-40B4-BE49-F238E27FC236}">
                <a16:creationId xmlns:a16="http://schemas.microsoft.com/office/drawing/2014/main" id="{638485B6-0BCE-5246-0C4D-5B855E982CA8}"/>
              </a:ext>
            </a:extLst>
          </p:cNvPr>
          <p:cNvSpPr/>
          <p:nvPr/>
        </p:nvSpPr>
        <p:spPr>
          <a:xfrm>
            <a:off x="7069674" y="236319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a:t>
            </a:r>
          </a:p>
        </p:txBody>
      </p:sp>
      <p:sp>
        <p:nvSpPr>
          <p:cNvPr id="34" name="Rectángulo: esquinas superiores cortadas 33">
            <a:extLst>
              <a:ext uri="{FF2B5EF4-FFF2-40B4-BE49-F238E27FC236}">
                <a16:creationId xmlns:a16="http://schemas.microsoft.com/office/drawing/2014/main" id="{781DE315-7A11-CA3D-954E-BA2B11973203}"/>
              </a:ext>
            </a:extLst>
          </p:cNvPr>
          <p:cNvSpPr/>
          <p:nvPr/>
        </p:nvSpPr>
        <p:spPr>
          <a:xfrm>
            <a:off x="7200879" y="3081150"/>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E3.2</a:t>
            </a:r>
          </a:p>
        </p:txBody>
      </p:sp>
      <p:sp>
        <p:nvSpPr>
          <p:cNvPr id="35" name="Rectángulo: esquinas superiores cortadas 34">
            <a:extLst>
              <a:ext uri="{FF2B5EF4-FFF2-40B4-BE49-F238E27FC236}">
                <a16:creationId xmlns:a16="http://schemas.microsoft.com/office/drawing/2014/main" id="{260567EA-41F0-9995-F19A-E9BA6D5D78DB}"/>
              </a:ext>
            </a:extLst>
          </p:cNvPr>
          <p:cNvSpPr/>
          <p:nvPr/>
        </p:nvSpPr>
        <p:spPr>
          <a:xfrm>
            <a:off x="8085004" y="3075443"/>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E3.3</a:t>
            </a:r>
          </a:p>
        </p:txBody>
      </p:sp>
      <p:sp>
        <p:nvSpPr>
          <p:cNvPr id="36" name="Rectángulo: esquinas superiores cortadas 35">
            <a:extLst>
              <a:ext uri="{FF2B5EF4-FFF2-40B4-BE49-F238E27FC236}">
                <a16:creationId xmlns:a16="http://schemas.microsoft.com/office/drawing/2014/main" id="{5F887F74-13CF-78F7-4A66-0B8F6CFE7503}"/>
              </a:ext>
            </a:extLst>
          </p:cNvPr>
          <p:cNvSpPr/>
          <p:nvPr/>
        </p:nvSpPr>
        <p:spPr>
          <a:xfrm>
            <a:off x="4536092" y="3076798"/>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E1.1</a:t>
            </a:r>
          </a:p>
        </p:txBody>
      </p:sp>
      <p:sp>
        <p:nvSpPr>
          <p:cNvPr id="37" name="Rectángulo: esquinas superiores cortadas 36">
            <a:extLst>
              <a:ext uri="{FF2B5EF4-FFF2-40B4-BE49-F238E27FC236}">
                <a16:creationId xmlns:a16="http://schemas.microsoft.com/office/drawing/2014/main" id="{E749D962-15F7-8B24-E57C-51FAAC188FE1}"/>
              </a:ext>
            </a:extLst>
          </p:cNvPr>
          <p:cNvSpPr/>
          <p:nvPr/>
        </p:nvSpPr>
        <p:spPr>
          <a:xfrm>
            <a:off x="5416081" y="3085768"/>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E1.2</a:t>
            </a:r>
          </a:p>
        </p:txBody>
      </p:sp>
      <p:sp>
        <p:nvSpPr>
          <p:cNvPr id="38" name="Rectángulo: esquinas superiores cortadas 37">
            <a:extLst>
              <a:ext uri="{FF2B5EF4-FFF2-40B4-BE49-F238E27FC236}">
                <a16:creationId xmlns:a16="http://schemas.microsoft.com/office/drawing/2014/main" id="{B300ECBC-7845-1542-B90A-31093C085AEF}"/>
              </a:ext>
            </a:extLst>
          </p:cNvPr>
          <p:cNvSpPr/>
          <p:nvPr/>
        </p:nvSpPr>
        <p:spPr>
          <a:xfrm>
            <a:off x="6331892" y="3071091"/>
            <a:ext cx="622526" cy="450087"/>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E3.1</a:t>
            </a:r>
          </a:p>
        </p:txBody>
      </p:sp>
      <p:cxnSp>
        <p:nvCxnSpPr>
          <p:cNvPr id="39" name="Conector: angular 38">
            <a:extLst>
              <a:ext uri="{FF2B5EF4-FFF2-40B4-BE49-F238E27FC236}">
                <a16:creationId xmlns:a16="http://schemas.microsoft.com/office/drawing/2014/main" id="{D3B3CB3B-BF48-0310-2592-1C6A09FABBEB}"/>
              </a:ext>
            </a:extLst>
          </p:cNvPr>
          <p:cNvCxnSpPr>
            <a:cxnSpLocks/>
            <a:stCxn id="6" idx="1"/>
            <a:endCxn id="12" idx="3"/>
          </p:cNvCxnSpPr>
          <p:nvPr/>
        </p:nvCxnSpPr>
        <p:spPr>
          <a:xfrm rot="5400000">
            <a:off x="5778670" y="1499429"/>
            <a:ext cx="338949" cy="1388573"/>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Conector: angular 39">
            <a:extLst>
              <a:ext uri="{FF2B5EF4-FFF2-40B4-BE49-F238E27FC236}">
                <a16:creationId xmlns:a16="http://schemas.microsoft.com/office/drawing/2014/main" id="{C383184C-02CC-1B64-60ED-2E34C967972F}"/>
              </a:ext>
            </a:extLst>
          </p:cNvPr>
          <p:cNvCxnSpPr>
            <a:cxnSpLocks/>
            <a:stCxn id="6" idx="1"/>
            <a:endCxn id="13" idx="3"/>
          </p:cNvCxnSpPr>
          <p:nvPr/>
        </p:nvCxnSpPr>
        <p:spPr>
          <a:xfrm rot="5400000">
            <a:off x="6353328" y="2074087"/>
            <a:ext cx="338949" cy="239256"/>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Conector: angular 40">
            <a:extLst>
              <a:ext uri="{FF2B5EF4-FFF2-40B4-BE49-F238E27FC236}">
                <a16:creationId xmlns:a16="http://schemas.microsoft.com/office/drawing/2014/main" id="{B510A1B6-DA60-70D5-4B4B-3D88646C9DD7}"/>
              </a:ext>
            </a:extLst>
          </p:cNvPr>
          <p:cNvCxnSpPr>
            <a:cxnSpLocks/>
            <a:stCxn id="6" idx="1"/>
            <a:endCxn id="33" idx="3"/>
          </p:cNvCxnSpPr>
          <p:nvPr/>
        </p:nvCxnSpPr>
        <p:spPr>
          <a:xfrm rot="16200000" flipH="1">
            <a:off x="6842209" y="1824461"/>
            <a:ext cx="338949" cy="73850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Conector: angular 41">
            <a:extLst>
              <a:ext uri="{FF2B5EF4-FFF2-40B4-BE49-F238E27FC236}">
                <a16:creationId xmlns:a16="http://schemas.microsoft.com/office/drawing/2014/main" id="{ADBD3B16-656C-0F62-A58B-CE5692929F8B}"/>
              </a:ext>
            </a:extLst>
          </p:cNvPr>
          <p:cNvCxnSpPr>
            <a:cxnSpLocks/>
            <a:stCxn id="12" idx="1"/>
            <a:endCxn id="36" idx="3"/>
          </p:cNvCxnSpPr>
          <p:nvPr/>
        </p:nvCxnSpPr>
        <p:spPr>
          <a:xfrm rot="5400000">
            <a:off x="4918846" y="2741786"/>
            <a:ext cx="263521" cy="40650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Conector: angular 42">
            <a:extLst>
              <a:ext uri="{FF2B5EF4-FFF2-40B4-BE49-F238E27FC236}">
                <a16:creationId xmlns:a16="http://schemas.microsoft.com/office/drawing/2014/main" id="{A32F4E99-513F-3EAD-B3FF-0C85D26B08DF}"/>
              </a:ext>
            </a:extLst>
          </p:cNvPr>
          <p:cNvCxnSpPr>
            <a:cxnSpLocks/>
            <a:stCxn id="12" idx="1"/>
            <a:endCxn id="37" idx="3"/>
          </p:cNvCxnSpPr>
          <p:nvPr/>
        </p:nvCxnSpPr>
        <p:spPr>
          <a:xfrm rot="16200000" flipH="1">
            <a:off x="5354355" y="2712778"/>
            <a:ext cx="272491" cy="47348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Conector: angular 43">
            <a:extLst>
              <a:ext uri="{FF2B5EF4-FFF2-40B4-BE49-F238E27FC236}">
                <a16:creationId xmlns:a16="http://schemas.microsoft.com/office/drawing/2014/main" id="{EB0B7914-198E-3745-6BFC-715C7AD4CAFC}"/>
              </a:ext>
            </a:extLst>
          </p:cNvPr>
          <p:cNvCxnSpPr>
            <a:cxnSpLocks/>
            <a:stCxn id="33" idx="1"/>
            <a:endCxn id="35" idx="3"/>
          </p:cNvCxnSpPr>
          <p:nvPr/>
        </p:nvCxnSpPr>
        <p:spPr>
          <a:xfrm rot="16200000" flipH="1">
            <a:off x="7757519" y="2436695"/>
            <a:ext cx="262166" cy="1015330"/>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Conector: angular 44">
            <a:extLst>
              <a:ext uri="{FF2B5EF4-FFF2-40B4-BE49-F238E27FC236}">
                <a16:creationId xmlns:a16="http://schemas.microsoft.com/office/drawing/2014/main" id="{57066F66-5D55-73CD-A913-A057E3EC4BBF}"/>
              </a:ext>
            </a:extLst>
          </p:cNvPr>
          <p:cNvCxnSpPr>
            <a:cxnSpLocks/>
            <a:stCxn id="33" idx="1"/>
            <a:endCxn id="34" idx="3"/>
          </p:cNvCxnSpPr>
          <p:nvPr/>
        </p:nvCxnSpPr>
        <p:spPr>
          <a:xfrm rot="16200000" flipH="1">
            <a:off x="7312603" y="2881610"/>
            <a:ext cx="267873" cy="131205"/>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Conector: angular 45">
            <a:extLst>
              <a:ext uri="{FF2B5EF4-FFF2-40B4-BE49-F238E27FC236}">
                <a16:creationId xmlns:a16="http://schemas.microsoft.com/office/drawing/2014/main" id="{C135CEFD-B745-0B20-E192-7B1C10C99F20}"/>
              </a:ext>
            </a:extLst>
          </p:cNvPr>
          <p:cNvCxnSpPr>
            <a:cxnSpLocks/>
            <a:stCxn id="33" idx="1"/>
            <a:endCxn id="38" idx="3"/>
          </p:cNvCxnSpPr>
          <p:nvPr/>
        </p:nvCxnSpPr>
        <p:spPr>
          <a:xfrm rot="5400000">
            <a:off x="6883139" y="2573293"/>
            <a:ext cx="257814" cy="73778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Rectángulo: esquinas superiores cortadas 46">
            <a:extLst>
              <a:ext uri="{FF2B5EF4-FFF2-40B4-BE49-F238E27FC236}">
                <a16:creationId xmlns:a16="http://schemas.microsoft.com/office/drawing/2014/main" id="{E18CE5FD-5749-612A-759E-A69FFDA7BC10}"/>
              </a:ext>
            </a:extLst>
          </p:cNvPr>
          <p:cNvSpPr/>
          <p:nvPr/>
        </p:nvSpPr>
        <p:spPr>
          <a:xfrm>
            <a:off x="5422840" y="3090018"/>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E1.2</a:t>
            </a:r>
          </a:p>
        </p:txBody>
      </p:sp>
      <p:sp>
        <p:nvSpPr>
          <p:cNvPr id="48" name="Rectángulo: esquinas superiores cortadas 47">
            <a:extLst>
              <a:ext uri="{FF2B5EF4-FFF2-40B4-BE49-F238E27FC236}">
                <a16:creationId xmlns:a16="http://schemas.microsoft.com/office/drawing/2014/main" id="{08F7A265-004E-A27A-B359-8503880E7797}"/>
              </a:ext>
            </a:extLst>
          </p:cNvPr>
          <p:cNvSpPr/>
          <p:nvPr/>
        </p:nvSpPr>
        <p:spPr>
          <a:xfrm>
            <a:off x="4536092" y="3075806"/>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E1.1</a:t>
            </a:r>
          </a:p>
        </p:txBody>
      </p:sp>
      <p:sp>
        <p:nvSpPr>
          <p:cNvPr id="49" name="Rectángulo: esquinas superiores cortadas 48">
            <a:extLst>
              <a:ext uri="{FF2B5EF4-FFF2-40B4-BE49-F238E27FC236}">
                <a16:creationId xmlns:a16="http://schemas.microsoft.com/office/drawing/2014/main" id="{A5FB4063-C2B1-51A7-C629-BF05E0B5A376}"/>
              </a:ext>
            </a:extLst>
          </p:cNvPr>
          <p:cNvSpPr/>
          <p:nvPr/>
        </p:nvSpPr>
        <p:spPr>
          <a:xfrm>
            <a:off x="6106217" y="2363189"/>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E2</a:t>
            </a:r>
          </a:p>
        </p:txBody>
      </p:sp>
      <p:sp>
        <p:nvSpPr>
          <p:cNvPr id="50" name="Rectángulo: esquinas superiores cortadas 49">
            <a:extLst>
              <a:ext uri="{FF2B5EF4-FFF2-40B4-BE49-F238E27FC236}">
                <a16:creationId xmlns:a16="http://schemas.microsoft.com/office/drawing/2014/main" id="{63FC359D-7D7E-B3A4-A3CD-FD594FF69FA1}"/>
              </a:ext>
            </a:extLst>
          </p:cNvPr>
          <p:cNvSpPr/>
          <p:nvPr/>
        </p:nvSpPr>
        <p:spPr>
          <a:xfrm>
            <a:off x="7200879" y="3081149"/>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E3.2</a:t>
            </a:r>
          </a:p>
        </p:txBody>
      </p:sp>
      <p:sp>
        <p:nvSpPr>
          <p:cNvPr id="51" name="Rectángulo: esquinas superiores cortadas 50">
            <a:extLst>
              <a:ext uri="{FF2B5EF4-FFF2-40B4-BE49-F238E27FC236}">
                <a16:creationId xmlns:a16="http://schemas.microsoft.com/office/drawing/2014/main" id="{25CE4208-A309-3DFB-0FCB-696B7E9ACFD1}"/>
              </a:ext>
            </a:extLst>
          </p:cNvPr>
          <p:cNvSpPr/>
          <p:nvPr/>
        </p:nvSpPr>
        <p:spPr>
          <a:xfrm>
            <a:off x="8085004" y="3075442"/>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E3.3</a:t>
            </a:r>
          </a:p>
        </p:txBody>
      </p:sp>
      <p:sp>
        <p:nvSpPr>
          <p:cNvPr id="52" name="Rectángulo: esquinas superiores cortadas 51">
            <a:extLst>
              <a:ext uri="{FF2B5EF4-FFF2-40B4-BE49-F238E27FC236}">
                <a16:creationId xmlns:a16="http://schemas.microsoft.com/office/drawing/2014/main" id="{5FC280BE-9D03-6E4C-ED0F-5915A4B4B03B}"/>
              </a:ext>
            </a:extLst>
          </p:cNvPr>
          <p:cNvSpPr/>
          <p:nvPr/>
        </p:nvSpPr>
        <p:spPr>
          <a:xfrm>
            <a:off x="6331892" y="3071090"/>
            <a:ext cx="622526" cy="450087"/>
          </a:xfrm>
          <a:prstGeom prst="snip2Same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FFFFFF"/>
                </a:solidFill>
                <a:effectLst/>
                <a:uLnTx/>
                <a:uFillTx/>
                <a:latin typeface="Microsoft Sans Serif"/>
                <a:ea typeface="+mn-ea"/>
                <a:cs typeface="+mn-cs"/>
              </a:rPr>
              <a:t>E3.1</a:t>
            </a:r>
          </a:p>
        </p:txBody>
      </p:sp>
      <p:sp>
        <p:nvSpPr>
          <p:cNvPr id="54" name="CuadroTexto 53">
            <a:extLst>
              <a:ext uri="{FF2B5EF4-FFF2-40B4-BE49-F238E27FC236}">
                <a16:creationId xmlns:a16="http://schemas.microsoft.com/office/drawing/2014/main" id="{4747E1F2-62BB-B2D1-91E4-94B8F69566E4}"/>
              </a:ext>
            </a:extLst>
          </p:cNvPr>
          <p:cNvSpPr txBox="1"/>
          <p:nvPr/>
        </p:nvSpPr>
        <p:spPr>
          <a:xfrm>
            <a:off x="115924" y="606490"/>
            <a:ext cx="5680212" cy="73866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Cada paquete de trabajo implica, para su construcción, definir una serie de datos por parte del PM y sobre todo, de los especialistas en dicho entregable:</a:t>
            </a:r>
          </a:p>
        </p:txBody>
      </p:sp>
      <p:sp>
        <p:nvSpPr>
          <p:cNvPr id="2" name="CuadroTexto 1">
            <a:extLst>
              <a:ext uri="{FF2B5EF4-FFF2-40B4-BE49-F238E27FC236}">
                <a16:creationId xmlns:a16="http://schemas.microsoft.com/office/drawing/2014/main" id="{EC0361E5-CAB2-F2D1-70AC-91849E47BC8A}"/>
              </a:ext>
            </a:extLst>
          </p:cNvPr>
          <p:cNvSpPr txBox="1"/>
          <p:nvPr/>
        </p:nvSpPr>
        <p:spPr>
          <a:xfrm>
            <a:off x="335345" y="1581407"/>
            <a:ext cx="3444977" cy="255454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 Por ejemplo:</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Nombre del entregable</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Responsable de su desarrollo</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Duración estimada o fechas de cada entregable</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Actividades principales (alto nivel)</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Requisitos que debe cumplir el entregable</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Recursos necesarios (costos, personas, equipos)</a:t>
            </a:r>
          </a:p>
        </p:txBody>
      </p:sp>
      <p:cxnSp>
        <p:nvCxnSpPr>
          <p:cNvPr id="14" name="Conector recto de flecha 13">
            <a:extLst>
              <a:ext uri="{FF2B5EF4-FFF2-40B4-BE49-F238E27FC236}">
                <a16:creationId xmlns:a16="http://schemas.microsoft.com/office/drawing/2014/main" id="{0587D47B-281A-1F46-7FF2-95FC24518DE2}"/>
              </a:ext>
            </a:extLst>
          </p:cNvPr>
          <p:cNvCxnSpPr>
            <a:cxnSpLocks/>
            <a:stCxn id="15" idx="0"/>
          </p:cNvCxnSpPr>
          <p:nvPr/>
        </p:nvCxnSpPr>
        <p:spPr>
          <a:xfrm flipH="1" flipV="1">
            <a:off x="3852373" y="2193714"/>
            <a:ext cx="921272" cy="755807"/>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Elipse 14">
            <a:extLst>
              <a:ext uri="{FF2B5EF4-FFF2-40B4-BE49-F238E27FC236}">
                <a16:creationId xmlns:a16="http://schemas.microsoft.com/office/drawing/2014/main" id="{FC3AD68A-10FC-4BD7-A278-299AD68AF320}"/>
              </a:ext>
            </a:extLst>
          </p:cNvPr>
          <p:cNvSpPr/>
          <p:nvPr/>
        </p:nvSpPr>
        <p:spPr>
          <a:xfrm>
            <a:off x="4221238" y="2949521"/>
            <a:ext cx="1104814" cy="864096"/>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grpSp>
        <p:nvGrpSpPr>
          <p:cNvPr id="8" name="Grupo 7">
            <a:extLst>
              <a:ext uri="{FF2B5EF4-FFF2-40B4-BE49-F238E27FC236}">
                <a16:creationId xmlns:a16="http://schemas.microsoft.com/office/drawing/2014/main" id="{6862E109-3395-7C12-CF26-135C5EBAFE50}"/>
              </a:ext>
            </a:extLst>
          </p:cNvPr>
          <p:cNvGrpSpPr/>
          <p:nvPr/>
        </p:nvGrpSpPr>
        <p:grpSpPr>
          <a:xfrm>
            <a:off x="5683382" y="3784988"/>
            <a:ext cx="2772583" cy="1068111"/>
            <a:chOff x="5363274" y="594054"/>
            <a:chExt cx="2861478" cy="1068111"/>
          </a:xfrm>
        </p:grpSpPr>
        <p:sp>
          <p:nvSpPr>
            <p:cNvPr id="9" name="Rectángulo redondeado 49">
              <a:extLst>
                <a:ext uri="{FF2B5EF4-FFF2-40B4-BE49-F238E27FC236}">
                  <a16:creationId xmlns:a16="http://schemas.microsoft.com/office/drawing/2014/main" id="{177D3577-3822-FB74-AD64-7E80C80E8856}"/>
                </a:ext>
              </a:extLst>
            </p:cNvPr>
            <p:cNvSpPr/>
            <p:nvPr/>
          </p:nvSpPr>
          <p:spPr>
            <a:xfrm>
              <a:off x="5505769" y="713387"/>
              <a:ext cx="2586127" cy="938719"/>
            </a:xfrm>
            <a:prstGeom prst="roundRect">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pic>
          <p:nvPicPr>
            <p:cNvPr id="10" name="Imagen 9">
              <a:extLst>
                <a:ext uri="{FF2B5EF4-FFF2-40B4-BE49-F238E27FC236}">
                  <a16:creationId xmlns:a16="http://schemas.microsoft.com/office/drawing/2014/main" id="{1B9A727E-B3A4-5144-9BB0-593BD4FEFCAF}"/>
                </a:ext>
              </a:extLst>
            </p:cNvPr>
            <p:cNvPicPr>
              <a:picLocks noChangeAspect="1"/>
            </p:cNvPicPr>
            <p:nvPr/>
          </p:nvPicPr>
          <p:blipFill>
            <a:blip r:embed="rId2">
              <a:clrChange>
                <a:clrFrom>
                  <a:srgbClr val="F5F5F5"/>
                </a:clrFrom>
                <a:clrTo>
                  <a:srgbClr val="F5F5F5">
                    <a:alpha val="0"/>
                  </a:srgbClr>
                </a:clrTo>
              </a:clrChange>
            </a:blip>
            <a:stretch>
              <a:fillRect/>
            </a:stretch>
          </p:blipFill>
          <p:spPr>
            <a:xfrm>
              <a:off x="5363274" y="594054"/>
              <a:ext cx="512780" cy="514479"/>
            </a:xfrm>
            <a:prstGeom prst="rect">
              <a:avLst/>
            </a:prstGeom>
          </p:spPr>
        </p:pic>
        <p:sp>
          <p:nvSpPr>
            <p:cNvPr id="11" name="CuadroTexto 10">
              <a:extLst>
                <a:ext uri="{FF2B5EF4-FFF2-40B4-BE49-F238E27FC236}">
                  <a16:creationId xmlns:a16="http://schemas.microsoft.com/office/drawing/2014/main" id="{E2397C05-F874-7BD1-7A25-CB60D93E3DEE}"/>
                </a:ext>
              </a:extLst>
            </p:cNvPr>
            <p:cNvSpPr txBox="1"/>
            <p:nvPr/>
          </p:nvSpPr>
          <p:spPr>
            <a:xfrm>
              <a:off x="5846431" y="723446"/>
              <a:ext cx="2378321" cy="93871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la </a:t>
              </a: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Guía de Fundamentos</a:t>
              </a:r>
              <a:b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GP de Agesic – </a:t>
              </a: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la </a:t>
              </a: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sección 3.6  establecer alcance del proyecto </a:t>
              </a: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encontrarás información más detallada sobre este tema</a:t>
              </a:r>
              <a:endPar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spTree>
    <p:extLst>
      <p:ext uri="{BB962C8B-B14F-4D97-AF65-F5344CB8AC3E}">
        <p14:creationId xmlns:p14="http://schemas.microsoft.com/office/powerpoint/2010/main" val="3053546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par>
                          <p:cTn id="12" fill="hold">
                            <p:stCondLst>
                              <p:cond delay="0"/>
                            </p:stCondLst>
                            <p:childTnLst>
                              <p:par>
                                <p:cTn id="13" presetID="22" presetClass="entr" presetSubtype="2"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4" grpId="0"/>
      <p:bldP spid="2" grpId="0"/>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8352928" cy="435776"/>
          </a:xfrm>
        </p:spPr>
        <p:txBody>
          <a:bodyPr/>
          <a:lstStyle/>
          <a:p>
            <a:r>
              <a:rPr lang="es-UY" dirty="0">
                <a:solidFill>
                  <a:srgbClr val="7030A0"/>
                </a:solidFill>
              </a:rPr>
              <a:t>Definir datos para los paquetes de trabajo</a:t>
            </a:r>
          </a:p>
        </p:txBody>
      </p:sp>
      <p:pic>
        <p:nvPicPr>
          <p:cNvPr id="7" name="Imagen 6">
            <a:extLst>
              <a:ext uri="{FF2B5EF4-FFF2-40B4-BE49-F238E27FC236}">
                <a16:creationId xmlns:a16="http://schemas.microsoft.com/office/drawing/2014/main" id="{FFB40059-D5A0-5334-AE08-1F6AAABBA467}"/>
              </a:ext>
            </a:extLst>
          </p:cNvPr>
          <p:cNvPicPr>
            <a:picLocks noChangeAspect="1"/>
          </p:cNvPicPr>
          <p:nvPr/>
        </p:nvPicPr>
        <p:blipFill>
          <a:blip r:embed="rId2"/>
          <a:stretch>
            <a:fillRect/>
          </a:stretch>
        </p:blipFill>
        <p:spPr>
          <a:xfrm>
            <a:off x="3783582" y="868217"/>
            <a:ext cx="5021094" cy="2710946"/>
          </a:xfrm>
          <a:prstGeom prst="rect">
            <a:avLst/>
          </a:prstGeom>
        </p:spPr>
      </p:pic>
      <p:pic>
        <p:nvPicPr>
          <p:cNvPr id="8" name="Imagen 7">
            <a:extLst>
              <a:ext uri="{FF2B5EF4-FFF2-40B4-BE49-F238E27FC236}">
                <a16:creationId xmlns:a16="http://schemas.microsoft.com/office/drawing/2014/main" id="{90B39894-0F90-8A57-8A01-89E13E70B7E9}"/>
              </a:ext>
            </a:extLst>
          </p:cNvPr>
          <p:cNvPicPr>
            <a:picLocks noChangeAspect="1"/>
          </p:cNvPicPr>
          <p:nvPr/>
        </p:nvPicPr>
        <p:blipFill>
          <a:blip r:embed="rId3"/>
          <a:stretch>
            <a:fillRect/>
          </a:stretch>
        </p:blipFill>
        <p:spPr>
          <a:xfrm>
            <a:off x="261215" y="2185966"/>
            <a:ext cx="3245738" cy="2007318"/>
          </a:xfrm>
          <a:prstGeom prst="rect">
            <a:avLst/>
          </a:prstGeom>
        </p:spPr>
      </p:pic>
      <p:sp>
        <p:nvSpPr>
          <p:cNvPr id="11" name="Elipse 10">
            <a:extLst>
              <a:ext uri="{FF2B5EF4-FFF2-40B4-BE49-F238E27FC236}">
                <a16:creationId xmlns:a16="http://schemas.microsoft.com/office/drawing/2014/main" id="{99623828-09C7-C0CA-B60A-F9923E4C983B}"/>
              </a:ext>
            </a:extLst>
          </p:cNvPr>
          <p:cNvSpPr/>
          <p:nvPr/>
        </p:nvSpPr>
        <p:spPr>
          <a:xfrm>
            <a:off x="467544" y="3287992"/>
            <a:ext cx="648072" cy="4082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4" name="Arco 23">
            <a:extLst>
              <a:ext uri="{FF2B5EF4-FFF2-40B4-BE49-F238E27FC236}">
                <a16:creationId xmlns:a16="http://schemas.microsoft.com/office/drawing/2014/main" id="{26D79A93-7239-3256-5F59-A620DA8751E9}"/>
              </a:ext>
            </a:extLst>
          </p:cNvPr>
          <p:cNvSpPr/>
          <p:nvPr/>
        </p:nvSpPr>
        <p:spPr>
          <a:xfrm rot="17826311">
            <a:off x="689813" y="1855689"/>
            <a:ext cx="5174019" cy="6575621"/>
          </a:xfrm>
          <a:prstGeom prst="arc">
            <a:avLst>
              <a:gd name="adj1" fmla="val 16560991"/>
              <a:gd name="adj2" fmla="val 319075"/>
            </a:avLst>
          </a:prstGeom>
          <a:ln w="1905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2C68"/>
              </a:solidFill>
              <a:effectLst/>
              <a:uLnTx/>
              <a:uFillTx/>
              <a:latin typeface="Microsoft Sans Serif"/>
              <a:ea typeface="+mn-ea"/>
              <a:cs typeface="+mn-cs"/>
            </a:endParaRPr>
          </a:p>
        </p:txBody>
      </p:sp>
      <p:grpSp>
        <p:nvGrpSpPr>
          <p:cNvPr id="34" name="Grupo 33">
            <a:extLst>
              <a:ext uri="{FF2B5EF4-FFF2-40B4-BE49-F238E27FC236}">
                <a16:creationId xmlns:a16="http://schemas.microsoft.com/office/drawing/2014/main" id="{51CFD41C-C761-DDDE-8ED9-5A191084DB45}"/>
              </a:ext>
            </a:extLst>
          </p:cNvPr>
          <p:cNvGrpSpPr/>
          <p:nvPr/>
        </p:nvGrpSpPr>
        <p:grpSpPr>
          <a:xfrm>
            <a:off x="3927061" y="3579163"/>
            <a:ext cx="2884764" cy="1457442"/>
            <a:chOff x="6228183" y="277577"/>
            <a:chExt cx="2884764" cy="1457442"/>
          </a:xfrm>
        </p:grpSpPr>
        <p:grpSp>
          <p:nvGrpSpPr>
            <p:cNvPr id="35" name="Grupo 34">
              <a:extLst>
                <a:ext uri="{FF2B5EF4-FFF2-40B4-BE49-F238E27FC236}">
                  <a16:creationId xmlns:a16="http://schemas.microsoft.com/office/drawing/2014/main" id="{6B0A743B-9464-DCE0-1D0F-63AC64BEECAC}"/>
                </a:ext>
              </a:extLst>
            </p:cNvPr>
            <p:cNvGrpSpPr/>
            <p:nvPr/>
          </p:nvGrpSpPr>
          <p:grpSpPr>
            <a:xfrm>
              <a:off x="6228183" y="438875"/>
              <a:ext cx="2744673" cy="1296144"/>
              <a:chOff x="5025811" y="460461"/>
              <a:chExt cx="2892889" cy="1296144"/>
            </a:xfrm>
          </p:grpSpPr>
          <p:sp>
            <p:nvSpPr>
              <p:cNvPr id="38" name="Rectángulo redondeado 49">
                <a:extLst>
                  <a:ext uri="{FF2B5EF4-FFF2-40B4-BE49-F238E27FC236}">
                    <a16:creationId xmlns:a16="http://schemas.microsoft.com/office/drawing/2014/main" id="{9AC4DB4C-1104-42B3-1374-B57FD1BE10E0}"/>
                  </a:ext>
                </a:extLst>
              </p:cNvPr>
              <p:cNvSpPr/>
              <p:nvPr/>
            </p:nvSpPr>
            <p:spPr>
              <a:xfrm>
                <a:off x="5025811" y="460461"/>
                <a:ext cx="2892889" cy="1296144"/>
              </a:xfrm>
              <a:prstGeom prst="roundRect">
                <a:avLst/>
              </a:prstGeom>
              <a:solidFill>
                <a:srgbClr val="E5FEDA"/>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7" name="CuadroTexto 46">
                <a:extLst>
                  <a:ext uri="{FF2B5EF4-FFF2-40B4-BE49-F238E27FC236}">
                    <a16:creationId xmlns:a16="http://schemas.microsoft.com/office/drawing/2014/main" id="{52A6C004-83BE-E92B-A0EB-DA09242A4B76}"/>
                  </a:ext>
                </a:extLst>
              </p:cNvPr>
              <p:cNvSpPr txBox="1"/>
              <p:nvPr/>
            </p:nvSpPr>
            <p:spPr>
              <a:xfrm>
                <a:off x="5101708" y="568660"/>
                <a:ext cx="2732275" cy="1107996"/>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 plantilla </a:t>
                </a: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03-EDT y requisitos</a:t>
                </a:r>
                <a:b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de Entregables </a:t>
                </a: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es un ejemplo de cómo registrar datos de los paquetes de trabajo.</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 plantilla se encuentra en la sección </a:t>
                </a: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Centro de apoyo al curso</a:t>
                </a:r>
              </a:p>
            </p:txBody>
          </p:sp>
        </p:grpSp>
        <p:pic>
          <p:nvPicPr>
            <p:cNvPr id="36" name="Imagen 35">
              <a:extLst>
                <a:ext uri="{FF2B5EF4-FFF2-40B4-BE49-F238E27FC236}">
                  <a16:creationId xmlns:a16="http://schemas.microsoft.com/office/drawing/2014/main" id="{314777F8-AD5F-AC3A-E323-8FC2E26553EF}"/>
                </a:ext>
              </a:extLst>
            </p:cNvPr>
            <p:cNvPicPr>
              <a:picLocks noChangeAspect="1"/>
            </p:cNvPicPr>
            <p:nvPr/>
          </p:nvPicPr>
          <p:blipFill>
            <a:blip r:embed="rId4">
              <a:clrChange>
                <a:clrFrom>
                  <a:srgbClr val="E5E5E5"/>
                </a:clrFrom>
                <a:clrTo>
                  <a:srgbClr val="E5E5E5">
                    <a:alpha val="0"/>
                  </a:srgbClr>
                </a:clrTo>
              </a:clrChange>
            </a:blip>
            <a:stretch>
              <a:fillRect/>
            </a:stretch>
          </p:blipFill>
          <p:spPr>
            <a:xfrm>
              <a:off x="8595251" y="277577"/>
              <a:ext cx="517696" cy="510555"/>
            </a:xfrm>
            <a:prstGeom prst="rect">
              <a:avLst/>
            </a:prstGeom>
          </p:spPr>
        </p:pic>
      </p:grpSp>
      <p:sp>
        <p:nvSpPr>
          <p:cNvPr id="3" name="CuadroTexto 2">
            <a:extLst>
              <a:ext uri="{FF2B5EF4-FFF2-40B4-BE49-F238E27FC236}">
                <a16:creationId xmlns:a16="http://schemas.microsoft.com/office/drawing/2014/main" id="{9E9D788B-D5ED-479E-253C-6C325DDA9838}"/>
              </a:ext>
            </a:extLst>
          </p:cNvPr>
          <p:cNvSpPr txBox="1"/>
          <p:nvPr/>
        </p:nvSpPr>
        <p:spPr>
          <a:xfrm>
            <a:off x="268244" y="695324"/>
            <a:ext cx="3446689" cy="89255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equipo puede registrar estos datos de los paquetes de trabajo de diversas formas. Por ejemplo, en una planilla, en tarjetas de un tablero Kanban, etc.</a:t>
            </a:r>
          </a:p>
        </p:txBody>
      </p:sp>
    </p:spTree>
    <p:extLst>
      <p:ext uri="{BB962C8B-B14F-4D97-AF65-F5344CB8AC3E}">
        <p14:creationId xmlns:p14="http://schemas.microsoft.com/office/powerpoint/2010/main" val="196958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500"/>
                            </p:stCondLst>
                            <p:childTnLst>
                              <p:par>
                                <p:cTn id="20" presetID="2" presetClass="entr" presetSubtype="4" fill="hold" nodeType="afterEffect">
                                  <p:stCondLst>
                                    <p:cond delay="50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Crear un cronograma de alto nivel</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3" name="CuadroTexto 2">
            <a:extLst>
              <a:ext uri="{FF2B5EF4-FFF2-40B4-BE49-F238E27FC236}">
                <a16:creationId xmlns:a16="http://schemas.microsoft.com/office/drawing/2014/main" id="{C70090BF-94EE-6CC0-E4CB-DE3E1AD7C6AD}"/>
              </a:ext>
            </a:extLst>
          </p:cNvPr>
          <p:cNvSpPr txBox="1"/>
          <p:nvPr/>
        </p:nvSpPr>
        <p:spPr>
          <a:xfrm>
            <a:off x="254403" y="757322"/>
            <a:ext cx="3309485" cy="954107"/>
          </a:xfrm>
          <a:prstGeom prst="rect">
            <a:avLst/>
          </a:prstGeom>
          <a:solidFill>
            <a:schemeClr val="accent4">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Es un cronograma que representa fechas y dependencias de los principales entregables identificados en la EDT</a:t>
            </a:r>
          </a:p>
        </p:txBody>
      </p:sp>
      <p:pic>
        <p:nvPicPr>
          <p:cNvPr id="5" name="Imagen 4">
            <a:extLst>
              <a:ext uri="{FF2B5EF4-FFF2-40B4-BE49-F238E27FC236}">
                <a16:creationId xmlns:a16="http://schemas.microsoft.com/office/drawing/2014/main" id="{DC08E67F-AE78-581F-34C8-C5117FE1B1B0}"/>
              </a:ext>
            </a:extLst>
          </p:cNvPr>
          <p:cNvPicPr>
            <a:picLocks noChangeAspect="1"/>
          </p:cNvPicPr>
          <p:nvPr/>
        </p:nvPicPr>
        <p:blipFill>
          <a:blip r:embed="rId2"/>
          <a:stretch>
            <a:fillRect/>
          </a:stretch>
        </p:blipFill>
        <p:spPr>
          <a:xfrm>
            <a:off x="3779912" y="548946"/>
            <a:ext cx="1917303" cy="1476785"/>
          </a:xfrm>
          <a:prstGeom prst="rect">
            <a:avLst/>
          </a:prstGeom>
          <a:ln>
            <a:solidFill>
              <a:srgbClr val="00091A"/>
            </a:solidFill>
          </a:ln>
        </p:spPr>
      </p:pic>
      <p:pic>
        <p:nvPicPr>
          <p:cNvPr id="7" name="Imagen 6">
            <a:extLst>
              <a:ext uri="{FF2B5EF4-FFF2-40B4-BE49-F238E27FC236}">
                <a16:creationId xmlns:a16="http://schemas.microsoft.com/office/drawing/2014/main" id="{2F37C7DC-7AD8-6458-6495-F022FD272814}"/>
              </a:ext>
            </a:extLst>
          </p:cNvPr>
          <p:cNvPicPr>
            <a:picLocks noChangeAspect="1"/>
          </p:cNvPicPr>
          <p:nvPr/>
        </p:nvPicPr>
        <p:blipFill>
          <a:blip r:embed="rId3"/>
          <a:stretch>
            <a:fillRect/>
          </a:stretch>
        </p:blipFill>
        <p:spPr>
          <a:xfrm>
            <a:off x="6299968" y="1094964"/>
            <a:ext cx="2614859" cy="1476786"/>
          </a:xfrm>
          <a:prstGeom prst="rect">
            <a:avLst/>
          </a:prstGeom>
          <a:ln>
            <a:solidFill>
              <a:srgbClr val="00091A"/>
            </a:solidFill>
          </a:ln>
        </p:spPr>
      </p:pic>
      <p:cxnSp>
        <p:nvCxnSpPr>
          <p:cNvPr id="8" name="Conector curvado 25">
            <a:extLst>
              <a:ext uri="{FF2B5EF4-FFF2-40B4-BE49-F238E27FC236}">
                <a16:creationId xmlns:a16="http://schemas.microsoft.com/office/drawing/2014/main" id="{946B560E-EA36-3DDD-8FFF-803EB6C768F9}"/>
              </a:ext>
            </a:extLst>
          </p:cNvPr>
          <p:cNvCxnSpPr>
            <a:cxnSpLocks/>
            <a:stCxn id="5" idx="3"/>
            <a:endCxn id="7" idx="1"/>
          </p:cNvCxnSpPr>
          <p:nvPr/>
        </p:nvCxnSpPr>
        <p:spPr>
          <a:xfrm>
            <a:off x="5697215" y="1287339"/>
            <a:ext cx="602753" cy="546018"/>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76869F44-3094-3A54-DCF4-7519CC97B9BC}"/>
              </a:ext>
            </a:extLst>
          </p:cNvPr>
          <p:cNvSpPr txBox="1"/>
          <p:nvPr/>
        </p:nvSpPr>
        <p:spPr>
          <a:xfrm>
            <a:off x="395536" y="2184183"/>
            <a:ext cx="4634738" cy="1648849"/>
          </a:xfrm>
          <a:prstGeom prst="rect">
            <a:avLst/>
          </a:prstGeom>
          <a:solidFill>
            <a:schemeClr val="bg1"/>
          </a:solid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Podemos construir el cronograma de diversas formas:</a:t>
            </a:r>
          </a:p>
          <a:p>
            <a:pPr marL="285750" marR="0" lvl="0" indent="-28575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 el proyecto se registra usando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SIGES Portafolio</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utilizar el módulo </a:t>
            </a: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Cronograma</a:t>
            </a:r>
          </a:p>
          <a:p>
            <a:pPr marL="285750" marR="0" lvl="0" indent="-28575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 el proyecto no se va a registrar en SIGES, utilizar un software especializado como Project Libre® o Microsoft Project ® o herramientas como Excel.</a:t>
            </a:r>
          </a:p>
        </p:txBody>
      </p:sp>
      <p:sp>
        <p:nvSpPr>
          <p:cNvPr id="2" name="CuadroTexto 1">
            <a:extLst>
              <a:ext uri="{FF2B5EF4-FFF2-40B4-BE49-F238E27FC236}">
                <a16:creationId xmlns:a16="http://schemas.microsoft.com/office/drawing/2014/main" id="{ADF6CEC5-0095-A6D6-3E48-35FAA3E2CCF9}"/>
              </a:ext>
            </a:extLst>
          </p:cNvPr>
          <p:cNvSpPr txBox="1"/>
          <p:nvPr/>
        </p:nvSpPr>
        <p:spPr>
          <a:xfrm>
            <a:off x="5364088" y="2811492"/>
            <a:ext cx="3309485" cy="1169551"/>
          </a:xfrm>
          <a:prstGeom prst="rect">
            <a:avLst/>
          </a:prstGeom>
          <a:solidFill>
            <a:schemeClr val="accent4">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cronograma de alto nivel representa principalmente entregables principales y algunos entregables intermedios. No intenta detallar al nivel de actividades simples o cortas.</a:t>
            </a:r>
          </a:p>
        </p:txBody>
      </p:sp>
    </p:spTree>
    <p:extLst>
      <p:ext uri="{BB962C8B-B14F-4D97-AF65-F5344CB8AC3E}">
        <p14:creationId xmlns:p14="http://schemas.microsoft.com/office/powerpoint/2010/main" val="865492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bg/>
                                          </p:spTgt>
                                        </p:tgtEl>
                                        <p:attrNameLst>
                                          <p:attrName>style.visibility</p:attrName>
                                        </p:attrNameLst>
                                      </p:cBhvr>
                                      <p:to>
                                        <p:strVal val="visible"/>
                                      </p:to>
                                    </p:set>
                                    <p:animEffect transition="in" filter="fade">
                                      <p:cBhvr>
                                        <p:cTn id="24" dur="500"/>
                                        <p:tgtEl>
                                          <p:spTgt spid="13">
                                            <p:bg/>
                                          </p:spTgt>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xEl>
                                              <p:pRg st="1" end="1"/>
                                            </p:txEl>
                                          </p:spTgt>
                                        </p:tgtEl>
                                        <p:attrNameLst>
                                          <p:attrName>style.visibility</p:attrName>
                                        </p:attrNameLst>
                                      </p:cBhvr>
                                      <p:to>
                                        <p:strVal val="visible"/>
                                      </p:to>
                                    </p:set>
                                    <p:animEffect transition="in" filter="fade">
                                      <p:cBhvr>
                                        <p:cTn id="33" dur="500"/>
                                        <p:tgtEl>
                                          <p:spTgt spid="13">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xEl>
                                              <p:pRg st="2" end="2"/>
                                            </p:txEl>
                                          </p:spTgt>
                                        </p:tgtEl>
                                        <p:attrNameLst>
                                          <p:attrName>style.visibility</p:attrName>
                                        </p:attrNameLst>
                                      </p:cBhvr>
                                      <p:to>
                                        <p:strVal val="visible"/>
                                      </p:to>
                                    </p:set>
                                    <p:animEffect transition="in" filter="fade">
                                      <p:cBhvr>
                                        <p:cTn id="38" dur="500"/>
                                        <p:tgtEl>
                                          <p:spTgt spid="1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uiExpand="1" build="p" animBg="1"/>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40000"/>
            <a:lum/>
          </a:blip>
          <a:srcRect/>
          <a:tile tx="0" ty="0" sx="100000" sy="100000" flip="none" algn="tl"/>
        </a:blipFill>
        <a:effectLst/>
      </p:bgPr>
    </p:bg>
    <p:spTree>
      <p:nvGrpSpPr>
        <p:cNvPr id="1" name=""/>
        <p:cNvGrpSpPr/>
        <p:nvPr/>
      </p:nvGrpSpPr>
      <p:grpSpPr>
        <a:xfrm>
          <a:off x="0" y="0"/>
          <a:ext cx="0" cy="0"/>
          <a:chOff x="0" y="0"/>
          <a:chExt cx="0" cy="0"/>
        </a:xfrm>
      </p:grpSpPr>
      <p:grpSp>
        <p:nvGrpSpPr>
          <p:cNvPr id="3" name="Grupo 2">
            <a:extLst>
              <a:ext uri="{FF2B5EF4-FFF2-40B4-BE49-F238E27FC236}">
                <a16:creationId xmlns:a16="http://schemas.microsoft.com/office/drawing/2014/main" id="{F9EC783D-88A0-D1B2-5673-0D7725124E17}"/>
              </a:ext>
            </a:extLst>
          </p:cNvPr>
          <p:cNvGrpSpPr/>
          <p:nvPr/>
        </p:nvGrpSpPr>
        <p:grpSpPr>
          <a:xfrm>
            <a:off x="75782" y="627534"/>
            <a:ext cx="5512798" cy="3318878"/>
            <a:chOff x="75782" y="627534"/>
            <a:chExt cx="5512798" cy="3318878"/>
          </a:xfrm>
        </p:grpSpPr>
        <p:sp>
          <p:nvSpPr>
            <p:cNvPr id="2" name="Rectángulo: esquinas superiores cortadas 1">
              <a:extLst>
                <a:ext uri="{FF2B5EF4-FFF2-40B4-BE49-F238E27FC236}">
                  <a16:creationId xmlns:a16="http://schemas.microsoft.com/office/drawing/2014/main" id="{BB847591-FE4E-577C-84E5-0A5704196C73}"/>
                </a:ext>
              </a:extLst>
            </p:cNvPr>
            <p:cNvSpPr/>
            <p:nvPr/>
          </p:nvSpPr>
          <p:spPr>
            <a:xfrm>
              <a:off x="2340205" y="627534"/>
              <a:ext cx="1359629" cy="610058"/>
            </a:xfrm>
            <a:prstGeom prst="snip2SameRect">
              <a:avLst/>
            </a:prstGeom>
            <a:solidFill>
              <a:schemeClr val="accent2">
                <a:lumMod val="60000"/>
                <a:lumOff val="4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Desarrollar Unidad GD</a:t>
              </a:r>
            </a:p>
          </p:txBody>
        </p:sp>
        <p:sp>
          <p:nvSpPr>
            <p:cNvPr id="6" name="Rectángulo: esquinas superiores cortadas 5">
              <a:extLst>
                <a:ext uri="{FF2B5EF4-FFF2-40B4-BE49-F238E27FC236}">
                  <a16:creationId xmlns:a16="http://schemas.microsoft.com/office/drawing/2014/main" id="{27793F7B-A483-E465-4CAE-499CB8B9C877}"/>
                </a:ext>
              </a:extLst>
            </p:cNvPr>
            <p:cNvSpPr/>
            <p:nvPr/>
          </p:nvSpPr>
          <p:spPr>
            <a:xfrm>
              <a:off x="75782" y="1568378"/>
              <a:ext cx="970657" cy="450087"/>
            </a:xfrm>
            <a:prstGeom prst="snip2SameRect">
              <a:avLst/>
            </a:prstGeom>
            <a:solidFill>
              <a:schemeClr val="accent5">
                <a:lumMod val="40000"/>
                <a:lumOff val="6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Preparación</a:t>
              </a:r>
            </a:p>
          </p:txBody>
        </p:sp>
        <p:sp>
          <p:nvSpPr>
            <p:cNvPr id="8" name="Rectángulo: esquinas superiores cortadas 7">
              <a:extLst>
                <a:ext uri="{FF2B5EF4-FFF2-40B4-BE49-F238E27FC236}">
                  <a16:creationId xmlns:a16="http://schemas.microsoft.com/office/drawing/2014/main" id="{E54D369B-4156-FB7F-B693-60CDD423D2B4}"/>
                </a:ext>
              </a:extLst>
            </p:cNvPr>
            <p:cNvSpPr/>
            <p:nvPr/>
          </p:nvSpPr>
          <p:spPr>
            <a:xfrm>
              <a:off x="1416272" y="1582034"/>
              <a:ext cx="894661" cy="450087"/>
            </a:xfrm>
            <a:prstGeom prst="snip2SameRect">
              <a:avLst/>
            </a:prstGeom>
            <a:solidFill>
              <a:schemeClr val="accent5">
                <a:lumMod val="40000"/>
                <a:lumOff val="6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Organismo 1</a:t>
              </a:r>
            </a:p>
          </p:txBody>
        </p:sp>
        <p:sp>
          <p:nvSpPr>
            <p:cNvPr id="9" name="Rectángulo: esquinas superiores cortadas 8">
              <a:extLst>
                <a:ext uri="{FF2B5EF4-FFF2-40B4-BE49-F238E27FC236}">
                  <a16:creationId xmlns:a16="http://schemas.microsoft.com/office/drawing/2014/main" id="{19505CB0-32EF-E631-6171-E86A6E58E7EF}"/>
                </a:ext>
              </a:extLst>
            </p:cNvPr>
            <p:cNvSpPr/>
            <p:nvPr/>
          </p:nvSpPr>
          <p:spPr>
            <a:xfrm>
              <a:off x="1964044" y="2857093"/>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Equipo UGD capacitado</a:t>
              </a:r>
            </a:p>
          </p:txBody>
        </p:sp>
        <p:sp>
          <p:nvSpPr>
            <p:cNvPr id="10" name="Rectángulo: esquinas superiores cortadas 9">
              <a:extLst>
                <a:ext uri="{FF2B5EF4-FFF2-40B4-BE49-F238E27FC236}">
                  <a16:creationId xmlns:a16="http://schemas.microsoft.com/office/drawing/2014/main" id="{AF7FDA89-95C5-6390-9345-E5D30BF31014}"/>
                </a:ext>
              </a:extLst>
            </p:cNvPr>
            <p:cNvSpPr/>
            <p:nvPr/>
          </p:nvSpPr>
          <p:spPr>
            <a:xfrm>
              <a:off x="1967667" y="3492266"/>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Inicio de trabajo UGD</a:t>
              </a:r>
            </a:p>
          </p:txBody>
        </p:sp>
        <p:sp>
          <p:nvSpPr>
            <p:cNvPr id="11" name="Rectángulo: esquinas superiores cortadas 10">
              <a:extLst>
                <a:ext uri="{FF2B5EF4-FFF2-40B4-BE49-F238E27FC236}">
                  <a16:creationId xmlns:a16="http://schemas.microsoft.com/office/drawing/2014/main" id="{1E5B9590-454D-C12E-D0F1-2EEA05FA7108}"/>
                </a:ext>
              </a:extLst>
            </p:cNvPr>
            <p:cNvSpPr/>
            <p:nvPr/>
          </p:nvSpPr>
          <p:spPr>
            <a:xfrm>
              <a:off x="689120" y="2473665"/>
              <a:ext cx="977190" cy="560663"/>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Materiales (guías, talleres, </a:t>
              </a:r>
              <a:r>
                <a:rPr kumimoji="0" lang="es-UY" sz="1000" b="0" i="0" u="none" strike="noStrike" kern="1200" cap="none" spc="0" normalizeH="0" baseline="0" noProof="0" dirty="0" err="1">
                  <a:ln>
                    <a:noFill/>
                  </a:ln>
                  <a:solidFill>
                    <a:srgbClr val="FFFFFF"/>
                  </a:solidFill>
                  <a:effectLst/>
                  <a:uLnTx/>
                  <a:uFillTx/>
                  <a:latin typeface="Microsoft Sans Serif"/>
                  <a:ea typeface="+mn-ea"/>
                  <a:cs typeface="+mn-cs"/>
                </a:rPr>
                <a:t>etc</a:t>
              </a: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a:t>
              </a:r>
            </a:p>
          </p:txBody>
        </p:sp>
        <p:sp>
          <p:nvSpPr>
            <p:cNvPr id="12" name="Rectángulo: esquinas superiores cortadas 11">
              <a:extLst>
                <a:ext uri="{FF2B5EF4-FFF2-40B4-BE49-F238E27FC236}">
                  <a16:creationId xmlns:a16="http://schemas.microsoft.com/office/drawing/2014/main" id="{E47621D3-269D-F01B-1712-96C2C0FA7B3F}"/>
                </a:ext>
              </a:extLst>
            </p:cNvPr>
            <p:cNvSpPr/>
            <p:nvPr/>
          </p:nvSpPr>
          <p:spPr>
            <a:xfrm>
              <a:off x="673516" y="3155705"/>
              <a:ext cx="977190" cy="560663"/>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Acuerdos con organismos</a:t>
              </a:r>
            </a:p>
          </p:txBody>
        </p:sp>
        <p:sp>
          <p:nvSpPr>
            <p:cNvPr id="13" name="Rectángulo: esquinas superiores cortadas 12">
              <a:extLst>
                <a:ext uri="{FF2B5EF4-FFF2-40B4-BE49-F238E27FC236}">
                  <a16:creationId xmlns:a16="http://schemas.microsoft.com/office/drawing/2014/main" id="{29EB6B71-844D-1429-A079-83D2141675F3}"/>
                </a:ext>
              </a:extLst>
            </p:cNvPr>
            <p:cNvSpPr/>
            <p:nvPr/>
          </p:nvSpPr>
          <p:spPr>
            <a:xfrm>
              <a:off x="1964304" y="2312849"/>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Equipo UGD conformado</a:t>
              </a:r>
            </a:p>
          </p:txBody>
        </p:sp>
        <p:cxnSp>
          <p:nvCxnSpPr>
            <p:cNvPr id="14" name="Conector: angular 13">
              <a:extLst>
                <a:ext uri="{FF2B5EF4-FFF2-40B4-BE49-F238E27FC236}">
                  <a16:creationId xmlns:a16="http://schemas.microsoft.com/office/drawing/2014/main" id="{FD6B7512-C8E1-48EB-A7B9-EDCDA97E2775}"/>
                </a:ext>
              </a:extLst>
            </p:cNvPr>
            <p:cNvCxnSpPr>
              <a:cxnSpLocks/>
              <a:stCxn id="2" idx="1"/>
              <a:endCxn id="6" idx="3"/>
            </p:cNvCxnSpPr>
            <p:nvPr/>
          </p:nvCxnSpPr>
          <p:spPr>
            <a:xfrm rot="5400000">
              <a:off x="1625173" y="173531"/>
              <a:ext cx="330786" cy="2458909"/>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Conector: angular 15">
              <a:extLst>
                <a:ext uri="{FF2B5EF4-FFF2-40B4-BE49-F238E27FC236}">
                  <a16:creationId xmlns:a16="http://schemas.microsoft.com/office/drawing/2014/main" id="{03C65D1E-0E2A-984F-601E-34EBB5B9C0F8}"/>
                </a:ext>
              </a:extLst>
            </p:cNvPr>
            <p:cNvCxnSpPr>
              <a:cxnSpLocks/>
              <a:stCxn id="2" idx="1"/>
              <a:endCxn id="8" idx="3"/>
            </p:cNvCxnSpPr>
            <p:nvPr/>
          </p:nvCxnSpPr>
          <p:spPr>
            <a:xfrm rot="5400000">
              <a:off x="2269591" y="831605"/>
              <a:ext cx="344442" cy="1156417"/>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Conector: angular 16">
              <a:extLst>
                <a:ext uri="{FF2B5EF4-FFF2-40B4-BE49-F238E27FC236}">
                  <a16:creationId xmlns:a16="http://schemas.microsoft.com/office/drawing/2014/main" id="{F53910AF-9F1F-BD5E-3E7B-F8D1BD5F6272}"/>
                </a:ext>
              </a:extLst>
            </p:cNvPr>
            <p:cNvCxnSpPr>
              <a:cxnSpLocks/>
              <a:stCxn id="6" idx="1"/>
              <a:endCxn id="11" idx="2"/>
            </p:cNvCxnSpPr>
            <p:nvPr/>
          </p:nvCxnSpPr>
          <p:spPr>
            <a:xfrm rot="16200000" flipH="1">
              <a:off x="257349" y="2322226"/>
              <a:ext cx="735532" cy="128009"/>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Conector: angular 17">
              <a:extLst>
                <a:ext uri="{FF2B5EF4-FFF2-40B4-BE49-F238E27FC236}">
                  <a16:creationId xmlns:a16="http://schemas.microsoft.com/office/drawing/2014/main" id="{3604A51F-78FD-A19C-7207-9EC05B27D461}"/>
                </a:ext>
              </a:extLst>
            </p:cNvPr>
            <p:cNvCxnSpPr>
              <a:cxnSpLocks/>
              <a:stCxn id="6" idx="1"/>
              <a:endCxn id="12" idx="2"/>
            </p:cNvCxnSpPr>
            <p:nvPr/>
          </p:nvCxnSpPr>
          <p:spPr>
            <a:xfrm rot="16200000" flipH="1">
              <a:off x="-91473" y="2671048"/>
              <a:ext cx="1417572" cy="112405"/>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Conector: angular 18">
              <a:extLst>
                <a:ext uri="{FF2B5EF4-FFF2-40B4-BE49-F238E27FC236}">
                  <a16:creationId xmlns:a16="http://schemas.microsoft.com/office/drawing/2014/main" id="{9C390F38-4428-A64D-718D-35700895EA3E}"/>
                </a:ext>
              </a:extLst>
            </p:cNvPr>
            <p:cNvCxnSpPr>
              <a:cxnSpLocks/>
              <a:stCxn id="8" idx="1"/>
              <a:endCxn id="10" idx="2"/>
            </p:cNvCxnSpPr>
            <p:nvPr/>
          </p:nvCxnSpPr>
          <p:spPr>
            <a:xfrm rot="16200000" flipH="1">
              <a:off x="1073041" y="2822683"/>
              <a:ext cx="1685189" cy="104064"/>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Conector: angular 19">
              <a:extLst>
                <a:ext uri="{FF2B5EF4-FFF2-40B4-BE49-F238E27FC236}">
                  <a16:creationId xmlns:a16="http://schemas.microsoft.com/office/drawing/2014/main" id="{11032F46-A22B-24A6-F1E8-91D65EACAF5A}"/>
                </a:ext>
              </a:extLst>
            </p:cNvPr>
            <p:cNvCxnSpPr>
              <a:cxnSpLocks/>
              <a:stCxn id="8" idx="1"/>
              <a:endCxn id="9" idx="2"/>
            </p:cNvCxnSpPr>
            <p:nvPr/>
          </p:nvCxnSpPr>
          <p:spPr>
            <a:xfrm rot="16200000" flipH="1">
              <a:off x="1388815" y="2506908"/>
              <a:ext cx="1050016" cy="100441"/>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Conector: angular 20">
              <a:extLst>
                <a:ext uri="{FF2B5EF4-FFF2-40B4-BE49-F238E27FC236}">
                  <a16:creationId xmlns:a16="http://schemas.microsoft.com/office/drawing/2014/main" id="{AB0DA596-E3DF-1E95-EA08-A0012F37C288}"/>
                </a:ext>
              </a:extLst>
            </p:cNvPr>
            <p:cNvCxnSpPr>
              <a:cxnSpLocks/>
              <a:stCxn id="8" idx="1"/>
              <a:endCxn id="13" idx="2"/>
            </p:cNvCxnSpPr>
            <p:nvPr/>
          </p:nvCxnSpPr>
          <p:spPr>
            <a:xfrm rot="16200000" flipH="1">
              <a:off x="1661067" y="2234656"/>
              <a:ext cx="505772" cy="100701"/>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0" name="Rectángulo: esquinas superiores cortadas 129">
              <a:extLst>
                <a:ext uri="{FF2B5EF4-FFF2-40B4-BE49-F238E27FC236}">
                  <a16:creationId xmlns:a16="http://schemas.microsoft.com/office/drawing/2014/main" id="{DD199E5A-A792-F262-89E8-3C66985BB6EE}"/>
                </a:ext>
              </a:extLst>
            </p:cNvPr>
            <p:cNvSpPr/>
            <p:nvPr/>
          </p:nvSpPr>
          <p:spPr>
            <a:xfrm>
              <a:off x="2764367" y="1589699"/>
              <a:ext cx="878890" cy="450087"/>
            </a:xfrm>
            <a:prstGeom prst="snip2SameRect">
              <a:avLst/>
            </a:prstGeom>
            <a:solidFill>
              <a:schemeClr val="accent5">
                <a:lumMod val="40000"/>
                <a:lumOff val="6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Organismo 2</a:t>
              </a:r>
            </a:p>
          </p:txBody>
        </p:sp>
        <p:sp>
          <p:nvSpPr>
            <p:cNvPr id="131" name="Rectángulo: esquinas superiores cortadas 130">
              <a:extLst>
                <a:ext uri="{FF2B5EF4-FFF2-40B4-BE49-F238E27FC236}">
                  <a16:creationId xmlns:a16="http://schemas.microsoft.com/office/drawing/2014/main" id="{A3EF6744-1A7C-ABAC-470E-286A4D16A7CC}"/>
                </a:ext>
              </a:extLst>
            </p:cNvPr>
            <p:cNvSpPr/>
            <p:nvPr/>
          </p:nvSpPr>
          <p:spPr>
            <a:xfrm>
              <a:off x="3347702" y="2861152"/>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Equipo UGD capacitado</a:t>
              </a:r>
            </a:p>
          </p:txBody>
        </p:sp>
        <p:sp>
          <p:nvSpPr>
            <p:cNvPr id="132" name="Rectángulo: esquinas superiores cortadas 131">
              <a:extLst>
                <a:ext uri="{FF2B5EF4-FFF2-40B4-BE49-F238E27FC236}">
                  <a16:creationId xmlns:a16="http://schemas.microsoft.com/office/drawing/2014/main" id="{46171FCD-85DB-BABC-25A3-6F588D40AF95}"/>
                </a:ext>
              </a:extLst>
            </p:cNvPr>
            <p:cNvSpPr/>
            <p:nvPr/>
          </p:nvSpPr>
          <p:spPr>
            <a:xfrm>
              <a:off x="3351325" y="3496325"/>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Inicio de trabajo UGD</a:t>
              </a:r>
            </a:p>
          </p:txBody>
        </p:sp>
        <p:sp>
          <p:nvSpPr>
            <p:cNvPr id="133" name="Rectángulo: esquinas superiores cortadas 132">
              <a:extLst>
                <a:ext uri="{FF2B5EF4-FFF2-40B4-BE49-F238E27FC236}">
                  <a16:creationId xmlns:a16="http://schemas.microsoft.com/office/drawing/2014/main" id="{01E7C826-DF81-BBF4-98F1-EA42F63F21AB}"/>
                </a:ext>
              </a:extLst>
            </p:cNvPr>
            <p:cNvSpPr/>
            <p:nvPr/>
          </p:nvSpPr>
          <p:spPr>
            <a:xfrm>
              <a:off x="3347962" y="2316908"/>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Equipo UGD conformado</a:t>
              </a:r>
            </a:p>
          </p:txBody>
        </p:sp>
        <p:cxnSp>
          <p:nvCxnSpPr>
            <p:cNvPr id="134" name="Conector: angular 133">
              <a:extLst>
                <a:ext uri="{FF2B5EF4-FFF2-40B4-BE49-F238E27FC236}">
                  <a16:creationId xmlns:a16="http://schemas.microsoft.com/office/drawing/2014/main" id="{9464F617-1C15-99D6-80C8-420D3E9119EA}"/>
                </a:ext>
              </a:extLst>
            </p:cNvPr>
            <p:cNvCxnSpPr>
              <a:cxnSpLocks/>
              <a:stCxn id="2" idx="1"/>
              <a:endCxn id="130" idx="3"/>
            </p:cNvCxnSpPr>
            <p:nvPr/>
          </p:nvCxnSpPr>
          <p:spPr>
            <a:xfrm rot="16200000" flipH="1">
              <a:off x="2935863" y="1321749"/>
              <a:ext cx="352107" cy="183792"/>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5" name="Conector: angular 134">
              <a:extLst>
                <a:ext uri="{FF2B5EF4-FFF2-40B4-BE49-F238E27FC236}">
                  <a16:creationId xmlns:a16="http://schemas.microsoft.com/office/drawing/2014/main" id="{E7487811-C763-83BD-610F-80C7C8BCBC72}"/>
                </a:ext>
              </a:extLst>
            </p:cNvPr>
            <p:cNvCxnSpPr>
              <a:cxnSpLocks/>
              <a:stCxn id="130" idx="1"/>
              <a:endCxn id="132" idx="2"/>
            </p:cNvCxnSpPr>
            <p:nvPr/>
          </p:nvCxnSpPr>
          <p:spPr>
            <a:xfrm rot="16200000" flipH="1">
              <a:off x="2436777" y="2806820"/>
              <a:ext cx="1681583" cy="147513"/>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6" name="Conector: angular 135">
              <a:extLst>
                <a:ext uri="{FF2B5EF4-FFF2-40B4-BE49-F238E27FC236}">
                  <a16:creationId xmlns:a16="http://schemas.microsoft.com/office/drawing/2014/main" id="{639E9988-72B1-33A4-4EAE-0074D6021BD0}"/>
                </a:ext>
              </a:extLst>
            </p:cNvPr>
            <p:cNvCxnSpPr>
              <a:cxnSpLocks/>
              <a:stCxn id="130" idx="1"/>
              <a:endCxn id="131" idx="2"/>
            </p:cNvCxnSpPr>
            <p:nvPr/>
          </p:nvCxnSpPr>
          <p:spPr>
            <a:xfrm rot="16200000" flipH="1">
              <a:off x="2752552" y="2491046"/>
              <a:ext cx="1046410" cy="143890"/>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7" name="Conector: angular 136">
              <a:extLst>
                <a:ext uri="{FF2B5EF4-FFF2-40B4-BE49-F238E27FC236}">
                  <a16:creationId xmlns:a16="http://schemas.microsoft.com/office/drawing/2014/main" id="{0FFFE997-AD44-6D99-EC27-D65C9ECF06DD}"/>
                </a:ext>
              </a:extLst>
            </p:cNvPr>
            <p:cNvCxnSpPr>
              <a:cxnSpLocks/>
              <a:stCxn id="130" idx="1"/>
              <a:endCxn id="133" idx="2"/>
            </p:cNvCxnSpPr>
            <p:nvPr/>
          </p:nvCxnSpPr>
          <p:spPr>
            <a:xfrm rot="16200000" flipH="1">
              <a:off x="3024804" y="2218794"/>
              <a:ext cx="502166" cy="144150"/>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8" name="Rectángulo: esquinas superiores cortadas 137">
              <a:extLst>
                <a:ext uri="{FF2B5EF4-FFF2-40B4-BE49-F238E27FC236}">
                  <a16:creationId xmlns:a16="http://schemas.microsoft.com/office/drawing/2014/main" id="{6AF64A01-61EE-4382-3EDB-9446CB37DCB5}"/>
                </a:ext>
              </a:extLst>
            </p:cNvPr>
            <p:cNvSpPr/>
            <p:nvPr/>
          </p:nvSpPr>
          <p:spPr>
            <a:xfrm>
              <a:off x="4012356" y="1581093"/>
              <a:ext cx="911828" cy="450087"/>
            </a:xfrm>
            <a:prstGeom prst="snip2SameRect">
              <a:avLst/>
            </a:prstGeom>
            <a:solidFill>
              <a:schemeClr val="accent5">
                <a:lumMod val="40000"/>
                <a:lumOff val="6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Organismo 3</a:t>
              </a:r>
            </a:p>
          </p:txBody>
        </p:sp>
        <p:sp>
          <p:nvSpPr>
            <p:cNvPr id="139" name="Rectángulo: esquinas superiores cortadas 138">
              <a:extLst>
                <a:ext uri="{FF2B5EF4-FFF2-40B4-BE49-F238E27FC236}">
                  <a16:creationId xmlns:a16="http://schemas.microsoft.com/office/drawing/2014/main" id="{741D369B-E63E-7E96-23FE-4D9ADD82A447}"/>
                </a:ext>
              </a:extLst>
            </p:cNvPr>
            <p:cNvSpPr/>
            <p:nvPr/>
          </p:nvSpPr>
          <p:spPr>
            <a:xfrm>
              <a:off x="4607767" y="2856152"/>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Equipo UGD capacitado</a:t>
              </a:r>
            </a:p>
          </p:txBody>
        </p:sp>
        <p:sp>
          <p:nvSpPr>
            <p:cNvPr id="140" name="Rectángulo: esquinas superiores cortadas 139">
              <a:extLst>
                <a:ext uri="{FF2B5EF4-FFF2-40B4-BE49-F238E27FC236}">
                  <a16:creationId xmlns:a16="http://schemas.microsoft.com/office/drawing/2014/main" id="{8753BC9B-F424-6FAC-7D57-0264B2635C36}"/>
                </a:ext>
              </a:extLst>
            </p:cNvPr>
            <p:cNvSpPr/>
            <p:nvPr/>
          </p:nvSpPr>
          <p:spPr>
            <a:xfrm>
              <a:off x="4611390" y="3491325"/>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Inicio de trabajo UGD</a:t>
              </a:r>
            </a:p>
          </p:txBody>
        </p:sp>
        <p:sp>
          <p:nvSpPr>
            <p:cNvPr id="141" name="Rectángulo: esquinas superiores cortadas 140">
              <a:extLst>
                <a:ext uri="{FF2B5EF4-FFF2-40B4-BE49-F238E27FC236}">
                  <a16:creationId xmlns:a16="http://schemas.microsoft.com/office/drawing/2014/main" id="{6CD55A59-7BF6-ECB1-C9BB-1DC7E3E63FFB}"/>
                </a:ext>
              </a:extLst>
            </p:cNvPr>
            <p:cNvSpPr/>
            <p:nvPr/>
          </p:nvSpPr>
          <p:spPr>
            <a:xfrm>
              <a:off x="4608027" y="2311908"/>
              <a:ext cx="977190" cy="450087"/>
            </a:xfrm>
            <a:prstGeom prst="snip2SameRect">
              <a:avLst/>
            </a:prstGeom>
            <a:solidFill>
              <a:schemeClr val="accent5">
                <a:lumMod val="7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FFFF"/>
                  </a:solidFill>
                  <a:effectLst/>
                  <a:uLnTx/>
                  <a:uFillTx/>
                  <a:latin typeface="Microsoft Sans Serif"/>
                  <a:ea typeface="+mn-ea"/>
                  <a:cs typeface="+mn-cs"/>
                </a:rPr>
                <a:t>Equipo UGD conformado</a:t>
              </a:r>
            </a:p>
          </p:txBody>
        </p:sp>
        <p:cxnSp>
          <p:nvCxnSpPr>
            <p:cNvPr id="142" name="Conector: angular 141">
              <a:extLst>
                <a:ext uri="{FF2B5EF4-FFF2-40B4-BE49-F238E27FC236}">
                  <a16:creationId xmlns:a16="http://schemas.microsoft.com/office/drawing/2014/main" id="{6A59C614-15B7-351A-D1CC-83BC410ABAD9}"/>
                </a:ext>
              </a:extLst>
            </p:cNvPr>
            <p:cNvCxnSpPr>
              <a:cxnSpLocks/>
              <a:stCxn id="2" idx="1"/>
              <a:endCxn id="138" idx="3"/>
            </p:cNvCxnSpPr>
            <p:nvPr/>
          </p:nvCxnSpPr>
          <p:spPr>
            <a:xfrm rot="16200000" flipH="1">
              <a:off x="3572395" y="685217"/>
              <a:ext cx="343501" cy="1448250"/>
            </a:xfrm>
            <a:prstGeom prst="bentConnector3">
              <a:avLst>
                <a:gd name="adj1" fmla="val 50000"/>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 name="Conector: angular 142">
              <a:extLst>
                <a:ext uri="{FF2B5EF4-FFF2-40B4-BE49-F238E27FC236}">
                  <a16:creationId xmlns:a16="http://schemas.microsoft.com/office/drawing/2014/main" id="{CE892F07-399D-C726-2C9F-6779B201DEA9}"/>
                </a:ext>
              </a:extLst>
            </p:cNvPr>
            <p:cNvCxnSpPr>
              <a:cxnSpLocks/>
              <a:stCxn id="138" idx="1"/>
              <a:endCxn id="140" idx="2"/>
            </p:cNvCxnSpPr>
            <p:nvPr/>
          </p:nvCxnSpPr>
          <p:spPr>
            <a:xfrm rot="16200000" flipH="1">
              <a:off x="3697236" y="2802214"/>
              <a:ext cx="1685189" cy="143120"/>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 name="Conector: angular 143">
              <a:extLst>
                <a:ext uri="{FF2B5EF4-FFF2-40B4-BE49-F238E27FC236}">
                  <a16:creationId xmlns:a16="http://schemas.microsoft.com/office/drawing/2014/main" id="{D65E8EF3-71EE-064C-BA35-48E3E622B531}"/>
                </a:ext>
              </a:extLst>
            </p:cNvPr>
            <p:cNvCxnSpPr>
              <a:cxnSpLocks/>
              <a:stCxn id="138" idx="1"/>
              <a:endCxn id="139" idx="2"/>
            </p:cNvCxnSpPr>
            <p:nvPr/>
          </p:nvCxnSpPr>
          <p:spPr>
            <a:xfrm rot="16200000" flipH="1">
              <a:off x="4013010" y="2486439"/>
              <a:ext cx="1050016" cy="139497"/>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Conector: angular 144">
              <a:extLst>
                <a:ext uri="{FF2B5EF4-FFF2-40B4-BE49-F238E27FC236}">
                  <a16:creationId xmlns:a16="http://schemas.microsoft.com/office/drawing/2014/main" id="{D1A1C83F-5292-659D-9BAB-322910C2E311}"/>
                </a:ext>
              </a:extLst>
            </p:cNvPr>
            <p:cNvCxnSpPr>
              <a:cxnSpLocks/>
              <a:stCxn id="138" idx="1"/>
              <a:endCxn id="141" idx="2"/>
            </p:cNvCxnSpPr>
            <p:nvPr/>
          </p:nvCxnSpPr>
          <p:spPr>
            <a:xfrm rot="16200000" flipH="1">
              <a:off x="4285262" y="2214187"/>
              <a:ext cx="505772" cy="139757"/>
            </a:xfrm>
            <a:prstGeom prst="bentConnector2">
              <a:avLst/>
            </a:prstGeom>
            <a:ln w="1905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82" name="Título 3">
            <a:extLst>
              <a:ext uri="{FF2B5EF4-FFF2-40B4-BE49-F238E27FC236}">
                <a16:creationId xmlns:a16="http://schemas.microsoft.com/office/drawing/2014/main" id="{ABA86CF3-AA47-D81C-89D7-BB91A9894571}"/>
              </a:ext>
            </a:extLst>
          </p:cNvPr>
          <p:cNvSpPr>
            <a:spLocks noGrp="1"/>
          </p:cNvSpPr>
          <p:nvPr>
            <p:ph type="title"/>
          </p:nvPr>
        </p:nvSpPr>
        <p:spPr>
          <a:xfrm>
            <a:off x="179512" y="134767"/>
            <a:ext cx="1224136" cy="435776"/>
          </a:xfrm>
        </p:spPr>
        <p:txBody>
          <a:bodyPr/>
          <a:lstStyle/>
          <a:p>
            <a:r>
              <a:rPr lang="es-UY" dirty="0">
                <a:solidFill>
                  <a:srgbClr val="7030A0"/>
                </a:solidFill>
              </a:rPr>
              <a:t>Ejemplo:</a:t>
            </a:r>
          </a:p>
        </p:txBody>
      </p:sp>
      <p:sp>
        <p:nvSpPr>
          <p:cNvPr id="184" name="CuadroTexto 183">
            <a:extLst>
              <a:ext uri="{FF2B5EF4-FFF2-40B4-BE49-F238E27FC236}">
                <a16:creationId xmlns:a16="http://schemas.microsoft.com/office/drawing/2014/main" id="{4D470E46-F2F3-0201-B769-A962281C2880}"/>
              </a:ext>
            </a:extLst>
          </p:cNvPr>
          <p:cNvSpPr txBox="1"/>
          <p:nvPr/>
        </p:nvSpPr>
        <p:spPr>
          <a:xfrm>
            <a:off x="5796136" y="173039"/>
            <a:ext cx="3246808" cy="888320"/>
          </a:xfrm>
          <a:prstGeom prst="rect">
            <a:avLst/>
          </a:prstGeom>
          <a:no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Supongamos un proyecto donde el objetivo es conformar una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unidad de Gobierno Digital </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los organismos, como parte de un compromiso de gobierno.</a:t>
            </a:r>
          </a:p>
        </p:txBody>
      </p:sp>
      <p:sp>
        <p:nvSpPr>
          <p:cNvPr id="185" name="CuadroTexto 184">
            <a:extLst>
              <a:ext uri="{FF2B5EF4-FFF2-40B4-BE49-F238E27FC236}">
                <a16:creationId xmlns:a16="http://schemas.microsoft.com/office/drawing/2014/main" id="{491BD0E8-7D38-A254-9515-6949C27CB06F}"/>
              </a:ext>
            </a:extLst>
          </p:cNvPr>
          <p:cNvSpPr txBox="1"/>
          <p:nvPr/>
        </p:nvSpPr>
        <p:spPr>
          <a:xfrm>
            <a:off x="5796136" y="1946777"/>
            <a:ext cx="3246808" cy="482055"/>
          </a:xfrm>
          <a:prstGeom prst="rect">
            <a:avLst/>
          </a:prstGeom>
          <a:noFill/>
        </p:spPr>
        <p:txBody>
          <a:bodyPr wrap="square" rtlCol="0">
            <a:spAutoFit/>
          </a:bodyPr>
          <a:lstStyle>
            <a:defPPr>
              <a:defRPr lang="es-UY"/>
            </a:defPPr>
            <a:lvl1pPr>
              <a:lnSpc>
                <a:spcPct val="110000"/>
              </a:lnSpc>
              <a:spcAft>
                <a:spcPts val="600"/>
              </a:spcAft>
              <a:defRPr sz="1200">
                <a:latin typeface="+mn-lt"/>
              </a:defRPr>
            </a:lvl1p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Una EDT muy simplificada podría ser la mostrada a continuación.</a:t>
            </a:r>
          </a:p>
        </p:txBody>
      </p:sp>
      <p:sp>
        <p:nvSpPr>
          <p:cNvPr id="186" name="CuadroTexto 185">
            <a:extLst>
              <a:ext uri="{FF2B5EF4-FFF2-40B4-BE49-F238E27FC236}">
                <a16:creationId xmlns:a16="http://schemas.microsoft.com/office/drawing/2014/main" id="{85ADCD43-ADC9-6B46-9639-9CC267C4AA5F}"/>
              </a:ext>
            </a:extLst>
          </p:cNvPr>
          <p:cNvSpPr txBox="1"/>
          <p:nvPr/>
        </p:nvSpPr>
        <p:spPr>
          <a:xfrm>
            <a:off x="5821410" y="1161474"/>
            <a:ext cx="3322590" cy="685188"/>
          </a:xfrm>
          <a:prstGeom prst="rect">
            <a:avLst/>
          </a:prstGeom>
          <a:no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La dirección del área encomendó al PM a cumplir con una primera etapa o fase, donde la meta es llegar a 3 organismos en este año.</a:t>
            </a:r>
          </a:p>
        </p:txBody>
      </p:sp>
      <p:sp>
        <p:nvSpPr>
          <p:cNvPr id="192" name="CuadroTexto 191">
            <a:extLst>
              <a:ext uri="{FF2B5EF4-FFF2-40B4-BE49-F238E27FC236}">
                <a16:creationId xmlns:a16="http://schemas.microsoft.com/office/drawing/2014/main" id="{9F61FC9D-B7B6-F4E7-EC4B-D382289C1B44}"/>
              </a:ext>
            </a:extLst>
          </p:cNvPr>
          <p:cNvSpPr txBox="1"/>
          <p:nvPr/>
        </p:nvSpPr>
        <p:spPr>
          <a:xfrm>
            <a:off x="5821410" y="2613750"/>
            <a:ext cx="3246808" cy="685188"/>
          </a:xfrm>
          <a:prstGeom prst="rect">
            <a:avLst/>
          </a:prstGeom>
          <a:noFill/>
        </p:spPr>
        <p:txBody>
          <a:bodyPr wrap="square" rtlCol="0">
            <a:spAutoFit/>
          </a:bodyPr>
          <a:lstStyle>
            <a:defPPr>
              <a:defRPr lang="es-UY"/>
            </a:defPPr>
            <a:lvl1pPr>
              <a:lnSpc>
                <a:spcPct val="110000"/>
              </a:lnSpc>
              <a:spcAft>
                <a:spcPts val="600"/>
              </a:spcAft>
              <a:defRPr sz="1200">
                <a:latin typeface="+mn-lt"/>
              </a:defRPr>
            </a:lvl1p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PM, con su equipo de proyecto, definen los entregables intermedios, hasta llegar a los paquetes de trabajo.</a:t>
            </a:r>
          </a:p>
        </p:txBody>
      </p:sp>
      <p:sp>
        <p:nvSpPr>
          <p:cNvPr id="193" name="CuadroTexto 192">
            <a:extLst>
              <a:ext uri="{FF2B5EF4-FFF2-40B4-BE49-F238E27FC236}">
                <a16:creationId xmlns:a16="http://schemas.microsoft.com/office/drawing/2014/main" id="{0788F146-B07B-50D8-5F84-49C20BAD0305}"/>
              </a:ext>
            </a:extLst>
          </p:cNvPr>
          <p:cNvSpPr txBox="1"/>
          <p:nvPr/>
        </p:nvSpPr>
        <p:spPr>
          <a:xfrm>
            <a:off x="5821410" y="3378609"/>
            <a:ext cx="3246808" cy="482055"/>
          </a:xfrm>
          <a:prstGeom prst="rect">
            <a:avLst/>
          </a:prstGeom>
          <a:noFill/>
        </p:spPr>
        <p:txBody>
          <a:bodyPr wrap="square" rtlCol="0">
            <a:spAutoFit/>
          </a:bodyPr>
          <a:lstStyle>
            <a:defPPr>
              <a:defRPr lang="es-UY"/>
            </a:defPPr>
            <a:lvl1pPr>
              <a:lnSpc>
                <a:spcPct val="110000"/>
              </a:lnSpc>
              <a:spcAft>
                <a:spcPts val="600"/>
              </a:spcAft>
              <a:defRPr sz="1200">
                <a:latin typeface="+mn-lt"/>
              </a:defRPr>
            </a:lvl1p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Cada paquete de trabajo tiene una duración estimada, y depende de otros anteriores</a:t>
            </a:r>
          </a:p>
        </p:txBody>
      </p:sp>
      <p:sp>
        <p:nvSpPr>
          <p:cNvPr id="194" name="CuadroTexto 193">
            <a:extLst>
              <a:ext uri="{FF2B5EF4-FFF2-40B4-BE49-F238E27FC236}">
                <a16:creationId xmlns:a16="http://schemas.microsoft.com/office/drawing/2014/main" id="{95E86731-8FBD-27C7-CB13-24B231175C18}"/>
              </a:ext>
            </a:extLst>
          </p:cNvPr>
          <p:cNvSpPr txBox="1"/>
          <p:nvPr/>
        </p:nvSpPr>
        <p:spPr>
          <a:xfrm>
            <a:off x="5824169" y="3982026"/>
            <a:ext cx="3246808" cy="482055"/>
          </a:xfrm>
          <a:prstGeom prst="rect">
            <a:avLst/>
          </a:prstGeom>
          <a:noFill/>
        </p:spPr>
        <p:txBody>
          <a:bodyPr wrap="square" rtlCol="0">
            <a:spAutoFit/>
          </a:bodyPr>
          <a:lstStyle>
            <a:defPPr>
              <a:defRPr lang="es-UY"/>
            </a:defPPr>
            <a:lvl1pPr>
              <a:lnSpc>
                <a:spcPct val="110000"/>
              </a:lnSpc>
              <a:spcAft>
                <a:spcPts val="600"/>
              </a:spcAft>
              <a:defRPr sz="1200">
                <a:latin typeface="+mn-lt"/>
              </a:defRPr>
            </a:lvl1p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Toda esta información se traslada a un cronograma de alto nivel.</a:t>
            </a:r>
          </a:p>
        </p:txBody>
      </p:sp>
    </p:spTree>
    <p:extLst>
      <p:ext uri="{BB962C8B-B14F-4D97-AF65-F5344CB8AC3E}">
        <p14:creationId xmlns:p14="http://schemas.microsoft.com/office/powerpoint/2010/main" val="401502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fade">
                                      <p:cBhvr>
                                        <p:cTn id="7" dur="500"/>
                                        <p:tgtEl>
                                          <p:spTgt spid="1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6"/>
                                        </p:tgtEl>
                                        <p:attrNameLst>
                                          <p:attrName>style.visibility</p:attrName>
                                        </p:attrNameLst>
                                      </p:cBhvr>
                                      <p:to>
                                        <p:strVal val="visible"/>
                                      </p:to>
                                    </p:set>
                                    <p:animEffect transition="in" filter="fade">
                                      <p:cBhvr>
                                        <p:cTn id="12" dur="500"/>
                                        <p:tgtEl>
                                          <p:spTgt spid="1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5"/>
                                        </p:tgtEl>
                                        <p:attrNameLst>
                                          <p:attrName>style.visibility</p:attrName>
                                        </p:attrNameLst>
                                      </p:cBhvr>
                                      <p:to>
                                        <p:strVal val="visible"/>
                                      </p:to>
                                    </p:set>
                                    <p:animEffect transition="in" filter="fade">
                                      <p:cBhvr>
                                        <p:cTn id="17" dur="500"/>
                                        <p:tgtEl>
                                          <p:spTgt spid="1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2"/>
                                        </p:tgtEl>
                                        <p:attrNameLst>
                                          <p:attrName>style.visibility</p:attrName>
                                        </p:attrNameLst>
                                      </p:cBhvr>
                                      <p:to>
                                        <p:strVal val="visible"/>
                                      </p:to>
                                    </p:set>
                                    <p:animEffect transition="in" filter="fade">
                                      <p:cBhvr>
                                        <p:cTn id="27" dur="500"/>
                                        <p:tgtEl>
                                          <p:spTgt spid="19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3"/>
                                        </p:tgtEl>
                                        <p:attrNameLst>
                                          <p:attrName>style.visibility</p:attrName>
                                        </p:attrNameLst>
                                      </p:cBhvr>
                                      <p:to>
                                        <p:strVal val="visible"/>
                                      </p:to>
                                    </p:set>
                                    <p:animEffect transition="in" filter="fade">
                                      <p:cBhvr>
                                        <p:cTn id="32" dur="500"/>
                                        <p:tgtEl>
                                          <p:spTgt spid="19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4"/>
                                        </p:tgtEl>
                                        <p:attrNameLst>
                                          <p:attrName>style.visibility</p:attrName>
                                        </p:attrNameLst>
                                      </p:cBhvr>
                                      <p:to>
                                        <p:strVal val="visible"/>
                                      </p:to>
                                    </p:set>
                                    <p:animEffect transition="in" filter="fade">
                                      <p:cBhvr>
                                        <p:cTn id="37"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5" grpId="0"/>
      <p:bldP spid="186" grpId="0"/>
      <p:bldP spid="192" grpId="0"/>
      <p:bldP spid="193" grpId="0"/>
      <p:bldP spid="194"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40000"/>
            <a:lum/>
          </a:blip>
          <a:srcRect/>
          <a:tile tx="0" ty="0" sx="100000" sy="100000" flip="none" algn="tl"/>
        </a:blipFill>
        <a:effectLst/>
      </p:bgPr>
    </p:bg>
    <p:spTree>
      <p:nvGrpSpPr>
        <p:cNvPr id="1" name=""/>
        <p:cNvGrpSpPr/>
        <p:nvPr/>
      </p:nvGrpSpPr>
      <p:grpSpPr>
        <a:xfrm>
          <a:off x="0" y="0"/>
          <a:ext cx="0" cy="0"/>
          <a:chOff x="0" y="0"/>
          <a:chExt cx="0" cy="0"/>
        </a:xfrm>
      </p:grpSpPr>
      <p:pic>
        <p:nvPicPr>
          <p:cNvPr id="229" name="Imagen 228">
            <a:extLst>
              <a:ext uri="{FF2B5EF4-FFF2-40B4-BE49-F238E27FC236}">
                <a16:creationId xmlns:a16="http://schemas.microsoft.com/office/drawing/2014/main" id="{F6793D5A-249B-F759-DCAF-F1CD13CADFD0}"/>
              </a:ext>
            </a:extLst>
          </p:cNvPr>
          <p:cNvPicPr>
            <a:picLocks noChangeAspect="1"/>
          </p:cNvPicPr>
          <p:nvPr/>
        </p:nvPicPr>
        <p:blipFill>
          <a:blip r:embed="rId3"/>
          <a:stretch>
            <a:fillRect/>
          </a:stretch>
        </p:blipFill>
        <p:spPr>
          <a:xfrm>
            <a:off x="2065171" y="126254"/>
            <a:ext cx="7047587" cy="3161535"/>
          </a:xfrm>
          <a:prstGeom prst="rect">
            <a:avLst/>
          </a:prstGeom>
        </p:spPr>
      </p:pic>
      <p:sp>
        <p:nvSpPr>
          <p:cNvPr id="182" name="Título 3">
            <a:extLst>
              <a:ext uri="{FF2B5EF4-FFF2-40B4-BE49-F238E27FC236}">
                <a16:creationId xmlns:a16="http://schemas.microsoft.com/office/drawing/2014/main" id="{ABA86CF3-AA47-D81C-89D7-BB91A9894571}"/>
              </a:ext>
            </a:extLst>
          </p:cNvPr>
          <p:cNvSpPr>
            <a:spLocks noGrp="1"/>
          </p:cNvSpPr>
          <p:nvPr>
            <p:ph type="title"/>
          </p:nvPr>
        </p:nvSpPr>
        <p:spPr>
          <a:xfrm>
            <a:off x="179512" y="134767"/>
            <a:ext cx="1224136" cy="435776"/>
          </a:xfrm>
        </p:spPr>
        <p:txBody>
          <a:bodyPr/>
          <a:lstStyle/>
          <a:p>
            <a:r>
              <a:rPr lang="es-UY" dirty="0">
                <a:solidFill>
                  <a:srgbClr val="7030A0"/>
                </a:solidFill>
              </a:rPr>
              <a:t>Ejemplo:</a:t>
            </a:r>
          </a:p>
        </p:txBody>
      </p:sp>
      <p:sp>
        <p:nvSpPr>
          <p:cNvPr id="184" name="CuadroTexto 183">
            <a:extLst>
              <a:ext uri="{FF2B5EF4-FFF2-40B4-BE49-F238E27FC236}">
                <a16:creationId xmlns:a16="http://schemas.microsoft.com/office/drawing/2014/main" id="{4D470E46-F2F3-0201-B769-A962281C2880}"/>
              </a:ext>
            </a:extLst>
          </p:cNvPr>
          <p:cNvSpPr txBox="1"/>
          <p:nvPr/>
        </p:nvSpPr>
        <p:spPr>
          <a:xfrm>
            <a:off x="56015" y="782030"/>
            <a:ext cx="1745032" cy="1094210"/>
          </a:xfrm>
          <a:prstGeom prst="rect">
            <a:avLst/>
          </a:prstGeom>
          <a:noFill/>
          <a:ln>
            <a:solidFill>
              <a:srgbClr val="FF0000"/>
            </a:solidFill>
          </a:ln>
        </p:spPr>
        <p:txBody>
          <a:bodyPr wrap="square" rtlCol="0">
            <a:spAutoFit/>
          </a:bodyPr>
          <a:lstStyle>
            <a:defPPr>
              <a:defRPr lang="es-UY"/>
            </a:defPPr>
            <a:lvl1pPr>
              <a:lnSpc>
                <a:spcPct val="110000"/>
              </a:lnSpc>
              <a:spcAft>
                <a:spcPts val="600"/>
              </a:spcAft>
              <a:defRPr sz="100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vl6pPr>
              <a:defRPr>
                <a:latin typeface="Arial" panose="020B0604020202020204" pitchFamily="34" charset="0"/>
                <a:cs typeface="Arial" panose="020B0604020202020204" pitchFamily="34" charset="0"/>
              </a:defRPr>
            </a:lvl6pPr>
            <a:lvl7pPr>
              <a:defRPr>
                <a:latin typeface="Arial" panose="020B0604020202020204" pitchFamily="34" charset="0"/>
                <a:cs typeface="Arial" panose="020B0604020202020204" pitchFamily="34" charset="0"/>
              </a:defRPr>
            </a:lvl7pPr>
            <a:lvl8pPr>
              <a:defRPr>
                <a:latin typeface="Arial" panose="020B0604020202020204" pitchFamily="34" charset="0"/>
                <a:cs typeface="Arial" panose="020B0604020202020204" pitchFamily="34" charset="0"/>
              </a:defRPr>
            </a:lvl8pPr>
            <a:lvl9pPr>
              <a:defRPr>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La primera actividad del cronograma es </a:t>
            </a:r>
            <a:r>
              <a:rPr kumimoji="0" lang="es-UY" sz="10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el </a:t>
            </a:r>
            <a:r>
              <a:rPr kumimoji="0" lang="es-UY" sz="10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nombre </a:t>
            </a:r>
            <a:r>
              <a:rPr kumimoji="0" lang="es-UY" sz="10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de proyecto</a:t>
            </a:r>
            <a:r>
              <a:rPr kumimoji="0" lang="es-UY" sz="10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 Es </a:t>
            </a:r>
            <a:r>
              <a:rPr kumimoji="0" lang="es-UY" sz="10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una </a:t>
            </a:r>
            <a:r>
              <a:rPr kumimoji="0" lang="es-UY" sz="10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actividad </a:t>
            </a:r>
            <a:r>
              <a:rPr kumimoji="0" lang="es-UY" sz="1000" b="0" i="0" u="none" strike="noStrike" kern="1200" cap="none" spc="0" normalizeH="0" baseline="0" noProof="0">
                <a:ln>
                  <a:noFill/>
                </a:ln>
                <a:solidFill>
                  <a:srgbClr val="002C68"/>
                </a:solidFill>
                <a:effectLst/>
                <a:uLnTx/>
                <a:uFillTx/>
                <a:latin typeface="Arial" panose="020B0604020202020204" pitchFamily="34" charset="0"/>
                <a:ea typeface="+mn-ea"/>
                <a:cs typeface="Arial" panose="020B0604020202020204" pitchFamily="34" charset="0"/>
              </a:rPr>
              <a:t>de resumen</a:t>
            </a:r>
            <a:r>
              <a:rPr kumimoji="0" lang="es-UY" sz="10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 que ayuda a cuantificar la duración del mismo.</a:t>
            </a:r>
          </a:p>
        </p:txBody>
      </p:sp>
      <p:sp>
        <p:nvSpPr>
          <p:cNvPr id="3" name="Rectángulo redondeado 14">
            <a:extLst>
              <a:ext uri="{FF2B5EF4-FFF2-40B4-BE49-F238E27FC236}">
                <a16:creationId xmlns:a16="http://schemas.microsoft.com/office/drawing/2014/main" id="{A3AB5262-FFE1-0EA3-5E82-B150D07E68B0}"/>
              </a:ext>
            </a:extLst>
          </p:cNvPr>
          <p:cNvSpPr/>
          <p:nvPr/>
        </p:nvSpPr>
        <p:spPr>
          <a:xfrm>
            <a:off x="1751228" y="441469"/>
            <a:ext cx="264785"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1</a:t>
            </a:r>
          </a:p>
        </p:txBody>
      </p:sp>
      <p:cxnSp>
        <p:nvCxnSpPr>
          <p:cNvPr id="7" name="Conector recto de flecha 6">
            <a:extLst>
              <a:ext uri="{FF2B5EF4-FFF2-40B4-BE49-F238E27FC236}">
                <a16:creationId xmlns:a16="http://schemas.microsoft.com/office/drawing/2014/main" id="{4202CBD6-0E61-4DB7-78A9-E5F8B38EE305}"/>
              </a:ext>
            </a:extLst>
          </p:cNvPr>
          <p:cNvCxnSpPr>
            <a:cxnSpLocks/>
            <a:stCxn id="184" idx="0"/>
            <a:endCxn id="3" idx="1"/>
          </p:cNvCxnSpPr>
          <p:nvPr/>
        </p:nvCxnSpPr>
        <p:spPr>
          <a:xfrm flipV="1">
            <a:off x="928531" y="570543"/>
            <a:ext cx="822697" cy="21148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14">
            <a:extLst>
              <a:ext uri="{FF2B5EF4-FFF2-40B4-BE49-F238E27FC236}">
                <a16:creationId xmlns:a16="http://schemas.microsoft.com/office/drawing/2014/main" id="{AC18A776-DE42-CDA7-3E59-84A47829DC0B}"/>
              </a:ext>
            </a:extLst>
          </p:cNvPr>
          <p:cNvSpPr txBox="1"/>
          <p:nvPr/>
        </p:nvSpPr>
        <p:spPr>
          <a:xfrm>
            <a:off x="71655" y="2087727"/>
            <a:ext cx="1604031" cy="924933"/>
          </a:xfrm>
          <a:prstGeom prst="rect">
            <a:avLst/>
          </a:prstGeom>
          <a:noFill/>
          <a:ln>
            <a:solidFill>
              <a:srgbClr val="FF0000"/>
            </a:solidFill>
          </a:ln>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Se traslada al cronograma la lista de entregables y paquetes de trabajo, registrando la duración de los paquetes</a:t>
            </a:r>
          </a:p>
        </p:txBody>
      </p:sp>
      <p:sp>
        <p:nvSpPr>
          <p:cNvPr id="30" name="Rectángulo redondeado 14">
            <a:extLst>
              <a:ext uri="{FF2B5EF4-FFF2-40B4-BE49-F238E27FC236}">
                <a16:creationId xmlns:a16="http://schemas.microsoft.com/office/drawing/2014/main" id="{2FBE011B-0AFA-2DA5-2CC1-D0AC5ED6A62B}"/>
              </a:ext>
            </a:extLst>
          </p:cNvPr>
          <p:cNvSpPr/>
          <p:nvPr/>
        </p:nvSpPr>
        <p:spPr>
          <a:xfrm>
            <a:off x="2229633" y="779146"/>
            <a:ext cx="264785"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2</a:t>
            </a:r>
          </a:p>
        </p:txBody>
      </p:sp>
      <p:sp>
        <p:nvSpPr>
          <p:cNvPr id="31" name="Rectángulo redondeado 14">
            <a:extLst>
              <a:ext uri="{FF2B5EF4-FFF2-40B4-BE49-F238E27FC236}">
                <a16:creationId xmlns:a16="http://schemas.microsoft.com/office/drawing/2014/main" id="{855225C8-EB94-1555-79BF-5D4742A8A166}"/>
              </a:ext>
            </a:extLst>
          </p:cNvPr>
          <p:cNvSpPr/>
          <p:nvPr/>
        </p:nvSpPr>
        <p:spPr>
          <a:xfrm>
            <a:off x="2224937" y="1704920"/>
            <a:ext cx="264785"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2</a:t>
            </a:r>
          </a:p>
        </p:txBody>
      </p:sp>
      <p:sp>
        <p:nvSpPr>
          <p:cNvPr id="128" name="Rectángulo redondeado 14">
            <a:extLst>
              <a:ext uri="{FF2B5EF4-FFF2-40B4-BE49-F238E27FC236}">
                <a16:creationId xmlns:a16="http://schemas.microsoft.com/office/drawing/2014/main" id="{4CAF11CE-20EB-BC95-A3D5-858A34EC4055}"/>
              </a:ext>
            </a:extLst>
          </p:cNvPr>
          <p:cNvSpPr/>
          <p:nvPr/>
        </p:nvSpPr>
        <p:spPr>
          <a:xfrm>
            <a:off x="2190780" y="2549481"/>
            <a:ext cx="264785"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2</a:t>
            </a:r>
          </a:p>
        </p:txBody>
      </p:sp>
      <p:cxnSp>
        <p:nvCxnSpPr>
          <p:cNvPr id="129" name="Conector recto de flecha 128">
            <a:extLst>
              <a:ext uri="{FF2B5EF4-FFF2-40B4-BE49-F238E27FC236}">
                <a16:creationId xmlns:a16="http://schemas.microsoft.com/office/drawing/2014/main" id="{DD2C0C1A-E9F6-6000-9FFD-35D5553BC5E7}"/>
              </a:ext>
            </a:extLst>
          </p:cNvPr>
          <p:cNvCxnSpPr>
            <a:cxnSpLocks/>
            <a:stCxn id="15" idx="3"/>
            <a:endCxn id="30" idx="2"/>
          </p:cNvCxnSpPr>
          <p:nvPr/>
        </p:nvCxnSpPr>
        <p:spPr>
          <a:xfrm flipV="1">
            <a:off x="1675686" y="1037294"/>
            <a:ext cx="686340" cy="151290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Conector recto de flecha 147">
            <a:extLst>
              <a:ext uri="{FF2B5EF4-FFF2-40B4-BE49-F238E27FC236}">
                <a16:creationId xmlns:a16="http://schemas.microsoft.com/office/drawing/2014/main" id="{453DC4ED-EC3A-DD9D-1132-4B4A85D4836D}"/>
              </a:ext>
            </a:extLst>
          </p:cNvPr>
          <p:cNvCxnSpPr>
            <a:cxnSpLocks/>
            <a:stCxn id="15" idx="3"/>
            <a:endCxn id="31" idx="2"/>
          </p:cNvCxnSpPr>
          <p:nvPr/>
        </p:nvCxnSpPr>
        <p:spPr>
          <a:xfrm flipV="1">
            <a:off x="1675686" y="1963068"/>
            <a:ext cx="681644" cy="587126"/>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Conector recto de flecha 150">
            <a:extLst>
              <a:ext uri="{FF2B5EF4-FFF2-40B4-BE49-F238E27FC236}">
                <a16:creationId xmlns:a16="http://schemas.microsoft.com/office/drawing/2014/main" id="{5D370E34-1ADA-32E8-913D-C2B043E04CE2}"/>
              </a:ext>
            </a:extLst>
          </p:cNvPr>
          <p:cNvCxnSpPr>
            <a:cxnSpLocks/>
            <a:stCxn id="15" idx="3"/>
            <a:endCxn id="128" idx="1"/>
          </p:cNvCxnSpPr>
          <p:nvPr/>
        </p:nvCxnSpPr>
        <p:spPr>
          <a:xfrm>
            <a:off x="1675686" y="2550194"/>
            <a:ext cx="515094" cy="12836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3" name="CuadroTexto 162">
            <a:extLst>
              <a:ext uri="{FF2B5EF4-FFF2-40B4-BE49-F238E27FC236}">
                <a16:creationId xmlns:a16="http://schemas.microsoft.com/office/drawing/2014/main" id="{B99B9586-0A37-9047-7A53-A1751464077D}"/>
              </a:ext>
            </a:extLst>
          </p:cNvPr>
          <p:cNvSpPr txBox="1"/>
          <p:nvPr/>
        </p:nvSpPr>
        <p:spPr>
          <a:xfrm>
            <a:off x="94372" y="3258698"/>
            <a:ext cx="1940332" cy="1263487"/>
          </a:xfrm>
          <a:prstGeom prst="rect">
            <a:avLst/>
          </a:prstGeom>
          <a:noFill/>
          <a:ln>
            <a:solidFill>
              <a:srgbClr val="FF0000"/>
            </a:solidFill>
          </a:ln>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Conviene agregar </a:t>
            </a:r>
            <a:r>
              <a:rPr kumimoji="0" lang="es-UY" sz="10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hitos,</a:t>
            </a:r>
            <a:r>
              <a:rPr kumimoji="0" lang="es-UY" sz="10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que son marcas de ciertos momentos importantes, generalmente el final de un entregable relevante. Se muestran como tareas con duración cero (o 1 en SIGES)</a:t>
            </a:r>
          </a:p>
        </p:txBody>
      </p:sp>
      <p:sp>
        <p:nvSpPr>
          <p:cNvPr id="165" name="Rectángulo redondeado 14">
            <a:extLst>
              <a:ext uri="{FF2B5EF4-FFF2-40B4-BE49-F238E27FC236}">
                <a16:creationId xmlns:a16="http://schemas.microsoft.com/office/drawing/2014/main" id="{CD4402D9-83DC-BB0D-64E0-AAA05AC1C9DE}"/>
              </a:ext>
            </a:extLst>
          </p:cNvPr>
          <p:cNvSpPr/>
          <p:nvPr/>
        </p:nvSpPr>
        <p:spPr>
          <a:xfrm>
            <a:off x="4040237" y="1435657"/>
            <a:ext cx="1152129"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3</a:t>
            </a:r>
          </a:p>
        </p:txBody>
      </p:sp>
      <p:sp>
        <p:nvSpPr>
          <p:cNvPr id="166" name="Rectángulo redondeado 14">
            <a:extLst>
              <a:ext uri="{FF2B5EF4-FFF2-40B4-BE49-F238E27FC236}">
                <a16:creationId xmlns:a16="http://schemas.microsoft.com/office/drawing/2014/main" id="{0DEC2120-244E-8BD4-A652-88062395A71D}"/>
              </a:ext>
            </a:extLst>
          </p:cNvPr>
          <p:cNvSpPr/>
          <p:nvPr/>
        </p:nvSpPr>
        <p:spPr>
          <a:xfrm>
            <a:off x="4029796" y="2312661"/>
            <a:ext cx="1166196"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3</a:t>
            </a:r>
          </a:p>
        </p:txBody>
      </p:sp>
      <p:sp>
        <p:nvSpPr>
          <p:cNvPr id="167" name="Rectángulo redondeado 14">
            <a:extLst>
              <a:ext uri="{FF2B5EF4-FFF2-40B4-BE49-F238E27FC236}">
                <a16:creationId xmlns:a16="http://schemas.microsoft.com/office/drawing/2014/main" id="{716AEA55-D49F-7F35-71EB-3B0760B1DCE1}"/>
              </a:ext>
            </a:extLst>
          </p:cNvPr>
          <p:cNvSpPr/>
          <p:nvPr/>
        </p:nvSpPr>
        <p:spPr>
          <a:xfrm>
            <a:off x="4030018" y="2969226"/>
            <a:ext cx="1166197" cy="2581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400" b="0" i="0" u="none" strike="noStrike" kern="1200" cap="none" spc="0" normalizeH="0" baseline="0" noProof="0" dirty="0">
                <a:ln>
                  <a:noFill/>
                </a:ln>
                <a:solidFill>
                  <a:srgbClr val="FF0000"/>
                </a:solidFill>
                <a:effectLst/>
                <a:uLnTx/>
                <a:uFillTx/>
                <a:latin typeface="Microsoft Sans Serif"/>
                <a:ea typeface="+mn-ea"/>
                <a:cs typeface="+mn-cs"/>
              </a:rPr>
              <a:t>3</a:t>
            </a:r>
          </a:p>
        </p:txBody>
      </p:sp>
      <p:cxnSp>
        <p:nvCxnSpPr>
          <p:cNvPr id="171" name="Conector: angular 170">
            <a:extLst>
              <a:ext uri="{FF2B5EF4-FFF2-40B4-BE49-F238E27FC236}">
                <a16:creationId xmlns:a16="http://schemas.microsoft.com/office/drawing/2014/main" id="{1F8C35EA-F1E2-6F8E-1648-6CEE74EFB156}"/>
              </a:ext>
            </a:extLst>
          </p:cNvPr>
          <p:cNvCxnSpPr>
            <a:cxnSpLocks/>
            <a:stCxn id="163" idx="3"/>
            <a:endCxn id="166" idx="1"/>
          </p:cNvCxnSpPr>
          <p:nvPr/>
        </p:nvCxnSpPr>
        <p:spPr>
          <a:xfrm flipV="1">
            <a:off x="2034704" y="2441735"/>
            <a:ext cx="1995092" cy="1448707"/>
          </a:xfrm>
          <a:prstGeom prst="bentConnector3">
            <a:avLst>
              <a:gd name="adj1" fmla="val 86745"/>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3" name="Conector: angular 172">
            <a:extLst>
              <a:ext uri="{FF2B5EF4-FFF2-40B4-BE49-F238E27FC236}">
                <a16:creationId xmlns:a16="http://schemas.microsoft.com/office/drawing/2014/main" id="{1B978B6F-FA12-0354-B857-5BA64A486F7E}"/>
              </a:ext>
            </a:extLst>
          </p:cNvPr>
          <p:cNvCxnSpPr>
            <a:cxnSpLocks/>
            <a:stCxn id="163" idx="3"/>
            <a:endCxn id="165" idx="1"/>
          </p:cNvCxnSpPr>
          <p:nvPr/>
        </p:nvCxnSpPr>
        <p:spPr>
          <a:xfrm flipV="1">
            <a:off x="2034704" y="1564731"/>
            <a:ext cx="2005533" cy="2325711"/>
          </a:xfrm>
          <a:prstGeom prst="bentConnector3">
            <a:avLst>
              <a:gd name="adj1" fmla="val 86079"/>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Conector: angular 179">
            <a:extLst>
              <a:ext uri="{FF2B5EF4-FFF2-40B4-BE49-F238E27FC236}">
                <a16:creationId xmlns:a16="http://schemas.microsoft.com/office/drawing/2014/main" id="{6B40BF5B-BC8A-566A-9759-A945572B8D10}"/>
              </a:ext>
            </a:extLst>
          </p:cNvPr>
          <p:cNvCxnSpPr>
            <a:cxnSpLocks/>
            <a:stCxn id="163" idx="3"/>
            <a:endCxn id="167" idx="1"/>
          </p:cNvCxnSpPr>
          <p:nvPr/>
        </p:nvCxnSpPr>
        <p:spPr>
          <a:xfrm flipV="1">
            <a:off x="2034704" y="3098300"/>
            <a:ext cx="1995314" cy="792142"/>
          </a:xfrm>
          <a:prstGeom prst="bentConnector3">
            <a:avLst>
              <a:gd name="adj1" fmla="val 8666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1" name="CuadroTexto 190">
            <a:extLst>
              <a:ext uri="{FF2B5EF4-FFF2-40B4-BE49-F238E27FC236}">
                <a16:creationId xmlns:a16="http://schemas.microsoft.com/office/drawing/2014/main" id="{19CF0D63-CAE6-E622-B19E-6E5EB8A455E4}"/>
              </a:ext>
            </a:extLst>
          </p:cNvPr>
          <p:cNvSpPr txBox="1"/>
          <p:nvPr/>
        </p:nvSpPr>
        <p:spPr>
          <a:xfrm>
            <a:off x="2306742" y="4367368"/>
            <a:ext cx="6369714" cy="586379"/>
          </a:xfrm>
          <a:prstGeom prst="rect">
            <a:avLst/>
          </a:prstGeom>
          <a:noFill/>
          <a:ln w="28575">
            <a:solidFill>
              <a:srgbClr val="00B050"/>
            </a:solidFill>
          </a:ln>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 al momento de cargar el cronograma no se conoce la fecha del inicio del proyecto, se    puede cargar un hito que representa a una fecha de inicio. Más tarde, al conocer la fecha real, se ajusta en el hito y todas las actividades siguientes ajustan automáticamente sus fechas según sus dependencias.</a:t>
            </a:r>
          </a:p>
        </p:txBody>
      </p:sp>
      <p:sp>
        <p:nvSpPr>
          <p:cNvPr id="195" name="CuadroTexto 194">
            <a:extLst>
              <a:ext uri="{FF2B5EF4-FFF2-40B4-BE49-F238E27FC236}">
                <a16:creationId xmlns:a16="http://schemas.microsoft.com/office/drawing/2014/main" id="{44364292-2A28-C6DE-47F1-056B87E5B468}"/>
              </a:ext>
            </a:extLst>
          </p:cNvPr>
          <p:cNvSpPr txBox="1"/>
          <p:nvPr/>
        </p:nvSpPr>
        <p:spPr>
          <a:xfrm>
            <a:off x="5915490" y="3457967"/>
            <a:ext cx="3134138" cy="755656"/>
          </a:xfrm>
          <a:prstGeom prst="rect">
            <a:avLst/>
          </a:prstGeom>
          <a:noFill/>
          <a:ln>
            <a:solidFill>
              <a:srgbClr val="00B0F0"/>
            </a:solidFill>
          </a:ln>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0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Todas las actividades del cronograma deben estar vinculadas a través de dependencias. La más común es </a:t>
            </a:r>
            <a:r>
              <a:rPr kumimoji="0" lang="es-UY" sz="10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Fin-Inicio</a:t>
            </a:r>
            <a:r>
              <a:rPr kumimoji="0" lang="es-UY" sz="10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donde la segunda actividad empieza luego de terminada la primera</a:t>
            </a:r>
          </a:p>
        </p:txBody>
      </p:sp>
      <p:sp>
        <p:nvSpPr>
          <p:cNvPr id="201" name="Rectángulo redondeado 14">
            <a:extLst>
              <a:ext uri="{FF2B5EF4-FFF2-40B4-BE49-F238E27FC236}">
                <a16:creationId xmlns:a16="http://schemas.microsoft.com/office/drawing/2014/main" id="{3C40C9B0-A912-BC05-DBE4-A0E157D85DAB}"/>
              </a:ext>
            </a:extLst>
          </p:cNvPr>
          <p:cNvSpPr/>
          <p:nvPr/>
        </p:nvSpPr>
        <p:spPr>
          <a:xfrm>
            <a:off x="5230938" y="1006801"/>
            <a:ext cx="220975" cy="229671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UY" sz="1400" b="0" i="0" u="none" strike="noStrike" kern="1200" cap="none" spc="0" normalizeH="0" baseline="0" noProof="0" dirty="0">
              <a:ln>
                <a:noFill/>
              </a:ln>
              <a:solidFill>
                <a:srgbClr val="FF0000"/>
              </a:solidFill>
              <a:effectLst/>
              <a:uLnTx/>
              <a:uFillTx/>
              <a:latin typeface="Microsoft Sans Serif"/>
              <a:ea typeface="+mn-ea"/>
              <a:cs typeface="+mn-cs"/>
            </a:endParaRPr>
          </a:p>
        </p:txBody>
      </p:sp>
      <p:cxnSp>
        <p:nvCxnSpPr>
          <p:cNvPr id="208" name="Conector recto de flecha 207">
            <a:extLst>
              <a:ext uri="{FF2B5EF4-FFF2-40B4-BE49-F238E27FC236}">
                <a16:creationId xmlns:a16="http://schemas.microsoft.com/office/drawing/2014/main" id="{92C40450-3D4E-65B3-F1ED-16445739440B}"/>
              </a:ext>
            </a:extLst>
          </p:cNvPr>
          <p:cNvCxnSpPr>
            <a:cxnSpLocks/>
            <a:stCxn id="195" idx="1"/>
          </p:cNvCxnSpPr>
          <p:nvPr/>
        </p:nvCxnSpPr>
        <p:spPr>
          <a:xfrm flipH="1" flipV="1">
            <a:off x="5476448" y="3303520"/>
            <a:ext cx="439042" cy="53227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14" name="Elipse 213">
            <a:extLst>
              <a:ext uri="{FF2B5EF4-FFF2-40B4-BE49-F238E27FC236}">
                <a16:creationId xmlns:a16="http://schemas.microsoft.com/office/drawing/2014/main" id="{D2AA014E-642D-0421-B3D0-D04B5756E098}"/>
              </a:ext>
            </a:extLst>
          </p:cNvPr>
          <p:cNvSpPr/>
          <p:nvPr/>
        </p:nvSpPr>
        <p:spPr>
          <a:xfrm>
            <a:off x="3707904" y="699617"/>
            <a:ext cx="144016" cy="156399"/>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cxnSp>
        <p:nvCxnSpPr>
          <p:cNvPr id="216" name="Conector: curvado 215">
            <a:extLst>
              <a:ext uri="{FF2B5EF4-FFF2-40B4-BE49-F238E27FC236}">
                <a16:creationId xmlns:a16="http://schemas.microsoft.com/office/drawing/2014/main" id="{9CBAEECC-BACF-067C-05B3-B201867A899D}"/>
              </a:ext>
            </a:extLst>
          </p:cNvPr>
          <p:cNvCxnSpPr>
            <a:cxnSpLocks/>
            <a:stCxn id="191" idx="0"/>
          </p:cNvCxnSpPr>
          <p:nvPr/>
        </p:nvCxnSpPr>
        <p:spPr>
          <a:xfrm rot="16200000" flipV="1">
            <a:off x="2855674" y="1731442"/>
            <a:ext cx="3605178" cy="1666673"/>
          </a:xfrm>
          <a:prstGeom prst="curvedConnector3">
            <a:avLst>
              <a:gd name="adj1" fmla="val 50000"/>
            </a:avLst>
          </a:prstGeom>
          <a:ln w="19050">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18" name="Conector: curvado 217">
            <a:extLst>
              <a:ext uri="{FF2B5EF4-FFF2-40B4-BE49-F238E27FC236}">
                <a16:creationId xmlns:a16="http://schemas.microsoft.com/office/drawing/2014/main" id="{B701F85D-CFF3-3CC7-6F36-EC9136145FB5}"/>
              </a:ext>
            </a:extLst>
          </p:cNvPr>
          <p:cNvCxnSpPr>
            <a:cxnSpLocks/>
            <a:endCxn id="201" idx="0"/>
          </p:cNvCxnSpPr>
          <p:nvPr/>
        </p:nvCxnSpPr>
        <p:spPr>
          <a:xfrm>
            <a:off x="3852077" y="635432"/>
            <a:ext cx="1489349" cy="371369"/>
          </a:xfrm>
          <a:prstGeom prst="curvedConnector2">
            <a:avLst/>
          </a:prstGeom>
          <a:ln w="19050">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19" name="CuadroTexto 218">
            <a:extLst>
              <a:ext uri="{FF2B5EF4-FFF2-40B4-BE49-F238E27FC236}">
                <a16:creationId xmlns:a16="http://schemas.microsoft.com/office/drawing/2014/main" id="{1FDB2BA7-02D7-C108-F081-43DD770B1D3C}"/>
              </a:ext>
            </a:extLst>
          </p:cNvPr>
          <p:cNvSpPr txBox="1"/>
          <p:nvPr/>
        </p:nvSpPr>
        <p:spPr>
          <a:xfrm>
            <a:off x="6809404" y="1396178"/>
            <a:ext cx="96984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hito</a:t>
            </a:r>
          </a:p>
        </p:txBody>
      </p:sp>
      <p:sp>
        <p:nvSpPr>
          <p:cNvPr id="221" name="CuadroTexto 220">
            <a:extLst>
              <a:ext uri="{FF2B5EF4-FFF2-40B4-BE49-F238E27FC236}">
                <a16:creationId xmlns:a16="http://schemas.microsoft.com/office/drawing/2014/main" id="{9348C2D2-3147-685F-BD5C-2DF33841E707}"/>
              </a:ext>
            </a:extLst>
          </p:cNvPr>
          <p:cNvSpPr txBox="1"/>
          <p:nvPr/>
        </p:nvSpPr>
        <p:spPr>
          <a:xfrm>
            <a:off x="7157378" y="2261415"/>
            <a:ext cx="96984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hito</a:t>
            </a:r>
          </a:p>
        </p:txBody>
      </p:sp>
      <p:sp>
        <p:nvSpPr>
          <p:cNvPr id="222" name="CuadroTexto 221">
            <a:extLst>
              <a:ext uri="{FF2B5EF4-FFF2-40B4-BE49-F238E27FC236}">
                <a16:creationId xmlns:a16="http://schemas.microsoft.com/office/drawing/2014/main" id="{3E73D1EB-875F-C2DD-1ABE-00B2AD9F30F6}"/>
              </a:ext>
            </a:extLst>
          </p:cNvPr>
          <p:cNvSpPr txBox="1"/>
          <p:nvPr/>
        </p:nvSpPr>
        <p:spPr>
          <a:xfrm>
            <a:off x="8417188" y="2939561"/>
            <a:ext cx="96984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hito</a:t>
            </a:r>
          </a:p>
        </p:txBody>
      </p:sp>
      <p:sp>
        <p:nvSpPr>
          <p:cNvPr id="223" name="CuadroTexto 222">
            <a:extLst>
              <a:ext uri="{FF2B5EF4-FFF2-40B4-BE49-F238E27FC236}">
                <a16:creationId xmlns:a16="http://schemas.microsoft.com/office/drawing/2014/main" id="{D5CF59F4-3844-DF01-EB99-8AAADDD0FA01}"/>
              </a:ext>
            </a:extLst>
          </p:cNvPr>
          <p:cNvSpPr txBox="1"/>
          <p:nvPr/>
        </p:nvSpPr>
        <p:spPr>
          <a:xfrm>
            <a:off x="6433716" y="537508"/>
            <a:ext cx="96984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hito</a:t>
            </a:r>
          </a:p>
        </p:txBody>
      </p:sp>
      <p:sp>
        <p:nvSpPr>
          <p:cNvPr id="224" name="CuadroTexto 223">
            <a:extLst>
              <a:ext uri="{FF2B5EF4-FFF2-40B4-BE49-F238E27FC236}">
                <a16:creationId xmlns:a16="http://schemas.microsoft.com/office/drawing/2014/main" id="{34B0CED2-4756-266D-D695-C6B62CAD35F5}"/>
              </a:ext>
            </a:extLst>
          </p:cNvPr>
          <p:cNvSpPr txBox="1"/>
          <p:nvPr/>
        </p:nvSpPr>
        <p:spPr>
          <a:xfrm>
            <a:off x="7524329" y="592250"/>
            <a:ext cx="1768752"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FF0000"/>
                </a:solidFill>
                <a:effectLst/>
                <a:uLnTx/>
                <a:uFillTx/>
                <a:latin typeface="Microsoft Sans Serif"/>
                <a:ea typeface="+mn-ea"/>
                <a:cs typeface="Arial" panose="020B0604020202020204" pitchFamily="34" charset="0"/>
              </a:rPr>
              <a:t>Actividad de resumen</a:t>
            </a:r>
          </a:p>
        </p:txBody>
      </p:sp>
      <p:sp>
        <p:nvSpPr>
          <p:cNvPr id="225" name="CuadroTexto 224">
            <a:extLst>
              <a:ext uri="{FF2B5EF4-FFF2-40B4-BE49-F238E27FC236}">
                <a16:creationId xmlns:a16="http://schemas.microsoft.com/office/drawing/2014/main" id="{3A0CC037-C202-C4A9-24CA-2BA285E7F781}"/>
              </a:ext>
            </a:extLst>
          </p:cNvPr>
          <p:cNvSpPr txBox="1"/>
          <p:nvPr/>
        </p:nvSpPr>
        <p:spPr>
          <a:xfrm>
            <a:off x="7708923" y="1319233"/>
            <a:ext cx="112286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000" b="0" i="0" u="none" strike="noStrike" kern="1200" cap="none" spc="0" normalizeH="0" baseline="0" noProof="0" dirty="0">
                <a:ln>
                  <a:noFill/>
                </a:ln>
                <a:solidFill>
                  <a:srgbClr val="00B0F0"/>
                </a:solidFill>
                <a:effectLst/>
                <a:uLnTx/>
                <a:uFillTx/>
                <a:latin typeface="Microsoft Sans Serif"/>
                <a:ea typeface="+mn-ea"/>
                <a:cs typeface="Arial" panose="020B0604020202020204" pitchFamily="34" charset="0"/>
              </a:rPr>
              <a:t>Dependencias Fin-Inicio</a:t>
            </a:r>
          </a:p>
        </p:txBody>
      </p:sp>
      <p:sp>
        <p:nvSpPr>
          <p:cNvPr id="227" name="Elipse 226">
            <a:extLst>
              <a:ext uri="{FF2B5EF4-FFF2-40B4-BE49-F238E27FC236}">
                <a16:creationId xmlns:a16="http://schemas.microsoft.com/office/drawing/2014/main" id="{247B7F46-D5F6-4242-55E2-D96665C95DEE}"/>
              </a:ext>
            </a:extLst>
          </p:cNvPr>
          <p:cNvSpPr/>
          <p:nvPr/>
        </p:nvSpPr>
        <p:spPr>
          <a:xfrm>
            <a:off x="7217418" y="1294005"/>
            <a:ext cx="347974" cy="374513"/>
          </a:xfrm>
          <a:prstGeom prst="ellipse">
            <a:avLst/>
          </a:prstGeom>
          <a:noFill/>
          <a:ln w="952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Tree>
    <p:extLst>
      <p:ext uri="{BB962C8B-B14F-4D97-AF65-F5344CB8AC3E}">
        <p14:creationId xmlns:p14="http://schemas.microsoft.com/office/powerpoint/2010/main" val="52612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fade">
                                      <p:cBhvr>
                                        <p:cTn id="7" dur="500"/>
                                        <p:tgtEl>
                                          <p:spTgt spid="18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4"/>
                                        </p:tgtEl>
                                        <p:attrNameLst>
                                          <p:attrName>style.visibility</p:attrName>
                                        </p:attrNameLst>
                                      </p:cBhvr>
                                      <p:to>
                                        <p:strVal val="visible"/>
                                      </p:to>
                                    </p:set>
                                    <p:anim calcmode="lin" valueType="num">
                                      <p:cBhvr additive="base">
                                        <p:cTn id="18" dur="500" fill="hold"/>
                                        <p:tgtEl>
                                          <p:spTgt spid="224"/>
                                        </p:tgtEl>
                                        <p:attrNameLst>
                                          <p:attrName>ppt_x</p:attrName>
                                        </p:attrNameLst>
                                      </p:cBhvr>
                                      <p:tavLst>
                                        <p:tav tm="0">
                                          <p:val>
                                            <p:strVal val="#ppt_x"/>
                                          </p:val>
                                        </p:tav>
                                        <p:tav tm="100000">
                                          <p:val>
                                            <p:strVal val="#ppt_x"/>
                                          </p:val>
                                        </p:tav>
                                      </p:tavLst>
                                    </p:anim>
                                    <p:anim calcmode="lin" valueType="num">
                                      <p:cBhvr additive="base">
                                        <p:cTn id="19" dur="500" fill="hold"/>
                                        <p:tgtEl>
                                          <p:spTgt spid="22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fade">
                                      <p:cBhvr>
                                        <p:cTn id="27" dur="500"/>
                                        <p:tgtEl>
                                          <p:spTgt spid="1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148"/>
                                        </p:tgtEl>
                                        <p:attrNameLst>
                                          <p:attrName>style.visibility</p:attrName>
                                        </p:attrNameLst>
                                      </p:cBhvr>
                                      <p:to>
                                        <p:strVal val="visible"/>
                                      </p:to>
                                    </p:set>
                                    <p:animEffect transition="in" filter="fade">
                                      <p:cBhvr>
                                        <p:cTn id="36" dur="500"/>
                                        <p:tgtEl>
                                          <p:spTgt spid="148"/>
                                        </p:tgtEl>
                                      </p:cBhvr>
                                    </p:animEffect>
                                  </p:childTnLst>
                                </p:cTn>
                              </p:par>
                              <p:par>
                                <p:cTn id="37" presetID="10" presetClass="entr" presetSubtype="0" fill="hold" nodeType="withEffect">
                                  <p:stCondLst>
                                    <p:cond delay="0"/>
                                  </p:stCondLst>
                                  <p:childTnLst>
                                    <p:set>
                                      <p:cBhvr>
                                        <p:cTn id="38" dur="1" fill="hold">
                                          <p:stCondLst>
                                            <p:cond delay="0"/>
                                          </p:stCondLst>
                                        </p:cTn>
                                        <p:tgtEl>
                                          <p:spTgt spid="151"/>
                                        </p:tgtEl>
                                        <p:attrNameLst>
                                          <p:attrName>style.visibility</p:attrName>
                                        </p:attrNameLst>
                                      </p:cBhvr>
                                      <p:to>
                                        <p:strVal val="visible"/>
                                      </p:to>
                                    </p:set>
                                    <p:animEffect transition="in" filter="fade">
                                      <p:cBhvr>
                                        <p:cTn id="39" dur="500"/>
                                        <p:tgtEl>
                                          <p:spTgt spid="15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fade">
                                      <p:cBhvr>
                                        <p:cTn id="42" dur="500"/>
                                        <p:tgtEl>
                                          <p:spTgt spid="1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3"/>
                                        </p:tgtEl>
                                        <p:attrNameLst>
                                          <p:attrName>style.visibility</p:attrName>
                                        </p:attrNameLst>
                                      </p:cBhvr>
                                      <p:to>
                                        <p:strVal val="visible"/>
                                      </p:to>
                                    </p:set>
                                    <p:animEffect transition="in" filter="fade">
                                      <p:cBhvr>
                                        <p:cTn id="47" dur="500"/>
                                        <p:tgtEl>
                                          <p:spTgt spid="16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500"/>
                                        <p:tgtEl>
                                          <p:spTgt spid="16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6"/>
                                        </p:tgtEl>
                                        <p:attrNameLst>
                                          <p:attrName>style.visibility</p:attrName>
                                        </p:attrNameLst>
                                      </p:cBhvr>
                                      <p:to>
                                        <p:strVal val="visible"/>
                                      </p:to>
                                    </p:set>
                                    <p:animEffect transition="in" filter="fade">
                                      <p:cBhvr>
                                        <p:cTn id="53" dur="500"/>
                                        <p:tgtEl>
                                          <p:spTgt spid="16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7"/>
                                        </p:tgtEl>
                                        <p:attrNameLst>
                                          <p:attrName>style.visibility</p:attrName>
                                        </p:attrNameLst>
                                      </p:cBhvr>
                                      <p:to>
                                        <p:strVal val="visible"/>
                                      </p:to>
                                    </p:set>
                                    <p:animEffect transition="in" filter="fade">
                                      <p:cBhvr>
                                        <p:cTn id="56" dur="500"/>
                                        <p:tgtEl>
                                          <p:spTgt spid="167"/>
                                        </p:tgtEl>
                                      </p:cBhvr>
                                    </p:animEffect>
                                  </p:childTnLst>
                                </p:cTn>
                              </p:par>
                              <p:par>
                                <p:cTn id="57" presetID="10" presetClass="entr" presetSubtype="0" fill="hold" nodeType="withEffect">
                                  <p:stCondLst>
                                    <p:cond delay="0"/>
                                  </p:stCondLst>
                                  <p:childTnLst>
                                    <p:set>
                                      <p:cBhvr>
                                        <p:cTn id="58" dur="1" fill="hold">
                                          <p:stCondLst>
                                            <p:cond delay="0"/>
                                          </p:stCondLst>
                                        </p:cTn>
                                        <p:tgtEl>
                                          <p:spTgt spid="173"/>
                                        </p:tgtEl>
                                        <p:attrNameLst>
                                          <p:attrName>style.visibility</p:attrName>
                                        </p:attrNameLst>
                                      </p:cBhvr>
                                      <p:to>
                                        <p:strVal val="visible"/>
                                      </p:to>
                                    </p:set>
                                    <p:animEffect transition="in" filter="fade">
                                      <p:cBhvr>
                                        <p:cTn id="59" dur="500"/>
                                        <p:tgtEl>
                                          <p:spTgt spid="173"/>
                                        </p:tgtEl>
                                      </p:cBhvr>
                                    </p:animEffect>
                                  </p:childTnLst>
                                </p:cTn>
                              </p:par>
                              <p:par>
                                <p:cTn id="60" presetID="10" presetClass="entr" presetSubtype="0" fill="hold" nodeType="withEffect">
                                  <p:stCondLst>
                                    <p:cond delay="0"/>
                                  </p:stCondLst>
                                  <p:childTnLst>
                                    <p:set>
                                      <p:cBhvr>
                                        <p:cTn id="61" dur="1" fill="hold">
                                          <p:stCondLst>
                                            <p:cond delay="0"/>
                                          </p:stCondLst>
                                        </p:cTn>
                                        <p:tgtEl>
                                          <p:spTgt spid="180"/>
                                        </p:tgtEl>
                                        <p:attrNameLst>
                                          <p:attrName>style.visibility</p:attrName>
                                        </p:attrNameLst>
                                      </p:cBhvr>
                                      <p:to>
                                        <p:strVal val="visible"/>
                                      </p:to>
                                    </p:set>
                                    <p:animEffect transition="in" filter="fade">
                                      <p:cBhvr>
                                        <p:cTn id="62" dur="500"/>
                                        <p:tgtEl>
                                          <p:spTgt spid="180"/>
                                        </p:tgtEl>
                                      </p:cBhvr>
                                    </p:animEffect>
                                  </p:childTnLst>
                                </p:cTn>
                              </p:par>
                              <p:par>
                                <p:cTn id="63" presetID="10" presetClass="entr" presetSubtype="0" fill="hold" nodeType="withEffect">
                                  <p:stCondLst>
                                    <p:cond delay="0"/>
                                  </p:stCondLst>
                                  <p:childTnLst>
                                    <p:set>
                                      <p:cBhvr>
                                        <p:cTn id="64" dur="1" fill="hold">
                                          <p:stCondLst>
                                            <p:cond delay="0"/>
                                          </p:stCondLst>
                                        </p:cTn>
                                        <p:tgtEl>
                                          <p:spTgt spid="171"/>
                                        </p:tgtEl>
                                        <p:attrNameLst>
                                          <p:attrName>style.visibility</p:attrName>
                                        </p:attrNameLst>
                                      </p:cBhvr>
                                      <p:to>
                                        <p:strVal val="visible"/>
                                      </p:to>
                                    </p:set>
                                    <p:animEffect transition="in" filter="fade">
                                      <p:cBhvr>
                                        <p:cTn id="65" dur="500"/>
                                        <p:tgtEl>
                                          <p:spTgt spid="171"/>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23"/>
                                        </p:tgtEl>
                                        <p:attrNameLst>
                                          <p:attrName>style.visibility</p:attrName>
                                        </p:attrNameLst>
                                      </p:cBhvr>
                                      <p:to>
                                        <p:strVal val="visible"/>
                                      </p:to>
                                    </p:set>
                                    <p:anim calcmode="lin" valueType="num">
                                      <p:cBhvr additive="base">
                                        <p:cTn id="70" dur="500" fill="hold"/>
                                        <p:tgtEl>
                                          <p:spTgt spid="223"/>
                                        </p:tgtEl>
                                        <p:attrNameLst>
                                          <p:attrName>ppt_x</p:attrName>
                                        </p:attrNameLst>
                                      </p:cBhvr>
                                      <p:tavLst>
                                        <p:tav tm="0">
                                          <p:val>
                                            <p:strVal val="#ppt_x"/>
                                          </p:val>
                                        </p:tav>
                                        <p:tav tm="100000">
                                          <p:val>
                                            <p:strVal val="#ppt_x"/>
                                          </p:val>
                                        </p:tav>
                                      </p:tavLst>
                                    </p:anim>
                                    <p:anim calcmode="lin" valueType="num">
                                      <p:cBhvr additive="base">
                                        <p:cTn id="71" dur="500" fill="hold"/>
                                        <p:tgtEl>
                                          <p:spTgt spid="22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19"/>
                                        </p:tgtEl>
                                        <p:attrNameLst>
                                          <p:attrName>style.visibility</p:attrName>
                                        </p:attrNameLst>
                                      </p:cBhvr>
                                      <p:to>
                                        <p:strVal val="visible"/>
                                      </p:to>
                                    </p:set>
                                    <p:anim calcmode="lin" valueType="num">
                                      <p:cBhvr additive="base">
                                        <p:cTn id="74" dur="500" fill="hold"/>
                                        <p:tgtEl>
                                          <p:spTgt spid="219"/>
                                        </p:tgtEl>
                                        <p:attrNameLst>
                                          <p:attrName>ppt_x</p:attrName>
                                        </p:attrNameLst>
                                      </p:cBhvr>
                                      <p:tavLst>
                                        <p:tav tm="0">
                                          <p:val>
                                            <p:strVal val="#ppt_x"/>
                                          </p:val>
                                        </p:tav>
                                        <p:tav tm="100000">
                                          <p:val>
                                            <p:strVal val="#ppt_x"/>
                                          </p:val>
                                        </p:tav>
                                      </p:tavLst>
                                    </p:anim>
                                    <p:anim calcmode="lin" valueType="num">
                                      <p:cBhvr additive="base">
                                        <p:cTn id="75" dur="500" fill="hold"/>
                                        <p:tgtEl>
                                          <p:spTgt spid="21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21"/>
                                        </p:tgtEl>
                                        <p:attrNameLst>
                                          <p:attrName>style.visibility</p:attrName>
                                        </p:attrNameLst>
                                      </p:cBhvr>
                                      <p:to>
                                        <p:strVal val="visible"/>
                                      </p:to>
                                    </p:set>
                                    <p:anim calcmode="lin" valueType="num">
                                      <p:cBhvr additive="base">
                                        <p:cTn id="78" dur="500" fill="hold"/>
                                        <p:tgtEl>
                                          <p:spTgt spid="221"/>
                                        </p:tgtEl>
                                        <p:attrNameLst>
                                          <p:attrName>ppt_x</p:attrName>
                                        </p:attrNameLst>
                                      </p:cBhvr>
                                      <p:tavLst>
                                        <p:tav tm="0">
                                          <p:val>
                                            <p:strVal val="#ppt_x"/>
                                          </p:val>
                                        </p:tav>
                                        <p:tav tm="100000">
                                          <p:val>
                                            <p:strVal val="#ppt_x"/>
                                          </p:val>
                                        </p:tav>
                                      </p:tavLst>
                                    </p:anim>
                                    <p:anim calcmode="lin" valueType="num">
                                      <p:cBhvr additive="base">
                                        <p:cTn id="79" dur="500" fill="hold"/>
                                        <p:tgtEl>
                                          <p:spTgt spid="221"/>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22"/>
                                        </p:tgtEl>
                                        <p:attrNameLst>
                                          <p:attrName>style.visibility</p:attrName>
                                        </p:attrNameLst>
                                      </p:cBhvr>
                                      <p:to>
                                        <p:strVal val="visible"/>
                                      </p:to>
                                    </p:set>
                                    <p:anim calcmode="lin" valueType="num">
                                      <p:cBhvr additive="base">
                                        <p:cTn id="82" dur="500" fill="hold"/>
                                        <p:tgtEl>
                                          <p:spTgt spid="222"/>
                                        </p:tgtEl>
                                        <p:attrNameLst>
                                          <p:attrName>ppt_x</p:attrName>
                                        </p:attrNameLst>
                                      </p:cBhvr>
                                      <p:tavLst>
                                        <p:tav tm="0">
                                          <p:val>
                                            <p:strVal val="#ppt_x"/>
                                          </p:val>
                                        </p:tav>
                                        <p:tav tm="100000">
                                          <p:val>
                                            <p:strVal val="#ppt_x"/>
                                          </p:val>
                                        </p:tav>
                                      </p:tavLst>
                                    </p:anim>
                                    <p:anim calcmode="lin" valueType="num">
                                      <p:cBhvr additive="base">
                                        <p:cTn id="83" dur="500" fill="hold"/>
                                        <p:tgtEl>
                                          <p:spTgt spid="222"/>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201"/>
                                        </p:tgtEl>
                                        <p:attrNameLst>
                                          <p:attrName>style.visibility</p:attrName>
                                        </p:attrNameLst>
                                      </p:cBhvr>
                                      <p:to>
                                        <p:strVal val="visible"/>
                                      </p:to>
                                    </p:set>
                                    <p:animEffect transition="in" filter="fade">
                                      <p:cBhvr>
                                        <p:cTn id="88" dur="500"/>
                                        <p:tgtEl>
                                          <p:spTgt spid="201"/>
                                        </p:tgtEl>
                                      </p:cBhvr>
                                    </p:animEffect>
                                  </p:childTnLst>
                                </p:cTn>
                              </p:par>
                              <p:par>
                                <p:cTn id="89" presetID="10" presetClass="entr" presetSubtype="0" fill="hold" nodeType="withEffect">
                                  <p:stCondLst>
                                    <p:cond delay="0"/>
                                  </p:stCondLst>
                                  <p:childTnLst>
                                    <p:set>
                                      <p:cBhvr>
                                        <p:cTn id="90" dur="1" fill="hold">
                                          <p:stCondLst>
                                            <p:cond delay="0"/>
                                          </p:stCondLst>
                                        </p:cTn>
                                        <p:tgtEl>
                                          <p:spTgt spid="208"/>
                                        </p:tgtEl>
                                        <p:attrNameLst>
                                          <p:attrName>style.visibility</p:attrName>
                                        </p:attrNameLst>
                                      </p:cBhvr>
                                      <p:to>
                                        <p:strVal val="visible"/>
                                      </p:to>
                                    </p:set>
                                    <p:animEffect transition="in" filter="fade">
                                      <p:cBhvr>
                                        <p:cTn id="91" dur="500"/>
                                        <p:tgtEl>
                                          <p:spTgt spid="20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95"/>
                                        </p:tgtEl>
                                        <p:attrNameLst>
                                          <p:attrName>style.visibility</p:attrName>
                                        </p:attrNameLst>
                                      </p:cBhvr>
                                      <p:to>
                                        <p:strVal val="visible"/>
                                      </p:to>
                                    </p:set>
                                    <p:animEffect transition="in" filter="fade">
                                      <p:cBhvr>
                                        <p:cTn id="94" dur="500"/>
                                        <p:tgtEl>
                                          <p:spTgt spid="195"/>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25"/>
                                        </p:tgtEl>
                                        <p:attrNameLst>
                                          <p:attrName>style.visibility</p:attrName>
                                        </p:attrNameLst>
                                      </p:cBhvr>
                                      <p:to>
                                        <p:strVal val="visible"/>
                                      </p:to>
                                    </p:set>
                                    <p:anim calcmode="lin" valueType="num">
                                      <p:cBhvr additive="base">
                                        <p:cTn id="99" dur="500" fill="hold"/>
                                        <p:tgtEl>
                                          <p:spTgt spid="225"/>
                                        </p:tgtEl>
                                        <p:attrNameLst>
                                          <p:attrName>ppt_x</p:attrName>
                                        </p:attrNameLst>
                                      </p:cBhvr>
                                      <p:tavLst>
                                        <p:tav tm="0">
                                          <p:val>
                                            <p:strVal val="#ppt_x"/>
                                          </p:val>
                                        </p:tav>
                                        <p:tav tm="100000">
                                          <p:val>
                                            <p:strVal val="#ppt_x"/>
                                          </p:val>
                                        </p:tav>
                                      </p:tavLst>
                                    </p:anim>
                                    <p:anim calcmode="lin" valueType="num">
                                      <p:cBhvr additive="base">
                                        <p:cTn id="100" dur="500" fill="hold"/>
                                        <p:tgtEl>
                                          <p:spTgt spid="225"/>
                                        </p:tgtEl>
                                        <p:attrNameLst>
                                          <p:attrName>ppt_y</p:attrName>
                                        </p:attrNameLst>
                                      </p:cBhvr>
                                      <p:tavLst>
                                        <p:tav tm="0">
                                          <p:val>
                                            <p:strVal val="1+#ppt_h/2"/>
                                          </p:val>
                                        </p:tav>
                                        <p:tav tm="100000">
                                          <p:val>
                                            <p:strVal val="#ppt_y"/>
                                          </p:val>
                                        </p:tav>
                                      </p:tavLst>
                                    </p:anim>
                                  </p:childTnLst>
                                </p:cTn>
                              </p:par>
                              <p:par>
                                <p:cTn id="101" presetID="10" presetClass="entr" presetSubtype="0" fill="hold" grpId="0" nodeType="withEffect">
                                  <p:stCondLst>
                                    <p:cond delay="0"/>
                                  </p:stCondLst>
                                  <p:childTnLst>
                                    <p:set>
                                      <p:cBhvr>
                                        <p:cTn id="102" dur="1" fill="hold">
                                          <p:stCondLst>
                                            <p:cond delay="0"/>
                                          </p:stCondLst>
                                        </p:cTn>
                                        <p:tgtEl>
                                          <p:spTgt spid="227"/>
                                        </p:tgtEl>
                                        <p:attrNameLst>
                                          <p:attrName>style.visibility</p:attrName>
                                        </p:attrNameLst>
                                      </p:cBhvr>
                                      <p:to>
                                        <p:strVal val="visible"/>
                                      </p:to>
                                    </p:set>
                                    <p:animEffect transition="in" filter="fade">
                                      <p:cBhvr>
                                        <p:cTn id="103" dur="500"/>
                                        <p:tgtEl>
                                          <p:spTgt spid="227"/>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91"/>
                                        </p:tgtEl>
                                        <p:attrNameLst>
                                          <p:attrName>style.visibility</p:attrName>
                                        </p:attrNameLst>
                                      </p:cBhvr>
                                      <p:to>
                                        <p:strVal val="visible"/>
                                      </p:to>
                                    </p:set>
                                    <p:animEffect transition="in" filter="fade">
                                      <p:cBhvr>
                                        <p:cTn id="108" dur="500"/>
                                        <p:tgtEl>
                                          <p:spTgt spid="191"/>
                                        </p:tgtEl>
                                      </p:cBhvr>
                                    </p:animEffect>
                                  </p:childTnLst>
                                </p:cTn>
                              </p:par>
                              <p:par>
                                <p:cTn id="109" presetID="10" presetClass="entr" presetSubtype="0" fill="hold" nodeType="withEffect">
                                  <p:stCondLst>
                                    <p:cond delay="0"/>
                                  </p:stCondLst>
                                  <p:childTnLst>
                                    <p:set>
                                      <p:cBhvr>
                                        <p:cTn id="110" dur="1" fill="hold">
                                          <p:stCondLst>
                                            <p:cond delay="0"/>
                                          </p:stCondLst>
                                        </p:cTn>
                                        <p:tgtEl>
                                          <p:spTgt spid="216"/>
                                        </p:tgtEl>
                                        <p:attrNameLst>
                                          <p:attrName>style.visibility</p:attrName>
                                        </p:attrNameLst>
                                      </p:cBhvr>
                                      <p:to>
                                        <p:strVal val="visible"/>
                                      </p:to>
                                    </p:set>
                                    <p:animEffect transition="in" filter="fade">
                                      <p:cBhvr>
                                        <p:cTn id="111" dur="500"/>
                                        <p:tgtEl>
                                          <p:spTgt spid="216"/>
                                        </p:tgtEl>
                                      </p:cBhvr>
                                    </p:animEffect>
                                  </p:childTnLst>
                                </p:cTn>
                              </p:par>
                              <p:par>
                                <p:cTn id="112" presetID="10" presetClass="entr" presetSubtype="0" fill="hold" nodeType="withEffect">
                                  <p:stCondLst>
                                    <p:cond delay="0"/>
                                  </p:stCondLst>
                                  <p:childTnLst>
                                    <p:set>
                                      <p:cBhvr>
                                        <p:cTn id="113" dur="1" fill="hold">
                                          <p:stCondLst>
                                            <p:cond delay="0"/>
                                          </p:stCondLst>
                                        </p:cTn>
                                        <p:tgtEl>
                                          <p:spTgt spid="218"/>
                                        </p:tgtEl>
                                        <p:attrNameLst>
                                          <p:attrName>style.visibility</p:attrName>
                                        </p:attrNameLst>
                                      </p:cBhvr>
                                      <p:to>
                                        <p:strVal val="visible"/>
                                      </p:to>
                                    </p:set>
                                    <p:animEffect transition="in" filter="fade">
                                      <p:cBhvr>
                                        <p:cTn id="114"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3" grpId="0" animBg="1"/>
      <p:bldP spid="15" grpId="0" animBg="1"/>
      <p:bldP spid="30" grpId="0" animBg="1"/>
      <p:bldP spid="31" grpId="0" animBg="1"/>
      <p:bldP spid="128" grpId="0" animBg="1"/>
      <p:bldP spid="163" grpId="0" animBg="1"/>
      <p:bldP spid="165" grpId="0" animBg="1"/>
      <p:bldP spid="166" grpId="0" animBg="1"/>
      <p:bldP spid="167" grpId="0" animBg="1"/>
      <p:bldP spid="191" grpId="0" animBg="1"/>
      <p:bldP spid="195" grpId="0" animBg="1"/>
      <p:bldP spid="201" grpId="0" animBg="1"/>
      <p:bldP spid="219" grpId="0"/>
      <p:bldP spid="221" grpId="0"/>
      <p:bldP spid="222" grpId="0"/>
      <p:bldP spid="223" grpId="0"/>
      <p:bldP spid="224" grpId="0"/>
      <p:bldP spid="225" grpId="0"/>
      <p:bldP spid="2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Planes adicionales de gestión y desarrollo de entregables.</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13" name="CuadroTexto 12">
            <a:extLst>
              <a:ext uri="{FF2B5EF4-FFF2-40B4-BE49-F238E27FC236}">
                <a16:creationId xmlns:a16="http://schemas.microsoft.com/office/drawing/2014/main" id="{76869F44-3094-3A54-DCF4-7519CC97B9BC}"/>
              </a:ext>
            </a:extLst>
          </p:cNvPr>
          <p:cNvSpPr txBox="1"/>
          <p:nvPr/>
        </p:nvSpPr>
        <p:spPr>
          <a:xfrm>
            <a:off x="179511" y="572826"/>
            <a:ext cx="4896545" cy="482055"/>
          </a:xfrm>
          <a:prstGeom prst="rect">
            <a:avLst/>
          </a:prstGeom>
          <a:solidFill>
            <a:schemeClr val="accent4">
              <a:lumMod val="20000"/>
              <a:lumOff val="80000"/>
            </a:schemeClr>
          </a:solid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Además de la construcción del cronograma de alto nivel, el PM y su equipo desarrollan otros planes conjuntos:</a:t>
            </a:r>
          </a:p>
        </p:txBody>
      </p:sp>
      <p:pic>
        <p:nvPicPr>
          <p:cNvPr id="10" name="Imagen 9">
            <a:extLst>
              <a:ext uri="{FF2B5EF4-FFF2-40B4-BE49-F238E27FC236}">
                <a16:creationId xmlns:a16="http://schemas.microsoft.com/office/drawing/2014/main" id="{DD9ADFA4-B6C3-D085-B41A-12C4BAE4AF7F}"/>
              </a:ext>
            </a:extLst>
          </p:cNvPr>
          <p:cNvPicPr>
            <a:picLocks noChangeAspect="1"/>
          </p:cNvPicPr>
          <p:nvPr/>
        </p:nvPicPr>
        <p:blipFill>
          <a:blip r:embed="rId2"/>
          <a:stretch>
            <a:fillRect/>
          </a:stretch>
        </p:blipFill>
        <p:spPr>
          <a:xfrm>
            <a:off x="5619565" y="570543"/>
            <a:ext cx="3436796" cy="1713175"/>
          </a:xfrm>
          <a:prstGeom prst="rect">
            <a:avLst/>
          </a:prstGeom>
        </p:spPr>
      </p:pic>
      <p:sp>
        <p:nvSpPr>
          <p:cNvPr id="2" name="CuadroTexto 1">
            <a:extLst>
              <a:ext uri="{FF2B5EF4-FFF2-40B4-BE49-F238E27FC236}">
                <a16:creationId xmlns:a16="http://schemas.microsoft.com/office/drawing/2014/main" id="{A3B2E453-8E09-C088-0DC7-06E627B272D8}"/>
              </a:ext>
            </a:extLst>
          </p:cNvPr>
          <p:cNvSpPr txBox="1"/>
          <p:nvPr/>
        </p:nvSpPr>
        <p:spPr>
          <a:xfrm>
            <a:off x="87639" y="1245821"/>
            <a:ext cx="8876849" cy="3150478"/>
          </a:xfrm>
          <a:prstGeom prst="rect">
            <a:avLst/>
          </a:prstGeom>
          <a:noFill/>
        </p:spPr>
        <p:txBody>
          <a:bodyPr wrap="square" rtlCol="0">
            <a:spAutoFit/>
          </a:bodyPr>
          <a:lstStyle/>
          <a:p>
            <a:pPr marL="285750" marR="0" lvl="0" indent="-28575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a:t>
            </a: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de pagos de servicios a proveedores</a:t>
            </a:r>
            <a:r>
              <a:rPr kumimoji="0" lang="es-UY" sz="12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Esto se realiza siempre en</a:t>
            </a:r>
            <a:b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SIGES Portafolio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en el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módulo Presupuesto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La Oficina de Gestión de </a:t>
            </a:r>
            <a:b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Proyectos tiene guías y videos que explican la gestión de compras en </a:t>
            </a:r>
            <a:b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SIGES.</a:t>
            </a:r>
          </a:p>
          <a:p>
            <a:pPr marL="285750" marR="0" lvl="0" indent="-28575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de trabajo para desarrollo de cada uno de los entregables</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t>
            </a:r>
            <a:b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equipo de desarrollo elige el mejor enfoque para su entregable. El PM no interviene en esto, pero sí debe conocer cuándo se esperan los entregables intermedios y el final, para poder revisarlos y aprobarlos.</a:t>
            </a:r>
          </a:p>
          <a:p>
            <a:pPr marL="444500" marR="0" lvl="0" indent="-285750"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de trabajo en el organismo</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El PM y su equipo (incluyendo el proveedor), deben coordinar con las contrapartes del organismo para definir un plan de trabajo y entregas. El PM es responsable del seguimiento de este plan y de ajustarlo cuando hay desvíos.</a:t>
            </a:r>
          </a:p>
          <a:p>
            <a:pPr marL="803275" marR="0" lvl="0" indent="-261938" algn="l" defTabSz="914400" rtl="0" eaLnBrk="0" fontAlgn="base" latinLnBrk="0" hangingPunct="0">
              <a:lnSpc>
                <a:spcPct val="11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Salvo excepciones, el plan de trabajo en el organismo no se registra en SIGES, porque los funcionarios de otros organismos no tienen acceso. Es posible que para coordinar con el organismo se usen herramientas como Planilla en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Excel</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a:t>
            </a:r>
            <a:r>
              <a:rPr kumimoji="0" lang="es-UY" sz="12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tableros Kanban</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software de proyectos (por ejemplo, MS Project o Project Libre), o el software que el organismo esté acostumbrado a utilizar en sus proyectos internos.</a:t>
            </a:r>
          </a:p>
        </p:txBody>
      </p:sp>
    </p:spTree>
    <p:extLst>
      <p:ext uri="{BB962C8B-B14F-4D97-AF65-F5344CB8AC3E}">
        <p14:creationId xmlns:p14="http://schemas.microsoft.com/office/powerpoint/2010/main" val="185139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Planes adicionales de gestión y desarrollo de entregables.</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13" name="CuadroTexto 12">
            <a:extLst>
              <a:ext uri="{FF2B5EF4-FFF2-40B4-BE49-F238E27FC236}">
                <a16:creationId xmlns:a16="http://schemas.microsoft.com/office/drawing/2014/main" id="{76869F44-3094-3A54-DCF4-7519CC97B9BC}"/>
              </a:ext>
            </a:extLst>
          </p:cNvPr>
          <p:cNvSpPr txBox="1"/>
          <p:nvPr/>
        </p:nvSpPr>
        <p:spPr>
          <a:xfrm>
            <a:off x="207489" y="627534"/>
            <a:ext cx="7292672" cy="3715441"/>
          </a:xfrm>
          <a:prstGeom prst="rect">
            <a:avLst/>
          </a:prstGeom>
          <a:noFill/>
        </p:spPr>
        <p:txBody>
          <a:bodyPr wrap="square" rtlCol="0">
            <a:spAutoFit/>
          </a:bodyPr>
          <a:lstStyle/>
          <a:p>
            <a:pPr marL="0" marR="0" lvl="0" indent="0" algn="l" defTabSz="914400" rtl="0" eaLnBrk="0" fontAlgn="base" latinLnBrk="0" hangingPunct="0">
              <a:lnSpc>
                <a:spcPct val="110000"/>
              </a:lnSpc>
              <a:spcBef>
                <a:spcPct val="0"/>
              </a:spcBef>
              <a:spcAft>
                <a:spcPts val="600"/>
              </a:spcAft>
              <a:buClrTx/>
              <a:buSzTx/>
              <a:buFontTx/>
              <a:buNone/>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Además de un plan de trabajo para los entregables y los organismos, el PM del proyecto en Agesic y su contraparte del proyecto en el organismo, pueden querer analizar más aspectos del proyecto, como por ejemplo:</a:t>
            </a:r>
          </a:p>
          <a:p>
            <a:pPr marL="715963" marR="0" lvl="0" indent="-285750" algn="l" defTabSz="914400" rtl="0" eaLnBrk="0" fontAlgn="base" latinLnBrk="0" hangingPunct="0">
              <a:lnSpc>
                <a:spcPct val="110000"/>
              </a:lnSpc>
              <a:spcBef>
                <a:spcPts val="120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Definir y monitorear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indicadores</a:t>
            </a:r>
            <a:b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resultados y de gestión</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t>
            </a:r>
          </a:p>
          <a:p>
            <a:pPr marL="715963" marR="0" lvl="0" indent="-285750" algn="l" defTabSz="914400" rtl="0" eaLnBrk="0" fontAlgn="base" latinLnBrk="0" hangingPunct="0">
              <a:lnSpc>
                <a:spcPct val="110000"/>
              </a:lnSpc>
              <a:spcBef>
                <a:spcPts val="60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de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gestión de riesgos y oportunidades</a:t>
            </a:r>
          </a:p>
          <a:p>
            <a:pPr marL="715963" marR="0" lvl="0" indent="-285750" algn="l" defTabSz="914400" rtl="0" eaLnBrk="0" fontAlgn="base" latinLnBrk="0" hangingPunct="0">
              <a:lnSpc>
                <a:spcPct val="110000"/>
              </a:lnSpc>
              <a:spcBef>
                <a:spcPts val="60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de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gestión de las comunicaciones</a:t>
            </a:r>
          </a:p>
          <a:p>
            <a:pPr marL="715963" marR="0" lvl="0" indent="-285750" algn="l" defTabSz="914400" rtl="0" eaLnBrk="0" fontAlgn="base" latinLnBrk="0" hangingPunct="0">
              <a:lnSpc>
                <a:spcPct val="110000"/>
              </a:lnSpc>
              <a:spcBef>
                <a:spcPts val="600"/>
              </a:spcBef>
              <a:spcAft>
                <a:spcPts val="600"/>
              </a:spcAft>
              <a:buClrTx/>
              <a:buSzTx/>
              <a:buFont typeface="Arial" panose="020B0604020202020204" pitchFamily="34" charset="0"/>
              <a:buChar char="•"/>
              <a:tabLst/>
              <a:defRPr/>
            </a:pP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Organización de  un repositorio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para compartir </a:t>
            </a:r>
            <a:b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documentos del proyecto</a:t>
            </a:r>
          </a:p>
          <a:p>
            <a:pPr marL="715963" marR="0" lvl="0" indent="-285750" algn="l" defTabSz="914400" rtl="0" eaLnBrk="0" fontAlgn="base" latinLnBrk="0" hangingPunct="0">
              <a:lnSpc>
                <a:spcPct val="110000"/>
              </a:lnSpc>
              <a:spcBef>
                <a:spcPts val="60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Registro de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lecciones aprendidas</a:t>
            </a:r>
          </a:p>
          <a:p>
            <a:pPr marL="715963" marR="0" lvl="0" indent="-285750" algn="l" defTabSz="914400" rtl="0" eaLnBrk="0" fontAlgn="base" latinLnBrk="0" hangingPunct="0">
              <a:lnSpc>
                <a:spcPct val="110000"/>
              </a:lnSpc>
              <a:spcBef>
                <a:spcPts val="600"/>
              </a:spcBef>
              <a:spcAft>
                <a:spcPts val="600"/>
              </a:spcAft>
              <a:buClrTx/>
              <a:buSzTx/>
              <a:buFont typeface="Arial" panose="020B0604020202020204" pitchFamily="34" charset="0"/>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Agenda de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reuniones de monitoreo</a:t>
            </a:r>
            <a:b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y </a:t>
            </a:r>
            <a:r>
              <a:rPr kumimoji="0" lang="es-UY" sz="13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retrospectivas</a:t>
            </a:r>
          </a:p>
        </p:txBody>
      </p:sp>
      <p:grpSp>
        <p:nvGrpSpPr>
          <p:cNvPr id="2" name="Grupo 1">
            <a:extLst>
              <a:ext uri="{FF2B5EF4-FFF2-40B4-BE49-F238E27FC236}">
                <a16:creationId xmlns:a16="http://schemas.microsoft.com/office/drawing/2014/main" id="{BADA05B3-8B90-877E-C751-22B77F22681C}"/>
              </a:ext>
            </a:extLst>
          </p:cNvPr>
          <p:cNvGrpSpPr/>
          <p:nvPr/>
        </p:nvGrpSpPr>
        <p:grpSpPr>
          <a:xfrm>
            <a:off x="5868144" y="3118634"/>
            <a:ext cx="3188216" cy="1300931"/>
            <a:chOff x="5363274" y="594054"/>
            <a:chExt cx="3069283" cy="1300931"/>
          </a:xfrm>
        </p:grpSpPr>
        <p:sp>
          <p:nvSpPr>
            <p:cNvPr id="3" name="Rectángulo redondeado 49">
              <a:extLst>
                <a:ext uri="{FF2B5EF4-FFF2-40B4-BE49-F238E27FC236}">
                  <a16:creationId xmlns:a16="http://schemas.microsoft.com/office/drawing/2014/main" id="{6B760C34-CF19-DDC6-8CEE-B1D099047D6C}"/>
                </a:ext>
              </a:extLst>
            </p:cNvPr>
            <p:cNvSpPr/>
            <p:nvPr/>
          </p:nvSpPr>
          <p:spPr>
            <a:xfrm>
              <a:off x="5505768" y="713387"/>
              <a:ext cx="2926789" cy="1181598"/>
            </a:xfrm>
            <a:prstGeom prst="roundRect">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pic>
          <p:nvPicPr>
            <p:cNvPr id="5" name="Imagen 4">
              <a:extLst>
                <a:ext uri="{FF2B5EF4-FFF2-40B4-BE49-F238E27FC236}">
                  <a16:creationId xmlns:a16="http://schemas.microsoft.com/office/drawing/2014/main" id="{09398673-5C90-84B6-8107-A6F7A1E6CD28}"/>
                </a:ext>
              </a:extLst>
            </p:cNvPr>
            <p:cNvPicPr>
              <a:picLocks noChangeAspect="1"/>
            </p:cNvPicPr>
            <p:nvPr/>
          </p:nvPicPr>
          <p:blipFill>
            <a:blip r:embed="rId2">
              <a:clrChange>
                <a:clrFrom>
                  <a:srgbClr val="F5F5F5"/>
                </a:clrFrom>
                <a:clrTo>
                  <a:srgbClr val="F5F5F5">
                    <a:alpha val="0"/>
                  </a:srgbClr>
                </a:clrTo>
              </a:clrChange>
            </a:blip>
            <a:stretch>
              <a:fillRect/>
            </a:stretch>
          </p:blipFill>
          <p:spPr>
            <a:xfrm>
              <a:off x="5363274" y="594054"/>
              <a:ext cx="512780" cy="514479"/>
            </a:xfrm>
            <a:prstGeom prst="rect">
              <a:avLst/>
            </a:prstGeom>
          </p:spPr>
        </p:pic>
        <p:sp>
          <p:nvSpPr>
            <p:cNvPr id="6" name="CuadroTexto 5">
              <a:extLst>
                <a:ext uri="{FF2B5EF4-FFF2-40B4-BE49-F238E27FC236}">
                  <a16:creationId xmlns:a16="http://schemas.microsoft.com/office/drawing/2014/main" id="{67D861A3-73C5-0EEA-AD1C-1F3FE810ED97}"/>
                </a:ext>
              </a:extLst>
            </p:cNvPr>
            <p:cNvSpPr txBox="1"/>
            <p:nvPr/>
          </p:nvSpPr>
          <p:spPr>
            <a:xfrm>
              <a:off x="5846430" y="807726"/>
              <a:ext cx="2470749" cy="938719"/>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Para conocer más sobre estos planes adicionales, revisar, en la </a:t>
              </a:r>
              <a:r>
                <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Guía de Fundamentos de GP de Agesic –  </a:t>
              </a:r>
              <a:r>
                <a:rPr kumimoji="0" lang="es-UY" sz="11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el capítulo 3 – Inicio y planificación del proyecto/programa</a:t>
              </a:r>
              <a:endParaRPr kumimoji="0" lang="es-UY" sz="11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p:txBody>
        </p:sp>
      </p:grpSp>
      <p:sp>
        <p:nvSpPr>
          <p:cNvPr id="7" name="Rectángulo: esquinas redondeadas 6">
            <a:extLst>
              <a:ext uri="{FF2B5EF4-FFF2-40B4-BE49-F238E27FC236}">
                <a16:creationId xmlns:a16="http://schemas.microsoft.com/office/drawing/2014/main" id="{45F4A834-64F7-282F-3DA5-D2D5BF97F93D}"/>
              </a:ext>
            </a:extLst>
          </p:cNvPr>
          <p:cNvSpPr/>
          <p:nvPr/>
        </p:nvSpPr>
        <p:spPr>
          <a:xfrm>
            <a:off x="6084168" y="1491630"/>
            <a:ext cx="2808312" cy="1080120"/>
          </a:xfrm>
          <a:prstGeom prst="roundRect">
            <a:avLst/>
          </a:prstGeom>
          <a:solidFill>
            <a:srgbClr val="00B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UY" sz="1300" b="0" i="0" u="none" strike="noStrike" kern="1200" cap="none" spc="0" normalizeH="0" baseline="0" noProof="0" dirty="0">
                <a:ln>
                  <a:noFill/>
                </a:ln>
                <a:solidFill>
                  <a:srgbClr val="FFFFFF"/>
                </a:solidFill>
                <a:effectLst/>
                <a:uLnTx/>
                <a:uFillTx/>
                <a:latin typeface="Microsoft Sans Serif"/>
                <a:ea typeface="+mn-ea"/>
                <a:cs typeface="+mn-cs"/>
              </a:rPr>
              <a:t>El monitoreo y control del proyecto se describe con más detalle en el módulo 3 del curso</a:t>
            </a:r>
          </a:p>
        </p:txBody>
      </p:sp>
      <p:pic>
        <p:nvPicPr>
          <p:cNvPr id="9" name="Imagen 8">
            <a:extLst>
              <a:ext uri="{FF2B5EF4-FFF2-40B4-BE49-F238E27FC236}">
                <a16:creationId xmlns:a16="http://schemas.microsoft.com/office/drawing/2014/main" id="{D6AA8A10-EC9F-2AC7-3443-548B66D86A9E}"/>
              </a:ext>
            </a:extLst>
          </p:cNvPr>
          <p:cNvPicPr>
            <a:picLocks noChangeAspect="1"/>
          </p:cNvPicPr>
          <p:nvPr/>
        </p:nvPicPr>
        <p:blipFill>
          <a:blip r:embed="rId3"/>
          <a:stretch>
            <a:fillRect/>
          </a:stretch>
        </p:blipFill>
        <p:spPr>
          <a:xfrm>
            <a:off x="3537180" y="1385245"/>
            <a:ext cx="316645" cy="576064"/>
          </a:xfrm>
          <a:prstGeom prst="rect">
            <a:avLst/>
          </a:prstGeom>
        </p:spPr>
      </p:pic>
      <p:pic>
        <p:nvPicPr>
          <p:cNvPr id="11" name="Imagen 10">
            <a:extLst>
              <a:ext uri="{FF2B5EF4-FFF2-40B4-BE49-F238E27FC236}">
                <a16:creationId xmlns:a16="http://schemas.microsoft.com/office/drawing/2014/main" id="{3C484931-1B0E-841E-CF81-FEF6A404CAAE}"/>
              </a:ext>
            </a:extLst>
          </p:cNvPr>
          <p:cNvPicPr>
            <a:picLocks noChangeAspect="1"/>
          </p:cNvPicPr>
          <p:nvPr/>
        </p:nvPicPr>
        <p:blipFill>
          <a:blip r:embed="rId4">
            <a:clrChange>
              <a:clrFrom>
                <a:srgbClr val="F7F7F7"/>
              </a:clrFrom>
              <a:clrTo>
                <a:srgbClr val="F7F7F7">
                  <a:alpha val="0"/>
                </a:srgbClr>
              </a:clrTo>
            </a:clrChange>
          </a:blip>
          <a:stretch>
            <a:fillRect/>
          </a:stretch>
        </p:blipFill>
        <p:spPr>
          <a:xfrm>
            <a:off x="4349882" y="1893044"/>
            <a:ext cx="506950" cy="480683"/>
          </a:xfrm>
          <a:prstGeom prst="rect">
            <a:avLst/>
          </a:prstGeom>
        </p:spPr>
      </p:pic>
      <p:pic>
        <p:nvPicPr>
          <p:cNvPr id="14" name="Imagen 13">
            <a:extLst>
              <a:ext uri="{FF2B5EF4-FFF2-40B4-BE49-F238E27FC236}">
                <a16:creationId xmlns:a16="http://schemas.microsoft.com/office/drawing/2014/main" id="{96ECF52D-8BA3-C90F-0E06-7A850903DA36}"/>
              </a:ext>
            </a:extLst>
          </p:cNvPr>
          <p:cNvPicPr>
            <a:picLocks noChangeAspect="1"/>
          </p:cNvPicPr>
          <p:nvPr/>
        </p:nvPicPr>
        <p:blipFill>
          <a:blip r:embed="rId5">
            <a:clrChange>
              <a:clrFrom>
                <a:srgbClr val="F7F7F7"/>
              </a:clrFrom>
              <a:clrTo>
                <a:srgbClr val="F7F7F7">
                  <a:alpha val="0"/>
                </a:srgbClr>
              </a:clrTo>
            </a:clrChange>
            <a:extLst>
              <a:ext uri="{BEBA8EAE-BF5A-486C-A8C5-ECC9F3942E4B}">
                <a14:imgProps xmlns:a14="http://schemas.microsoft.com/office/drawing/2010/main">
                  <a14:imgLayer r:embed="rId6">
                    <a14:imgEffect>
                      <a14:saturation sat="400000"/>
                    </a14:imgEffect>
                  </a14:imgLayer>
                </a14:imgProps>
              </a:ext>
            </a:extLst>
          </a:blip>
          <a:stretch>
            <a:fillRect/>
          </a:stretch>
        </p:blipFill>
        <p:spPr>
          <a:xfrm>
            <a:off x="4972995" y="2211710"/>
            <a:ext cx="602011" cy="598610"/>
          </a:xfrm>
          <a:prstGeom prst="rect">
            <a:avLst/>
          </a:prstGeom>
        </p:spPr>
      </p:pic>
      <p:pic>
        <p:nvPicPr>
          <p:cNvPr id="16" name="Imagen 15">
            <a:extLst>
              <a:ext uri="{FF2B5EF4-FFF2-40B4-BE49-F238E27FC236}">
                <a16:creationId xmlns:a16="http://schemas.microsoft.com/office/drawing/2014/main" id="{390E45EC-6989-F57C-C7AC-A582765A8463}"/>
              </a:ext>
            </a:extLst>
          </p:cNvPr>
          <p:cNvPicPr>
            <a:picLocks noChangeAspect="1"/>
          </p:cNvPicPr>
          <p:nvPr/>
        </p:nvPicPr>
        <p:blipFill>
          <a:blip r:embed="rId7">
            <a:clrChange>
              <a:clrFrom>
                <a:srgbClr val="F7F7F7"/>
              </a:clrFrom>
              <a:clrTo>
                <a:srgbClr val="F7F7F7">
                  <a:alpha val="0"/>
                </a:srgbClr>
              </a:clrTo>
            </a:clrChange>
          </a:blip>
          <a:stretch>
            <a:fillRect/>
          </a:stretch>
        </p:blipFill>
        <p:spPr>
          <a:xfrm>
            <a:off x="4603358" y="2863467"/>
            <a:ext cx="506950" cy="429749"/>
          </a:xfrm>
          <a:prstGeom prst="rect">
            <a:avLst/>
          </a:prstGeom>
        </p:spPr>
      </p:pic>
      <p:pic>
        <p:nvPicPr>
          <p:cNvPr id="18" name="Imagen 17">
            <a:extLst>
              <a:ext uri="{FF2B5EF4-FFF2-40B4-BE49-F238E27FC236}">
                <a16:creationId xmlns:a16="http://schemas.microsoft.com/office/drawing/2014/main" id="{AF2A4E9B-CED9-C95E-819E-C9082961B9D5}"/>
              </a:ext>
            </a:extLst>
          </p:cNvPr>
          <p:cNvPicPr>
            <a:picLocks noChangeAspect="1"/>
          </p:cNvPicPr>
          <p:nvPr/>
        </p:nvPicPr>
        <p:blipFill>
          <a:blip r:embed="rId8">
            <a:clrChange>
              <a:clrFrom>
                <a:srgbClr val="F7F7F7"/>
              </a:clrFrom>
              <a:clrTo>
                <a:srgbClr val="F7F7F7">
                  <a:alpha val="0"/>
                </a:srgbClr>
              </a:clrTo>
            </a:clrChange>
          </a:blip>
          <a:stretch>
            <a:fillRect/>
          </a:stretch>
        </p:blipFill>
        <p:spPr>
          <a:xfrm>
            <a:off x="3805460" y="3182191"/>
            <a:ext cx="678049" cy="666748"/>
          </a:xfrm>
          <a:prstGeom prst="rect">
            <a:avLst/>
          </a:prstGeom>
        </p:spPr>
      </p:pic>
      <p:pic>
        <p:nvPicPr>
          <p:cNvPr id="21" name="Imagen 20">
            <a:extLst>
              <a:ext uri="{FF2B5EF4-FFF2-40B4-BE49-F238E27FC236}">
                <a16:creationId xmlns:a16="http://schemas.microsoft.com/office/drawing/2014/main" id="{AA4E781A-344B-44D9-0138-93F72175A50F}"/>
              </a:ext>
            </a:extLst>
          </p:cNvPr>
          <p:cNvPicPr>
            <a:picLocks noChangeAspect="1"/>
          </p:cNvPicPr>
          <p:nvPr/>
        </p:nvPicPr>
        <p:blipFill>
          <a:blip r:embed="rId9">
            <a:clrChange>
              <a:clrFrom>
                <a:srgbClr val="F7F7F7"/>
              </a:clrFrom>
              <a:clrTo>
                <a:srgbClr val="F7F7F7">
                  <a:alpha val="0"/>
                </a:srgbClr>
              </a:clrTo>
            </a:clrChange>
          </a:blip>
          <a:stretch>
            <a:fillRect/>
          </a:stretch>
        </p:blipFill>
        <p:spPr>
          <a:xfrm>
            <a:off x="4230034" y="3848543"/>
            <a:ext cx="506950" cy="492868"/>
          </a:xfrm>
          <a:prstGeom prst="rect">
            <a:avLst/>
          </a:prstGeom>
        </p:spPr>
      </p:pic>
    </p:spTree>
    <p:extLst>
      <p:ext uri="{BB962C8B-B14F-4D97-AF65-F5344CB8AC3E}">
        <p14:creationId xmlns:p14="http://schemas.microsoft.com/office/powerpoint/2010/main" val="263316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fade">
                                      <p:cBhvr>
                                        <p:cTn id="12" dur="500"/>
                                        <p:tgtEl>
                                          <p:spTgt spid="13">
                                            <p:txEl>
                                              <p:pRg st="1" end="1"/>
                                            </p:txEl>
                                          </p:spTgt>
                                        </p:tgtEl>
                                      </p:cBhvr>
                                    </p:animEffect>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ou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500"/>
                                        <p:tgtEl>
                                          <p:spTgt spid="13">
                                            <p:txEl>
                                              <p:pRg st="2" end="2"/>
                                            </p:txEl>
                                          </p:spTgt>
                                        </p:tgtEl>
                                      </p:cBhvr>
                                    </p:animEffect>
                                  </p:childTnLst>
                                </p:cTn>
                              </p:par>
                            </p:childTnLst>
                          </p:cTn>
                        </p:par>
                        <p:par>
                          <p:cTn id="22" fill="hold">
                            <p:stCondLst>
                              <p:cond delay="500"/>
                            </p:stCondLst>
                            <p:childTnLst>
                              <p:par>
                                <p:cTn id="23" presetID="4" presetClass="entr" presetSubtype="3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ox(ou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xEl>
                                              <p:pRg st="3" end="3"/>
                                            </p:txEl>
                                          </p:spTgt>
                                        </p:tgtEl>
                                        <p:attrNameLst>
                                          <p:attrName>style.visibility</p:attrName>
                                        </p:attrNameLst>
                                      </p:cBhvr>
                                      <p:to>
                                        <p:strVal val="visible"/>
                                      </p:to>
                                    </p:set>
                                    <p:animEffect transition="in" filter="fade">
                                      <p:cBhvr>
                                        <p:cTn id="30" dur="500"/>
                                        <p:tgtEl>
                                          <p:spTgt spid="13">
                                            <p:txEl>
                                              <p:pRg st="3" end="3"/>
                                            </p:txEl>
                                          </p:spTgt>
                                        </p:tgtEl>
                                      </p:cBhvr>
                                    </p:animEffect>
                                  </p:childTnLst>
                                </p:cTn>
                              </p:par>
                            </p:childTnLst>
                          </p:cTn>
                        </p:par>
                        <p:par>
                          <p:cTn id="31" fill="hold">
                            <p:stCondLst>
                              <p:cond delay="500"/>
                            </p:stCondLst>
                            <p:childTnLst>
                              <p:par>
                                <p:cTn id="32" presetID="4" presetClass="entr" presetSubtype="32"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ox(ou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xEl>
                                              <p:pRg st="4" end="4"/>
                                            </p:txEl>
                                          </p:spTgt>
                                        </p:tgtEl>
                                        <p:attrNameLst>
                                          <p:attrName>style.visibility</p:attrName>
                                        </p:attrNameLst>
                                      </p:cBhvr>
                                      <p:to>
                                        <p:strVal val="visible"/>
                                      </p:to>
                                    </p:set>
                                    <p:animEffect transition="in" filter="fade">
                                      <p:cBhvr>
                                        <p:cTn id="39" dur="500"/>
                                        <p:tgtEl>
                                          <p:spTgt spid="13">
                                            <p:txEl>
                                              <p:pRg st="4" end="4"/>
                                            </p:txEl>
                                          </p:spTgt>
                                        </p:tgtEl>
                                      </p:cBhvr>
                                    </p:animEffect>
                                  </p:childTnLst>
                                </p:cTn>
                              </p:par>
                            </p:childTnLst>
                          </p:cTn>
                        </p:par>
                        <p:par>
                          <p:cTn id="40" fill="hold">
                            <p:stCondLst>
                              <p:cond delay="500"/>
                            </p:stCondLst>
                            <p:childTnLst>
                              <p:par>
                                <p:cTn id="41" presetID="4" presetClass="entr" presetSubtype="32"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ox(ou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xEl>
                                              <p:pRg st="5" end="5"/>
                                            </p:txEl>
                                          </p:spTgt>
                                        </p:tgtEl>
                                        <p:attrNameLst>
                                          <p:attrName>style.visibility</p:attrName>
                                        </p:attrNameLst>
                                      </p:cBhvr>
                                      <p:to>
                                        <p:strVal val="visible"/>
                                      </p:to>
                                    </p:set>
                                    <p:animEffect transition="in" filter="fade">
                                      <p:cBhvr>
                                        <p:cTn id="48" dur="500"/>
                                        <p:tgtEl>
                                          <p:spTgt spid="13">
                                            <p:txEl>
                                              <p:pRg st="5" end="5"/>
                                            </p:txEl>
                                          </p:spTgt>
                                        </p:tgtEl>
                                      </p:cBhvr>
                                    </p:animEffect>
                                  </p:childTnLst>
                                </p:cTn>
                              </p:par>
                            </p:childTnLst>
                          </p:cTn>
                        </p:par>
                        <p:par>
                          <p:cTn id="49" fill="hold">
                            <p:stCondLst>
                              <p:cond delay="500"/>
                            </p:stCondLst>
                            <p:childTnLst>
                              <p:par>
                                <p:cTn id="50" presetID="4" presetClass="entr" presetSubtype="3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ox(out)">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xEl>
                                              <p:pRg st="6" end="6"/>
                                            </p:txEl>
                                          </p:spTgt>
                                        </p:tgtEl>
                                        <p:attrNameLst>
                                          <p:attrName>style.visibility</p:attrName>
                                        </p:attrNameLst>
                                      </p:cBhvr>
                                      <p:to>
                                        <p:strVal val="visible"/>
                                      </p:to>
                                    </p:set>
                                    <p:animEffect transition="in" filter="fade">
                                      <p:cBhvr>
                                        <p:cTn id="57" dur="500"/>
                                        <p:tgtEl>
                                          <p:spTgt spid="13">
                                            <p:txEl>
                                              <p:pRg st="6" end="6"/>
                                            </p:txEl>
                                          </p:spTgt>
                                        </p:tgtEl>
                                      </p:cBhvr>
                                    </p:animEffect>
                                  </p:childTnLst>
                                </p:cTn>
                              </p:par>
                            </p:childTnLst>
                          </p:cTn>
                        </p:par>
                        <p:par>
                          <p:cTn id="58" fill="hold">
                            <p:stCondLst>
                              <p:cond delay="500"/>
                            </p:stCondLst>
                            <p:childTnLst>
                              <p:par>
                                <p:cTn id="59" presetID="4" presetClass="entr" presetSubtype="32"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ox(out)">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1000" fill="hold"/>
                                        <p:tgtEl>
                                          <p:spTgt spid="7"/>
                                        </p:tgtEl>
                                        <p:attrNameLst>
                                          <p:attrName>ppt_x</p:attrName>
                                        </p:attrNameLst>
                                      </p:cBhvr>
                                      <p:tavLst>
                                        <p:tav tm="0">
                                          <p:val>
                                            <p:strVal val="1+#ppt_w/2"/>
                                          </p:val>
                                        </p:tav>
                                        <p:tav tm="100000">
                                          <p:val>
                                            <p:strVal val="#ppt_x"/>
                                          </p:val>
                                        </p:tav>
                                      </p:tavLst>
                                    </p:anim>
                                    <p:anim calcmode="lin" valueType="num">
                                      <p:cBhvr additive="base">
                                        <p:cTn id="67"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down)">
                                      <p:cBhvr>
                                        <p:cTn id="7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47000"/>
            <a:lum/>
          </a:blip>
          <a:srcRect/>
          <a:tile tx="0" ty="0" sx="100000" sy="100000" flip="none" algn="tl"/>
        </a:blipFill>
        <a:effectLst/>
      </p:bgPr>
    </p:bg>
    <p:spTree>
      <p:nvGrpSpPr>
        <p:cNvPr id="1" name=""/>
        <p:cNvGrpSpPr/>
        <p:nvPr/>
      </p:nvGrpSpPr>
      <p:grpSpPr>
        <a:xfrm>
          <a:off x="0" y="0"/>
          <a:ext cx="0" cy="0"/>
          <a:chOff x="0" y="0"/>
          <a:chExt cx="0" cy="0"/>
        </a:xfrm>
      </p:grpSpPr>
      <p:sp>
        <p:nvSpPr>
          <p:cNvPr id="66" name="Título 3"/>
          <p:cNvSpPr>
            <a:spLocks noGrp="1"/>
          </p:cNvSpPr>
          <p:nvPr>
            <p:ph type="title"/>
          </p:nvPr>
        </p:nvSpPr>
        <p:spPr>
          <a:xfrm>
            <a:off x="179512" y="134767"/>
            <a:ext cx="7427886" cy="435776"/>
          </a:xfrm>
        </p:spPr>
        <p:txBody>
          <a:bodyPr/>
          <a:lstStyle/>
          <a:p>
            <a:r>
              <a:rPr lang="es-UY" b="1" dirty="0">
                <a:solidFill>
                  <a:srgbClr val="7030A0"/>
                </a:solidFill>
              </a:rPr>
              <a:t>En resumen:</a:t>
            </a:r>
          </a:p>
        </p:txBody>
      </p:sp>
      <p:sp>
        <p:nvSpPr>
          <p:cNvPr id="71" name="CuadroTexto 70">
            <a:extLst>
              <a:ext uri="{FF2B5EF4-FFF2-40B4-BE49-F238E27FC236}">
                <a16:creationId xmlns:a16="http://schemas.microsoft.com/office/drawing/2014/main" id="{53005D4F-861B-DBCF-7B67-F4B220916479}"/>
              </a:ext>
            </a:extLst>
          </p:cNvPr>
          <p:cNvSpPr txBox="1"/>
          <p:nvPr/>
        </p:nvSpPr>
        <p:spPr>
          <a:xfrm>
            <a:off x="323528" y="645594"/>
            <a:ext cx="3312368" cy="1015663"/>
          </a:xfrm>
          <a:prstGeom prst="rect">
            <a:avLst/>
          </a:prstGeom>
          <a:solidFill>
            <a:schemeClr val="accent1">
              <a:lumMod val="20000"/>
              <a:lumOff val="80000"/>
            </a:schemeClr>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La propuesta más general de metodología supone un enfoque híbrido, donde aplica un enfoque predictivo a muy alto nivel, definiendo un </a:t>
            </a:r>
            <a:r>
              <a:rPr kumimoji="0" lang="es-ES" sz="12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resultado final </a:t>
            </a: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concreto que permite construir una </a:t>
            </a:r>
            <a:r>
              <a:rPr kumimoji="0" lang="es-ES" sz="1200" b="1" i="1"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EDT</a:t>
            </a:r>
            <a:r>
              <a:rPr kumimoji="0" lang="es-ES" sz="1200" b="0" i="0" u="none" strike="noStrike" kern="1200" cap="none" spc="0" normalizeH="0" baseline="0" noProof="0" dirty="0">
                <a:ln>
                  <a:noFill/>
                </a:ln>
                <a:solidFill>
                  <a:srgbClr val="002060"/>
                </a:solidFill>
                <a:effectLst/>
                <a:uLnTx/>
                <a:uFillTx/>
                <a:latin typeface="Microsoft Sans Serif"/>
                <a:ea typeface="+mn-ea"/>
                <a:cs typeface="Arial" panose="020B0604020202020204" pitchFamily="34" charset="0"/>
              </a:rPr>
              <a:t> también muy de alto nivel.</a:t>
            </a:r>
          </a:p>
        </p:txBody>
      </p:sp>
      <p:sp>
        <p:nvSpPr>
          <p:cNvPr id="11" name="CuadroTexto 10">
            <a:extLst>
              <a:ext uri="{FF2B5EF4-FFF2-40B4-BE49-F238E27FC236}">
                <a16:creationId xmlns:a16="http://schemas.microsoft.com/office/drawing/2014/main" id="{003D092F-EEF8-D296-5CE9-1E7A28547355}"/>
              </a:ext>
            </a:extLst>
          </p:cNvPr>
          <p:cNvSpPr txBox="1"/>
          <p:nvPr/>
        </p:nvSpPr>
        <p:spPr>
          <a:xfrm>
            <a:off x="307839" y="1977904"/>
            <a:ext cx="3607065" cy="830997"/>
          </a:xfrm>
          <a:prstGeom prst="rect">
            <a:avLst/>
          </a:prstGeom>
          <a:solidFill>
            <a:schemeClr val="accent5">
              <a:lumMod val="20000"/>
              <a:lumOff val="80000"/>
            </a:schemeClr>
          </a:solid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060"/>
                </a:solidFill>
                <a:effectLst/>
                <a:uLnTx/>
                <a:uFillTx/>
                <a:latin typeface="Microsoft Sans Serif"/>
                <a:ea typeface="+mn-ea"/>
                <a:cs typeface="+mn-cs"/>
              </a:rPr>
              <a:t>A partir de la lista de entregables, se identifican los </a:t>
            </a:r>
            <a:r>
              <a:rPr kumimoji="0" lang="es-UY" sz="1200" b="1" i="1" u="none" strike="noStrike" kern="1200" cap="none" spc="0" normalizeH="0" baseline="0" noProof="0" dirty="0">
                <a:ln>
                  <a:noFill/>
                </a:ln>
                <a:solidFill>
                  <a:srgbClr val="002060"/>
                </a:solidFill>
                <a:effectLst/>
                <a:uLnTx/>
                <a:uFillTx/>
                <a:latin typeface="Microsoft Sans Serif"/>
                <a:ea typeface="+mn-ea"/>
                <a:cs typeface="+mn-cs"/>
              </a:rPr>
              <a:t>paquetes de trabajo</a:t>
            </a:r>
            <a:r>
              <a:rPr kumimoji="0" lang="es-UY" sz="1200" b="0" i="0" u="none" strike="noStrike" kern="1200" cap="none" spc="0" normalizeH="0" baseline="0" noProof="0" dirty="0">
                <a:ln>
                  <a:noFill/>
                </a:ln>
                <a:solidFill>
                  <a:srgbClr val="002060"/>
                </a:solidFill>
                <a:effectLst/>
                <a:uLnTx/>
                <a:uFillTx/>
                <a:latin typeface="Microsoft Sans Serif"/>
                <a:ea typeface="+mn-ea"/>
                <a:cs typeface="+mn-cs"/>
              </a:rPr>
              <a:t>, que proveen información para construir un </a:t>
            </a:r>
            <a:r>
              <a:rPr kumimoji="0" lang="es-UY" sz="1200" b="1" i="1" u="none" strike="noStrike" kern="1200" cap="none" spc="0" normalizeH="0" baseline="0" noProof="0" dirty="0">
                <a:ln>
                  <a:noFill/>
                </a:ln>
                <a:solidFill>
                  <a:srgbClr val="002060"/>
                </a:solidFill>
                <a:effectLst/>
                <a:uLnTx/>
                <a:uFillTx/>
                <a:latin typeface="Microsoft Sans Serif"/>
                <a:ea typeface="+mn-ea"/>
                <a:cs typeface="+mn-cs"/>
              </a:rPr>
              <a:t>cronograma de alto nivel</a:t>
            </a:r>
            <a:r>
              <a:rPr kumimoji="0" lang="es-UY" sz="1200" b="0" i="0" u="none" strike="noStrike" kern="1200" cap="none" spc="0" normalizeH="0" baseline="0" noProof="0" dirty="0">
                <a:ln>
                  <a:noFill/>
                </a:ln>
                <a:solidFill>
                  <a:srgbClr val="002060"/>
                </a:solidFill>
                <a:effectLst/>
                <a:uLnTx/>
                <a:uFillTx/>
                <a:latin typeface="Microsoft Sans Serif"/>
                <a:ea typeface="+mn-ea"/>
                <a:cs typeface="+mn-cs"/>
              </a:rPr>
              <a:t>, donde se organizan los entregables en el tiempo.</a:t>
            </a:r>
          </a:p>
        </p:txBody>
      </p:sp>
      <p:sp>
        <p:nvSpPr>
          <p:cNvPr id="4" name="CuadroTexto 3">
            <a:extLst>
              <a:ext uri="{FF2B5EF4-FFF2-40B4-BE49-F238E27FC236}">
                <a16:creationId xmlns:a16="http://schemas.microsoft.com/office/drawing/2014/main" id="{BC7339A0-2338-4F6B-FECD-1B46A0B4F2A0}"/>
              </a:ext>
            </a:extLst>
          </p:cNvPr>
          <p:cNvSpPr txBox="1"/>
          <p:nvPr/>
        </p:nvSpPr>
        <p:spPr>
          <a:xfrm>
            <a:off x="971601" y="3147814"/>
            <a:ext cx="3312368" cy="830997"/>
          </a:xfrm>
          <a:prstGeom prst="rect">
            <a:avLst/>
          </a:prstGeom>
          <a:solidFill>
            <a:schemeClr val="accent6">
              <a:lumMod val="40000"/>
              <a:lumOff val="60000"/>
            </a:schemeClr>
          </a:solid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060"/>
                </a:solidFill>
                <a:effectLst/>
                <a:uLnTx/>
                <a:uFillTx/>
                <a:latin typeface="Microsoft Sans Serif"/>
                <a:ea typeface="+mn-ea"/>
                <a:cs typeface="+mn-cs"/>
              </a:rPr>
              <a:t>Cada equipo de desarrollo de entregables define su enfoque y metodología, alineada a las fechas de entrega definidas en el cronograma de alto nivel</a:t>
            </a:r>
          </a:p>
        </p:txBody>
      </p:sp>
      <p:sp>
        <p:nvSpPr>
          <p:cNvPr id="5" name="CuadroTexto 4">
            <a:extLst>
              <a:ext uri="{FF2B5EF4-FFF2-40B4-BE49-F238E27FC236}">
                <a16:creationId xmlns:a16="http://schemas.microsoft.com/office/drawing/2014/main" id="{42242D19-E09D-9C3E-C0A3-B616CCC0C95A}"/>
              </a:ext>
            </a:extLst>
          </p:cNvPr>
          <p:cNvSpPr txBox="1"/>
          <p:nvPr/>
        </p:nvSpPr>
        <p:spPr>
          <a:xfrm>
            <a:off x="4674256" y="4083918"/>
            <a:ext cx="3607065" cy="830997"/>
          </a:xfrm>
          <a:prstGeom prst="rect">
            <a:avLst/>
          </a:prstGeom>
          <a:solidFill>
            <a:srgbClr val="FFCCFF"/>
          </a:solidFill>
        </p:spPr>
        <p:txBody>
          <a:bodyPr wrap="square" rtlCol="0">
            <a:spAutoFit/>
          </a:bodyPr>
          <a:lstStyle>
            <a:defPPr>
              <a:defRPr lang="es-UY"/>
            </a:defPPr>
            <a:lvl1pPr marL="0" marR="0" lvl="0" indent="0" defTabSz="457200" latinLnBrk="0">
              <a:lnSpc>
                <a:spcPct val="100000"/>
              </a:lnSpc>
              <a:buClrTx/>
              <a:buSzTx/>
              <a:buFontTx/>
              <a:buNone/>
              <a:tabLst/>
              <a:defRPr kumimoji="0" sz="1400" i="0" u="none" strike="noStrike" cap="none" spc="0" normalizeH="0" baseline="0">
                <a:ln>
                  <a:noFill/>
                </a:ln>
                <a:solidFill>
                  <a:srgbClr val="002060"/>
                </a:solidFill>
                <a:effectLst/>
                <a:uLnTx/>
                <a:uFillTx/>
                <a:latin typeface="+mn-lt"/>
                <a:cs typeface="+mn-cs"/>
              </a:defRPr>
            </a:lvl1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s-UY" sz="1200" b="0" i="0" u="none" strike="noStrike" kern="1200" cap="none" spc="0" normalizeH="0" baseline="0" noProof="0" dirty="0">
                <a:ln>
                  <a:noFill/>
                </a:ln>
                <a:solidFill>
                  <a:srgbClr val="002060"/>
                </a:solidFill>
                <a:effectLst/>
                <a:uLnTx/>
                <a:uFillTx/>
                <a:latin typeface="Microsoft Sans Serif"/>
                <a:ea typeface="+mn-ea"/>
                <a:cs typeface="+mn-cs"/>
              </a:rPr>
              <a:t>Adicionalmente, el PM y los equipos de gestión y desarrollo de Agesic y del organismo, generan otros planes de gestión para riesgos y comunicaciones, entre otros.</a:t>
            </a:r>
          </a:p>
        </p:txBody>
      </p:sp>
      <p:pic>
        <p:nvPicPr>
          <p:cNvPr id="6" name="Imagen 5">
            <a:extLst>
              <a:ext uri="{FF2B5EF4-FFF2-40B4-BE49-F238E27FC236}">
                <a16:creationId xmlns:a16="http://schemas.microsoft.com/office/drawing/2014/main" id="{8325A680-9805-41C4-F097-BF0C52D93486}"/>
              </a:ext>
            </a:extLst>
          </p:cNvPr>
          <p:cNvPicPr>
            <a:picLocks noChangeAspect="1"/>
          </p:cNvPicPr>
          <p:nvPr/>
        </p:nvPicPr>
        <p:blipFill>
          <a:blip r:embed="rId3">
            <a:biLevel thresh="75000"/>
          </a:blip>
          <a:stretch>
            <a:fillRect/>
          </a:stretch>
        </p:blipFill>
        <p:spPr>
          <a:xfrm>
            <a:off x="4834908" y="289160"/>
            <a:ext cx="1367370" cy="1053204"/>
          </a:xfrm>
          <a:prstGeom prst="rect">
            <a:avLst/>
          </a:prstGeom>
        </p:spPr>
      </p:pic>
      <p:pic>
        <p:nvPicPr>
          <p:cNvPr id="7" name="Imagen 6">
            <a:extLst>
              <a:ext uri="{FF2B5EF4-FFF2-40B4-BE49-F238E27FC236}">
                <a16:creationId xmlns:a16="http://schemas.microsoft.com/office/drawing/2014/main" id="{FFFABDEB-BACB-3905-E3EB-0E312C0916B1}"/>
              </a:ext>
            </a:extLst>
          </p:cNvPr>
          <p:cNvPicPr>
            <a:picLocks noChangeAspect="1"/>
          </p:cNvPicPr>
          <p:nvPr/>
        </p:nvPicPr>
        <p:blipFill>
          <a:blip r:embed="rId4">
            <a:biLevel thresh="75000"/>
          </a:blip>
          <a:stretch>
            <a:fillRect/>
          </a:stretch>
        </p:blipFill>
        <p:spPr>
          <a:xfrm>
            <a:off x="6995148" y="725899"/>
            <a:ext cx="1656184" cy="935358"/>
          </a:xfrm>
          <a:prstGeom prst="rect">
            <a:avLst/>
          </a:prstGeom>
        </p:spPr>
      </p:pic>
      <p:pic>
        <p:nvPicPr>
          <p:cNvPr id="8" name="Imagen 7">
            <a:extLst>
              <a:ext uri="{FF2B5EF4-FFF2-40B4-BE49-F238E27FC236}">
                <a16:creationId xmlns:a16="http://schemas.microsoft.com/office/drawing/2014/main" id="{08ABD00C-4850-84B4-3ECD-1A1ED9A07630}"/>
              </a:ext>
            </a:extLst>
          </p:cNvPr>
          <p:cNvPicPr>
            <a:picLocks noChangeAspect="1"/>
          </p:cNvPicPr>
          <p:nvPr/>
        </p:nvPicPr>
        <p:blipFill>
          <a:blip r:embed="rId5">
            <a:duotone>
              <a:schemeClr val="accent4">
                <a:shade val="45000"/>
                <a:satMod val="135000"/>
              </a:schemeClr>
              <a:prstClr val="white"/>
            </a:duotone>
          </a:blip>
          <a:stretch>
            <a:fillRect/>
          </a:stretch>
        </p:blipFill>
        <p:spPr>
          <a:xfrm>
            <a:off x="4703765" y="2217902"/>
            <a:ext cx="1360557" cy="1167811"/>
          </a:xfrm>
          <a:prstGeom prst="rect">
            <a:avLst/>
          </a:prstGeom>
        </p:spPr>
      </p:pic>
      <p:cxnSp>
        <p:nvCxnSpPr>
          <p:cNvPr id="10" name="Conector curvado 8">
            <a:extLst>
              <a:ext uri="{FF2B5EF4-FFF2-40B4-BE49-F238E27FC236}">
                <a16:creationId xmlns:a16="http://schemas.microsoft.com/office/drawing/2014/main" id="{B6391F3F-DAAC-EC75-85C4-14BA047B83BD}"/>
              </a:ext>
            </a:extLst>
          </p:cNvPr>
          <p:cNvCxnSpPr>
            <a:stCxn id="7" idx="2"/>
            <a:endCxn id="8" idx="3"/>
          </p:cNvCxnSpPr>
          <p:nvPr/>
        </p:nvCxnSpPr>
        <p:spPr>
          <a:xfrm rot="5400000">
            <a:off x="6373506" y="1352073"/>
            <a:ext cx="1140551" cy="1758918"/>
          </a:xfrm>
          <a:prstGeom prst="curved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upo 16">
            <a:extLst>
              <a:ext uri="{FF2B5EF4-FFF2-40B4-BE49-F238E27FC236}">
                <a16:creationId xmlns:a16="http://schemas.microsoft.com/office/drawing/2014/main" id="{DF6B7395-FDC0-D2C6-7C54-C2E114BED7A0}"/>
              </a:ext>
            </a:extLst>
          </p:cNvPr>
          <p:cNvGrpSpPr/>
          <p:nvPr/>
        </p:nvGrpSpPr>
        <p:grpSpPr>
          <a:xfrm>
            <a:off x="7566854" y="2673265"/>
            <a:ext cx="1318796" cy="1059930"/>
            <a:chOff x="7566854" y="2673265"/>
            <a:chExt cx="1318796" cy="1059930"/>
          </a:xfrm>
        </p:grpSpPr>
        <p:pic>
          <p:nvPicPr>
            <p:cNvPr id="9" name="Imagen 8">
              <a:extLst>
                <a:ext uri="{FF2B5EF4-FFF2-40B4-BE49-F238E27FC236}">
                  <a16:creationId xmlns:a16="http://schemas.microsoft.com/office/drawing/2014/main" id="{5836AEE7-14F9-8EB7-041E-5787FD82FB56}"/>
                </a:ext>
              </a:extLst>
            </p:cNvPr>
            <p:cNvPicPr>
              <a:picLocks noChangeAspect="1"/>
            </p:cNvPicPr>
            <p:nvPr/>
          </p:nvPicPr>
          <p:blipFill rotWithShape="1">
            <a:blip r:embed="rId6">
              <a:duotone>
                <a:schemeClr val="accent4">
                  <a:shade val="45000"/>
                  <a:satMod val="135000"/>
                </a:schemeClr>
                <a:prstClr val="white"/>
              </a:duotone>
            </a:blip>
            <a:srcRect r="3607"/>
            <a:stretch/>
          </p:blipFill>
          <p:spPr>
            <a:xfrm>
              <a:off x="7566855" y="2673265"/>
              <a:ext cx="1318795" cy="712448"/>
            </a:xfrm>
            <a:prstGeom prst="rect">
              <a:avLst/>
            </a:prstGeom>
          </p:spPr>
        </p:pic>
        <p:pic>
          <p:nvPicPr>
            <p:cNvPr id="12" name="Imagen 11">
              <a:extLst>
                <a:ext uri="{FF2B5EF4-FFF2-40B4-BE49-F238E27FC236}">
                  <a16:creationId xmlns:a16="http://schemas.microsoft.com/office/drawing/2014/main" id="{AD5464A8-30F5-B321-340F-7205E13C6E56}"/>
                </a:ext>
              </a:extLst>
            </p:cNvPr>
            <p:cNvPicPr>
              <a:picLocks noChangeAspect="1"/>
            </p:cNvPicPr>
            <p:nvPr/>
          </p:nvPicPr>
          <p:blipFill>
            <a:blip r:embed="rId7">
              <a:duotone>
                <a:schemeClr val="accent4">
                  <a:shade val="45000"/>
                  <a:satMod val="135000"/>
                </a:schemeClr>
                <a:prstClr val="white"/>
              </a:duotone>
            </a:blip>
            <a:stretch>
              <a:fillRect/>
            </a:stretch>
          </p:blipFill>
          <p:spPr>
            <a:xfrm>
              <a:off x="7566854" y="3388510"/>
              <a:ext cx="1318796" cy="344685"/>
            </a:xfrm>
            <a:prstGeom prst="rect">
              <a:avLst/>
            </a:prstGeom>
          </p:spPr>
        </p:pic>
      </p:grpSp>
      <p:cxnSp>
        <p:nvCxnSpPr>
          <p:cNvPr id="15" name="Conector curvado 21">
            <a:extLst>
              <a:ext uri="{FF2B5EF4-FFF2-40B4-BE49-F238E27FC236}">
                <a16:creationId xmlns:a16="http://schemas.microsoft.com/office/drawing/2014/main" id="{2FF0DF1A-C772-6C8B-86E9-E44405E41207}"/>
              </a:ext>
            </a:extLst>
          </p:cNvPr>
          <p:cNvCxnSpPr>
            <a:stCxn id="7" idx="2"/>
            <a:endCxn id="9" idx="0"/>
          </p:cNvCxnSpPr>
          <p:nvPr/>
        </p:nvCxnSpPr>
        <p:spPr>
          <a:xfrm rot="16200000" flipH="1">
            <a:off x="7518742" y="1965754"/>
            <a:ext cx="1012008" cy="403013"/>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curvado 25">
            <a:extLst>
              <a:ext uri="{FF2B5EF4-FFF2-40B4-BE49-F238E27FC236}">
                <a16:creationId xmlns:a16="http://schemas.microsoft.com/office/drawing/2014/main" id="{5B49637C-AE18-D913-059D-551CFAF598B3}"/>
              </a:ext>
            </a:extLst>
          </p:cNvPr>
          <p:cNvCxnSpPr>
            <a:stCxn id="6" idx="3"/>
          </p:cNvCxnSpPr>
          <p:nvPr/>
        </p:nvCxnSpPr>
        <p:spPr>
          <a:xfrm>
            <a:off x="6202278" y="815762"/>
            <a:ext cx="723041" cy="265486"/>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37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500"/>
                                        <p:tgtEl>
                                          <p:spTgt spid="71"/>
                                        </p:tgtEl>
                                      </p:cBhvr>
                                    </p:animEffect>
                                  </p:childTnLst>
                                </p:cTn>
                              </p:par>
                            </p:childTnLst>
                          </p:cTn>
                        </p:par>
                        <p:par>
                          <p:cTn id="8" fill="hold">
                            <p:stCondLst>
                              <p:cond delay="1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500"/>
                                        <p:tgtEl>
                                          <p:spTgt spid="4"/>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1" grpId="0" animBg="1"/>
      <p:bldP spid="4" grpId="0"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9367EDE9-933E-7071-31F5-B7235B9ED55B}"/>
              </a:ext>
            </a:extLst>
          </p:cNvPr>
          <p:cNvPicPr>
            <a:picLocks noChangeAspect="1"/>
          </p:cNvPicPr>
          <p:nvPr/>
        </p:nvPicPr>
        <p:blipFill>
          <a:blip r:embed="rId2"/>
          <a:stretch>
            <a:fillRect/>
          </a:stretch>
        </p:blipFill>
        <p:spPr>
          <a:xfrm>
            <a:off x="0" y="21052"/>
            <a:ext cx="9144000" cy="5122447"/>
          </a:xfrm>
          <a:prstGeom prst="rect">
            <a:avLst/>
          </a:prstGeom>
        </p:spPr>
      </p:pic>
      <p:sp>
        <p:nvSpPr>
          <p:cNvPr id="66" name="Título 3"/>
          <p:cNvSpPr>
            <a:spLocks noGrp="1"/>
          </p:cNvSpPr>
          <p:nvPr>
            <p:ph type="title"/>
          </p:nvPr>
        </p:nvSpPr>
        <p:spPr>
          <a:xfrm>
            <a:off x="5350154" y="177596"/>
            <a:ext cx="3340235" cy="435776"/>
          </a:xfrm>
        </p:spPr>
        <p:txBody>
          <a:bodyPr/>
          <a:lstStyle/>
          <a:p>
            <a:r>
              <a:rPr lang="es-UY" b="1" dirty="0">
                <a:solidFill>
                  <a:srgbClr val="7030A0"/>
                </a:solidFill>
              </a:rPr>
              <a:t>Actividades de gestión y desarrollo en un proyecto</a:t>
            </a:r>
          </a:p>
        </p:txBody>
      </p:sp>
      <p:sp>
        <p:nvSpPr>
          <p:cNvPr id="9" name="CuadroTexto 8">
            <a:extLst>
              <a:ext uri="{FF2B5EF4-FFF2-40B4-BE49-F238E27FC236}">
                <a16:creationId xmlns:a16="http://schemas.microsoft.com/office/drawing/2014/main" id="{EAA9F64F-4BF8-FB9C-A608-241F1949452D}"/>
              </a:ext>
            </a:extLst>
          </p:cNvPr>
          <p:cNvSpPr txBox="1"/>
          <p:nvPr/>
        </p:nvSpPr>
        <p:spPr>
          <a:xfrm>
            <a:off x="1974532" y="1485605"/>
            <a:ext cx="4613990"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 proyecto implica un conjunto de actividades que se ponen en marcha para desarrollar productos y servicios con el fin de lograr un objetivo específico, que a su vez aporta en alguna medida a uno o más propósitos</a:t>
            </a:r>
          </a:p>
        </p:txBody>
      </p:sp>
      <p:sp>
        <p:nvSpPr>
          <p:cNvPr id="2" name="CuadroTexto 1">
            <a:extLst>
              <a:ext uri="{FF2B5EF4-FFF2-40B4-BE49-F238E27FC236}">
                <a16:creationId xmlns:a16="http://schemas.microsoft.com/office/drawing/2014/main" id="{379C91E9-F0F7-3A72-0F83-88E33D7B4466}"/>
              </a:ext>
            </a:extLst>
          </p:cNvPr>
          <p:cNvSpPr txBox="1"/>
          <p:nvPr/>
        </p:nvSpPr>
        <p:spPr>
          <a:xfrm>
            <a:off x="307909" y="3158020"/>
            <a:ext cx="4536504" cy="138499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Pero para que estas actividades se realicen en una forma ordenada, eficiente y eficaz, se requieren esfuerzos de planificación, de coordinación, de solución a desvíos o situaciones imprevistas y de mantener buenas comunicaciones con las partes interesadas</a:t>
            </a:r>
          </a:p>
        </p:txBody>
      </p:sp>
      <p:grpSp>
        <p:nvGrpSpPr>
          <p:cNvPr id="3" name="Grupo 2">
            <a:extLst>
              <a:ext uri="{FF2B5EF4-FFF2-40B4-BE49-F238E27FC236}">
                <a16:creationId xmlns:a16="http://schemas.microsoft.com/office/drawing/2014/main" id="{EB793D80-2FCC-9BFF-1D15-A0F5ECA4502E}"/>
              </a:ext>
            </a:extLst>
          </p:cNvPr>
          <p:cNvGrpSpPr/>
          <p:nvPr/>
        </p:nvGrpSpPr>
        <p:grpSpPr>
          <a:xfrm>
            <a:off x="7020272" y="1334598"/>
            <a:ext cx="1839885" cy="1126163"/>
            <a:chOff x="2766830" y="1118253"/>
            <a:chExt cx="1839885" cy="1126163"/>
          </a:xfrm>
        </p:grpSpPr>
        <p:sp>
          <p:nvSpPr>
            <p:cNvPr id="6" name="Rectángulo: esquinas redondeadas 5">
              <a:extLst>
                <a:ext uri="{FF2B5EF4-FFF2-40B4-BE49-F238E27FC236}">
                  <a16:creationId xmlns:a16="http://schemas.microsoft.com/office/drawing/2014/main" id="{066BE6CD-BD60-D83F-7574-FEEDEB1AA6A7}"/>
                </a:ext>
              </a:extLst>
            </p:cNvPr>
            <p:cNvSpPr/>
            <p:nvPr/>
          </p:nvSpPr>
          <p:spPr>
            <a:xfrm>
              <a:off x="2879812" y="1118253"/>
              <a:ext cx="1656184" cy="1126163"/>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8" name="CuadroTexto 7">
              <a:extLst>
                <a:ext uri="{FF2B5EF4-FFF2-40B4-BE49-F238E27FC236}">
                  <a16:creationId xmlns:a16="http://schemas.microsoft.com/office/drawing/2014/main" id="{6445B7B0-D864-AE67-D972-F21D098B04D6}"/>
                </a:ext>
              </a:extLst>
            </p:cNvPr>
            <p:cNvSpPr txBox="1"/>
            <p:nvPr/>
          </p:nvSpPr>
          <p:spPr>
            <a:xfrm>
              <a:off x="2766830" y="1312002"/>
              <a:ext cx="1839885" cy="73866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Actividades para desarrollo de entregables. </a:t>
              </a:r>
            </a:p>
          </p:txBody>
        </p:sp>
      </p:grpSp>
      <p:grpSp>
        <p:nvGrpSpPr>
          <p:cNvPr id="10" name="Grupo 9">
            <a:extLst>
              <a:ext uri="{FF2B5EF4-FFF2-40B4-BE49-F238E27FC236}">
                <a16:creationId xmlns:a16="http://schemas.microsoft.com/office/drawing/2014/main" id="{05F9D91D-8FC6-1898-73B4-B1CAD9582019}"/>
              </a:ext>
            </a:extLst>
          </p:cNvPr>
          <p:cNvGrpSpPr/>
          <p:nvPr/>
        </p:nvGrpSpPr>
        <p:grpSpPr>
          <a:xfrm>
            <a:off x="5364088" y="3252640"/>
            <a:ext cx="1839885" cy="1126163"/>
            <a:chOff x="2766830" y="1118253"/>
            <a:chExt cx="1839885" cy="1126163"/>
          </a:xfrm>
        </p:grpSpPr>
        <p:sp>
          <p:nvSpPr>
            <p:cNvPr id="11" name="Rectángulo: esquinas redondeadas 10">
              <a:extLst>
                <a:ext uri="{FF2B5EF4-FFF2-40B4-BE49-F238E27FC236}">
                  <a16:creationId xmlns:a16="http://schemas.microsoft.com/office/drawing/2014/main" id="{BA22B50B-6713-A8E2-682C-EB6ACF6C73B4}"/>
                </a:ext>
              </a:extLst>
            </p:cNvPr>
            <p:cNvSpPr/>
            <p:nvPr/>
          </p:nvSpPr>
          <p:spPr>
            <a:xfrm>
              <a:off x="2879812" y="1118253"/>
              <a:ext cx="1656184" cy="1126163"/>
            </a:xfrm>
            <a:prstGeom prst="roundRect">
              <a:avLst/>
            </a:prstGeom>
            <a:solidFill>
              <a:srgbClr val="00B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2" name="CuadroTexto 11">
              <a:extLst>
                <a:ext uri="{FF2B5EF4-FFF2-40B4-BE49-F238E27FC236}">
                  <a16:creationId xmlns:a16="http://schemas.microsoft.com/office/drawing/2014/main" id="{E1053CBF-445D-FD5B-6BB8-898BE46BD53F}"/>
                </a:ext>
              </a:extLst>
            </p:cNvPr>
            <p:cNvSpPr txBox="1"/>
            <p:nvPr/>
          </p:nvSpPr>
          <p:spPr>
            <a:xfrm>
              <a:off x="2766830" y="1312002"/>
              <a:ext cx="1839885" cy="73866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Actividades para gestión o dirección del proyecto</a:t>
              </a:r>
            </a:p>
          </p:txBody>
        </p:sp>
      </p:grpSp>
    </p:spTree>
    <p:extLst>
      <p:ext uri="{BB962C8B-B14F-4D97-AF65-F5344CB8AC3E}">
        <p14:creationId xmlns:p14="http://schemas.microsoft.com/office/powerpoint/2010/main" val="282656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Actividades de gestión y desarrollo en un proyecto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grpSp>
        <p:nvGrpSpPr>
          <p:cNvPr id="16" name="Grupo 15">
            <a:extLst>
              <a:ext uri="{FF2B5EF4-FFF2-40B4-BE49-F238E27FC236}">
                <a16:creationId xmlns:a16="http://schemas.microsoft.com/office/drawing/2014/main" id="{FAAEFC8A-9184-8AC0-F88B-4B46CEF54869}"/>
              </a:ext>
            </a:extLst>
          </p:cNvPr>
          <p:cNvGrpSpPr/>
          <p:nvPr/>
        </p:nvGrpSpPr>
        <p:grpSpPr>
          <a:xfrm>
            <a:off x="118851" y="860194"/>
            <a:ext cx="1839885" cy="1126163"/>
            <a:chOff x="2766830" y="1118253"/>
            <a:chExt cx="1839885" cy="1126163"/>
          </a:xfrm>
        </p:grpSpPr>
        <p:sp>
          <p:nvSpPr>
            <p:cNvPr id="15" name="Rectángulo: esquinas redondeadas 14">
              <a:extLst>
                <a:ext uri="{FF2B5EF4-FFF2-40B4-BE49-F238E27FC236}">
                  <a16:creationId xmlns:a16="http://schemas.microsoft.com/office/drawing/2014/main" id="{8F1BB8B5-F5D4-4039-D433-2BDF1A37BF20}"/>
                </a:ext>
              </a:extLst>
            </p:cNvPr>
            <p:cNvSpPr/>
            <p:nvPr/>
          </p:nvSpPr>
          <p:spPr>
            <a:xfrm>
              <a:off x="2879812" y="1118253"/>
              <a:ext cx="1656184" cy="1126163"/>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CuadroTexto 4">
              <a:extLst>
                <a:ext uri="{FF2B5EF4-FFF2-40B4-BE49-F238E27FC236}">
                  <a16:creationId xmlns:a16="http://schemas.microsoft.com/office/drawing/2014/main" id="{2C6ED02A-B8C1-C2AD-B341-15C639146C04}"/>
                </a:ext>
              </a:extLst>
            </p:cNvPr>
            <p:cNvSpPr txBox="1"/>
            <p:nvPr/>
          </p:nvSpPr>
          <p:spPr>
            <a:xfrm>
              <a:off x="2766830" y="1312002"/>
              <a:ext cx="1839885" cy="73866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Actividades para desarrollo de entregables. </a:t>
              </a:r>
            </a:p>
          </p:txBody>
        </p:sp>
      </p:grpSp>
      <p:sp>
        <p:nvSpPr>
          <p:cNvPr id="7" name="CuadroTexto 6">
            <a:extLst>
              <a:ext uri="{FF2B5EF4-FFF2-40B4-BE49-F238E27FC236}">
                <a16:creationId xmlns:a16="http://schemas.microsoft.com/office/drawing/2014/main" id="{B5157395-5C58-7E18-40B2-C1DB5CD754A3}"/>
              </a:ext>
            </a:extLst>
          </p:cNvPr>
          <p:cNvSpPr txBox="1"/>
          <p:nvPr/>
        </p:nvSpPr>
        <p:spPr>
          <a:xfrm>
            <a:off x="5305396" y="625609"/>
            <a:ext cx="3692273" cy="1169551"/>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Los entregables son realizados por personas o grupos especializados, </a:t>
            </a:r>
            <a:r>
              <a:rPr kumimoji="0" lang="es-UY" sz="14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aplicando sus propias metodologías de desarrollo </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y controlando la calidad de lo que productos.</a:t>
            </a:r>
          </a:p>
        </p:txBody>
      </p:sp>
      <p:grpSp>
        <p:nvGrpSpPr>
          <p:cNvPr id="25" name="Grupo 24">
            <a:extLst>
              <a:ext uri="{FF2B5EF4-FFF2-40B4-BE49-F238E27FC236}">
                <a16:creationId xmlns:a16="http://schemas.microsoft.com/office/drawing/2014/main" id="{EF0A8493-0366-1919-899A-233106D20231}"/>
              </a:ext>
            </a:extLst>
          </p:cNvPr>
          <p:cNvGrpSpPr/>
          <p:nvPr/>
        </p:nvGrpSpPr>
        <p:grpSpPr>
          <a:xfrm>
            <a:off x="2240599" y="741456"/>
            <a:ext cx="2853652" cy="1062843"/>
            <a:chOff x="2150396" y="1000698"/>
            <a:chExt cx="2853652" cy="1062843"/>
          </a:xfrm>
        </p:grpSpPr>
        <p:sp>
          <p:nvSpPr>
            <p:cNvPr id="24" name="Rectángulo: esquinas redondeadas 23">
              <a:extLst>
                <a:ext uri="{FF2B5EF4-FFF2-40B4-BE49-F238E27FC236}">
                  <a16:creationId xmlns:a16="http://schemas.microsoft.com/office/drawing/2014/main" id="{3AFBCB98-015F-A847-2384-FCCE3413066E}"/>
                </a:ext>
              </a:extLst>
            </p:cNvPr>
            <p:cNvSpPr/>
            <p:nvPr/>
          </p:nvSpPr>
          <p:spPr>
            <a:xfrm>
              <a:off x="2213845" y="1000698"/>
              <a:ext cx="2726754" cy="1062843"/>
            </a:xfrm>
            <a:prstGeom prst="roundRect">
              <a:avLst/>
            </a:prstGeom>
            <a:solidFill>
              <a:schemeClr val="accent6">
                <a:lumMod val="20000"/>
                <a:lumOff val="80000"/>
              </a:schemeClr>
            </a:solidFill>
            <a:ln>
              <a:noFill/>
            </a:ln>
            <a:effectLst>
              <a:outerShdw blurRad="50800" dist="381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CuadroTexto 12">
              <a:extLst>
                <a:ext uri="{FF2B5EF4-FFF2-40B4-BE49-F238E27FC236}">
                  <a16:creationId xmlns:a16="http://schemas.microsoft.com/office/drawing/2014/main" id="{913854FD-4678-39FA-40E2-65A239B9E2B1}"/>
                </a:ext>
              </a:extLst>
            </p:cNvPr>
            <p:cNvSpPr txBox="1"/>
            <p:nvPr/>
          </p:nvSpPr>
          <p:spPr>
            <a:xfrm>
              <a:off x="2150396" y="1022914"/>
              <a:ext cx="2853652" cy="95410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Implican </a:t>
              </a:r>
              <a:r>
                <a:rPr kumimoji="0" lang="es-UY" sz="14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diseñar, construir y probar </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una serie de productos tangibles o intangibles (servicios, transformaciones del entorno)</a:t>
              </a:r>
            </a:p>
          </p:txBody>
        </p:sp>
      </p:grpSp>
      <p:grpSp>
        <p:nvGrpSpPr>
          <p:cNvPr id="2" name="Grupo 1">
            <a:extLst>
              <a:ext uri="{FF2B5EF4-FFF2-40B4-BE49-F238E27FC236}">
                <a16:creationId xmlns:a16="http://schemas.microsoft.com/office/drawing/2014/main" id="{A3C00F74-ABE9-E28C-E604-3052F080B083}"/>
              </a:ext>
            </a:extLst>
          </p:cNvPr>
          <p:cNvGrpSpPr/>
          <p:nvPr/>
        </p:nvGrpSpPr>
        <p:grpSpPr>
          <a:xfrm>
            <a:off x="179512" y="2292245"/>
            <a:ext cx="4558523" cy="2276028"/>
            <a:chOff x="179512" y="2292245"/>
            <a:chExt cx="4558523" cy="2276028"/>
          </a:xfrm>
        </p:grpSpPr>
        <p:pic>
          <p:nvPicPr>
            <p:cNvPr id="18" name="Imagen 17">
              <a:extLst>
                <a:ext uri="{FF2B5EF4-FFF2-40B4-BE49-F238E27FC236}">
                  <a16:creationId xmlns:a16="http://schemas.microsoft.com/office/drawing/2014/main" id="{DB418843-EB52-924E-6B74-E52218009DBC}"/>
                </a:ext>
              </a:extLst>
            </p:cNvPr>
            <p:cNvPicPr>
              <a:picLocks noChangeAspect="1"/>
            </p:cNvPicPr>
            <p:nvPr/>
          </p:nvPicPr>
          <p:blipFill>
            <a:blip r:embed="rId2"/>
            <a:stretch>
              <a:fillRect/>
            </a:stretch>
          </p:blipFill>
          <p:spPr>
            <a:xfrm>
              <a:off x="179512" y="2292245"/>
              <a:ext cx="1928027" cy="1165961"/>
            </a:xfrm>
            <a:prstGeom prst="rect">
              <a:avLst/>
            </a:prstGeom>
          </p:spPr>
        </p:pic>
        <p:pic>
          <p:nvPicPr>
            <p:cNvPr id="21" name="Imagen 20">
              <a:extLst>
                <a:ext uri="{FF2B5EF4-FFF2-40B4-BE49-F238E27FC236}">
                  <a16:creationId xmlns:a16="http://schemas.microsoft.com/office/drawing/2014/main" id="{83451192-78CA-216C-4D4D-1FDCAB5829E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42030" y="3190242"/>
              <a:ext cx="2021009" cy="1272487"/>
            </a:xfrm>
            <a:prstGeom prst="rect">
              <a:avLst/>
            </a:prstGeom>
          </p:spPr>
        </p:pic>
        <p:pic>
          <p:nvPicPr>
            <p:cNvPr id="23" name="Imagen 22">
              <a:extLst>
                <a:ext uri="{FF2B5EF4-FFF2-40B4-BE49-F238E27FC236}">
                  <a16:creationId xmlns:a16="http://schemas.microsoft.com/office/drawing/2014/main" id="{DC74B06A-6FA6-31B0-5E6A-4D120F52057F}"/>
                </a:ext>
              </a:extLst>
            </p:cNvPr>
            <p:cNvPicPr>
              <a:picLocks noChangeAspect="1"/>
            </p:cNvPicPr>
            <p:nvPr/>
          </p:nvPicPr>
          <p:blipFill>
            <a:blip r:embed="rId4">
              <a:clrChange>
                <a:clrFrom>
                  <a:srgbClr val="F6F6F6"/>
                </a:clrFrom>
                <a:clrTo>
                  <a:srgbClr val="F6F6F6">
                    <a:alpha val="0"/>
                  </a:srgbClr>
                </a:clrTo>
              </a:clrChange>
            </a:blip>
            <a:stretch>
              <a:fillRect/>
            </a:stretch>
          </p:blipFill>
          <p:spPr>
            <a:xfrm>
              <a:off x="3048874" y="3505430"/>
              <a:ext cx="1689161" cy="1062843"/>
            </a:xfrm>
            <a:prstGeom prst="rect">
              <a:avLst/>
            </a:prstGeom>
          </p:spPr>
        </p:pic>
      </p:grpSp>
      <p:sp>
        <p:nvSpPr>
          <p:cNvPr id="3" name="CuadroTexto 2">
            <a:extLst>
              <a:ext uri="{FF2B5EF4-FFF2-40B4-BE49-F238E27FC236}">
                <a16:creationId xmlns:a16="http://schemas.microsoft.com/office/drawing/2014/main" id="{536A01B4-3F3B-4B58-293F-2AACE493D421}"/>
              </a:ext>
            </a:extLst>
          </p:cNvPr>
          <p:cNvSpPr txBox="1"/>
          <p:nvPr/>
        </p:nvSpPr>
        <p:spPr>
          <a:xfrm>
            <a:off x="5704263" y="2538023"/>
            <a:ext cx="3188217" cy="1815882"/>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Dentro de los equipos de desarrollo de entregables están los funcionarios y consultores de la Agencia, las empresas contratadas por la Agencia y también grupos de funcionarios de los organismos donde se implanta el proyecto</a:t>
            </a:r>
          </a:p>
        </p:txBody>
      </p:sp>
      <p:sp>
        <p:nvSpPr>
          <p:cNvPr id="6" name="CuadroTexto 5">
            <a:extLst>
              <a:ext uri="{FF2B5EF4-FFF2-40B4-BE49-F238E27FC236}">
                <a16:creationId xmlns:a16="http://schemas.microsoft.com/office/drawing/2014/main" id="{DFFAA57E-5575-138A-589C-7E0042998A0E}"/>
              </a:ext>
            </a:extLst>
          </p:cNvPr>
          <p:cNvSpPr txBox="1"/>
          <p:nvPr/>
        </p:nvSpPr>
        <p:spPr>
          <a:xfrm>
            <a:off x="2715229" y="2168672"/>
            <a:ext cx="2948991" cy="954107"/>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 proyecto tiene siempre varios entregables, por lo que </a:t>
            </a:r>
            <a:r>
              <a:rPr kumimoji="0" lang="es-UY" sz="14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puede haber más de un equipo o personas</a:t>
            </a: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para su desarrollo.</a:t>
            </a:r>
          </a:p>
        </p:txBody>
      </p:sp>
    </p:spTree>
    <p:extLst>
      <p:ext uri="{BB962C8B-B14F-4D97-AF65-F5344CB8AC3E}">
        <p14:creationId xmlns:p14="http://schemas.microsoft.com/office/powerpoint/2010/main" val="341319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Actividades de gestión y desarrollo en un proyecto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5" name="CuadroTexto 4">
            <a:extLst>
              <a:ext uri="{FF2B5EF4-FFF2-40B4-BE49-F238E27FC236}">
                <a16:creationId xmlns:a16="http://schemas.microsoft.com/office/drawing/2014/main" id="{2C6ED02A-B8C1-C2AD-B341-15C639146C04}"/>
              </a:ext>
            </a:extLst>
          </p:cNvPr>
          <p:cNvSpPr txBox="1"/>
          <p:nvPr/>
        </p:nvSpPr>
        <p:spPr>
          <a:xfrm>
            <a:off x="3635896" y="616132"/>
            <a:ext cx="5420465" cy="4124206"/>
          </a:xfrm>
          <a:prstGeom prst="rect">
            <a:avLst/>
          </a:prstGeom>
          <a:solidFill>
            <a:schemeClr val="accent3">
              <a:lumMod val="20000"/>
              <a:lumOff val="80000"/>
            </a:schemeClr>
          </a:solid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Implican: </a:t>
            </a: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identificar el </a:t>
            </a: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objetivo y resultados</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esperados del proyecto, las partes interesadas, restricciones y los indicadores de gestión y de resultados.</a:t>
            </a: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Elegir un </a:t>
            </a: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enfoque de dirección de proyectos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y planificar los tiempos, costos y calidad para los entregables.</a:t>
            </a: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Conformar</a:t>
            </a:r>
            <a:r>
              <a:rPr kumimoji="0" lang="es-UY" sz="1300" b="0" i="1"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 equipos de desarrollo </a:t>
            </a:r>
            <a:r>
              <a:rPr kumimoji="0" lang="es-UY" sz="1300" b="0" i="0" u="none" strike="noStrike" kern="1200" cap="none" spc="0" normalizeH="0" baseline="0" noProof="0" dirty="0">
                <a:ln>
                  <a:noFill/>
                </a:ln>
                <a:solidFill>
                  <a:srgbClr val="002C68"/>
                </a:solidFill>
                <a:effectLst/>
                <a:uLnTx/>
                <a:uFillTx/>
                <a:latin typeface="Arial" panose="020B0604020202020204" pitchFamily="34" charset="0"/>
                <a:ea typeface="+mn-ea"/>
                <a:cs typeface="Arial" panose="020B0604020202020204" pitchFamily="34" charset="0"/>
              </a:rPr>
              <a:t>y coordinar su entregas (proveedores internos y contratados)</a:t>
            </a:r>
            <a:endPar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endParaRP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Verificar la calidad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de los entregables y aprobar su puesta en práctica.</a:t>
            </a: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Ajustar el proyecto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para adaptarse a problemas y desvíos en los planes o a cambios que afecten el alcance inicial.</a:t>
            </a: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Dirigir a un equipo de personas</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facilitándoles el trabajo coordinado y promoviendo la participación y motivación.</a:t>
            </a:r>
          </a:p>
          <a:p>
            <a:pPr marL="285750" marR="0" lvl="0" indent="-285750" algn="l" defTabSz="914400" rtl="0" eaLnBrk="0" fontAlgn="base" latinLnBrk="0" hangingPunct="0">
              <a:lnSpc>
                <a:spcPct val="100000"/>
              </a:lnSpc>
              <a:spcBef>
                <a:spcPct val="0"/>
              </a:spcBef>
              <a:spcAft>
                <a:spcPts val="600"/>
              </a:spcAft>
              <a:buClrTx/>
              <a:buSzTx/>
              <a:buFontTx/>
              <a:buChar char="-"/>
              <a:tabLst/>
              <a:defRPr/>
            </a:pPr>
            <a:r>
              <a:rPr kumimoji="0" lang="es-UY" sz="1300" b="0" i="1"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Gestionar la relación </a:t>
            </a:r>
            <a:r>
              <a:rPr kumimoji="0" lang="es-UY" sz="13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(expectativas, intereses, percepciones, apoyos) con las partes interesadas (en la Agencia y en los organismos).</a:t>
            </a:r>
          </a:p>
        </p:txBody>
      </p:sp>
      <p:grpSp>
        <p:nvGrpSpPr>
          <p:cNvPr id="2" name="Grupo 1">
            <a:extLst>
              <a:ext uri="{FF2B5EF4-FFF2-40B4-BE49-F238E27FC236}">
                <a16:creationId xmlns:a16="http://schemas.microsoft.com/office/drawing/2014/main" id="{381FEDD3-794F-47B2-AA14-228719502BE9}"/>
              </a:ext>
            </a:extLst>
          </p:cNvPr>
          <p:cNvGrpSpPr/>
          <p:nvPr/>
        </p:nvGrpSpPr>
        <p:grpSpPr>
          <a:xfrm>
            <a:off x="145462" y="637757"/>
            <a:ext cx="1839885" cy="1126163"/>
            <a:chOff x="2766830" y="1118253"/>
            <a:chExt cx="1839885" cy="1126163"/>
          </a:xfrm>
        </p:grpSpPr>
        <p:sp>
          <p:nvSpPr>
            <p:cNvPr id="3" name="Rectángulo: esquinas redondeadas 2">
              <a:extLst>
                <a:ext uri="{FF2B5EF4-FFF2-40B4-BE49-F238E27FC236}">
                  <a16:creationId xmlns:a16="http://schemas.microsoft.com/office/drawing/2014/main" id="{3D7248BB-1C2E-088E-1569-55C10EA5A442}"/>
                </a:ext>
              </a:extLst>
            </p:cNvPr>
            <p:cNvSpPr/>
            <p:nvPr/>
          </p:nvSpPr>
          <p:spPr>
            <a:xfrm>
              <a:off x="2879812" y="1118253"/>
              <a:ext cx="1656184" cy="1126163"/>
            </a:xfrm>
            <a:prstGeom prst="roundRect">
              <a:avLst/>
            </a:prstGeom>
            <a:solidFill>
              <a:srgbClr val="00B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CuadroTexto 5">
              <a:extLst>
                <a:ext uri="{FF2B5EF4-FFF2-40B4-BE49-F238E27FC236}">
                  <a16:creationId xmlns:a16="http://schemas.microsoft.com/office/drawing/2014/main" id="{7B1ACFE1-2B85-CB56-AB2A-9D1DB0A8D848}"/>
                </a:ext>
              </a:extLst>
            </p:cNvPr>
            <p:cNvSpPr txBox="1"/>
            <p:nvPr/>
          </p:nvSpPr>
          <p:spPr>
            <a:xfrm>
              <a:off x="2766830" y="1312002"/>
              <a:ext cx="1839885" cy="73866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Actividades para gestión o dirección del proyecto</a:t>
              </a:r>
            </a:p>
          </p:txBody>
        </p:sp>
      </p:grpSp>
      <p:pic>
        <p:nvPicPr>
          <p:cNvPr id="10" name="Imagen 9">
            <a:extLst>
              <a:ext uri="{FF2B5EF4-FFF2-40B4-BE49-F238E27FC236}">
                <a16:creationId xmlns:a16="http://schemas.microsoft.com/office/drawing/2014/main" id="{6B725C45-395C-C6B6-41FA-B08C283448AA}"/>
              </a:ext>
            </a:extLst>
          </p:cNvPr>
          <p:cNvPicPr>
            <a:picLocks noChangeAspect="1"/>
          </p:cNvPicPr>
          <p:nvPr/>
        </p:nvPicPr>
        <p:blipFill>
          <a:blip r:embed="rId2"/>
          <a:stretch>
            <a:fillRect/>
          </a:stretch>
        </p:blipFill>
        <p:spPr>
          <a:xfrm>
            <a:off x="101355" y="1866943"/>
            <a:ext cx="3476249" cy="1691738"/>
          </a:xfrm>
          <a:prstGeom prst="rect">
            <a:avLst/>
          </a:prstGeom>
        </p:spPr>
      </p:pic>
    </p:spTree>
    <p:extLst>
      <p:ext uri="{BB962C8B-B14F-4D97-AF65-F5344CB8AC3E}">
        <p14:creationId xmlns:p14="http://schemas.microsoft.com/office/powerpoint/2010/main" val="3534640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bg/>
                                          </p:spTgt>
                                        </p:tgtEl>
                                        <p:attrNameLst>
                                          <p:attrName>style.visibility</p:attrName>
                                        </p:attrNameLst>
                                      </p:cBhvr>
                                      <p:to>
                                        <p:strVal val="visible"/>
                                      </p:to>
                                    </p:set>
                                    <p:animEffect transition="in" filter="fade">
                                      <p:cBhvr>
                                        <p:cTn id="16" dur="500"/>
                                        <p:tgtEl>
                                          <p:spTgt spid="5">
                                            <p:bg/>
                                          </p:spTgt>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 calcmode="lin" valueType="num">
                                      <p:cBhvr additive="base">
                                        <p:cTn id="3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 calcmode="lin" valueType="num">
                                      <p:cBhvr additive="base">
                                        <p:cTn id="4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 calcmode="lin" valueType="num">
                                      <p:cBhvr additive="base">
                                        <p:cTn id="4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
                                            <p:txEl>
                                              <p:pRg st="6" end="6"/>
                                            </p:txEl>
                                          </p:spTgt>
                                        </p:tgtEl>
                                        <p:attrNameLst>
                                          <p:attrName>style.visibility</p:attrName>
                                        </p:attrNameLst>
                                      </p:cBhvr>
                                      <p:to>
                                        <p:strVal val="visible"/>
                                      </p:to>
                                    </p:set>
                                    <p:anim calcmode="lin" valueType="num">
                                      <p:cBhvr additive="base">
                                        <p:cTn id="5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5">
                                            <p:txEl>
                                              <p:pRg st="7" end="7"/>
                                            </p:txEl>
                                          </p:spTgt>
                                        </p:tgtEl>
                                        <p:attrNameLst>
                                          <p:attrName>style.visibility</p:attrName>
                                        </p:attrNameLst>
                                      </p:cBhvr>
                                      <p:to>
                                        <p:strVal val="visible"/>
                                      </p:to>
                                    </p:set>
                                    <p:anim calcmode="lin" valueType="num">
                                      <p:cBhvr additive="base">
                                        <p:cTn id="5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66" name="Título 3"/>
          <p:cNvSpPr>
            <a:spLocks noGrp="1"/>
          </p:cNvSpPr>
          <p:nvPr>
            <p:ph type="title"/>
          </p:nvPr>
        </p:nvSpPr>
        <p:spPr>
          <a:xfrm>
            <a:off x="179512" y="134767"/>
            <a:ext cx="7427886" cy="435776"/>
          </a:xfrm>
        </p:spPr>
        <p:txBody>
          <a:bodyPr/>
          <a:lstStyle/>
          <a:p>
            <a:r>
              <a:rPr lang="es-UY" dirty="0">
                <a:solidFill>
                  <a:srgbClr val="7030A0"/>
                </a:solidFill>
              </a:rPr>
              <a:t>Actividades de gestión y desarrollo en un proyecto</a:t>
            </a:r>
          </a:p>
        </p:txBody>
      </p:sp>
      <p:sp>
        <p:nvSpPr>
          <p:cNvPr id="4" name="CuadroTexto 3"/>
          <p:cNvSpPr txBox="1"/>
          <p:nvPr/>
        </p:nvSpPr>
        <p:spPr>
          <a:xfrm>
            <a:off x="8093491" y="4662078"/>
            <a:ext cx="962870"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sz="16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único</a:t>
            </a:r>
          </a:p>
        </p:txBody>
      </p:sp>
      <p:sp>
        <p:nvSpPr>
          <p:cNvPr id="7" name="CuadroTexto 6">
            <a:extLst>
              <a:ext uri="{FF2B5EF4-FFF2-40B4-BE49-F238E27FC236}">
                <a16:creationId xmlns:a16="http://schemas.microsoft.com/office/drawing/2014/main" id="{B5157395-5C58-7E18-40B2-C1DB5CD754A3}"/>
              </a:ext>
            </a:extLst>
          </p:cNvPr>
          <p:cNvSpPr txBox="1"/>
          <p:nvPr/>
        </p:nvSpPr>
        <p:spPr>
          <a:xfrm>
            <a:off x="5031985" y="3507854"/>
            <a:ext cx="4112015" cy="954107"/>
          </a:xfrm>
          <a:prstGeom prst="rect">
            <a:avLst/>
          </a:prstGeom>
          <a:solidFill>
            <a:schemeClr val="accent6">
              <a:lumMod val="20000"/>
              <a:lumOff val="80000"/>
            </a:schemeClr>
          </a:solid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 ambos equipos, planifican la entrega de productos con los proveedores contratados y controlan la calidad, plazos de entrega y presupuesto de los mismos.</a:t>
            </a:r>
          </a:p>
        </p:txBody>
      </p:sp>
      <p:grpSp>
        <p:nvGrpSpPr>
          <p:cNvPr id="6" name="Grupo 5">
            <a:extLst>
              <a:ext uri="{FF2B5EF4-FFF2-40B4-BE49-F238E27FC236}">
                <a16:creationId xmlns:a16="http://schemas.microsoft.com/office/drawing/2014/main" id="{B9E37F42-E094-D5C4-319A-2C86DEFEA92B}"/>
              </a:ext>
            </a:extLst>
          </p:cNvPr>
          <p:cNvGrpSpPr/>
          <p:nvPr/>
        </p:nvGrpSpPr>
        <p:grpSpPr>
          <a:xfrm>
            <a:off x="228373" y="1985566"/>
            <a:ext cx="4092747" cy="3015066"/>
            <a:chOff x="228373" y="1985566"/>
            <a:chExt cx="4092747" cy="3015066"/>
          </a:xfrm>
        </p:grpSpPr>
        <p:sp>
          <p:nvSpPr>
            <p:cNvPr id="29" name="Rectángulo: esquinas diagonales redondeadas 28">
              <a:extLst>
                <a:ext uri="{FF2B5EF4-FFF2-40B4-BE49-F238E27FC236}">
                  <a16:creationId xmlns:a16="http://schemas.microsoft.com/office/drawing/2014/main" id="{DA32873C-E506-44B5-6468-9AFB48BF82B0}"/>
                </a:ext>
              </a:extLst>
            </p:cNvPr>
            <p:cNvSpPr/>
            <p:nvPr/>
          </p:nvSpPr>
          <p:spPr>
            <a:xfrm>
              <a:off x="228373" y="1985566"/>
              <a:ext cx="2810034" cy="1642410"/>
            </a:xfrm>
            <a:prstGeom prst="round2DiagRect">
              <a:avLst/>
            </a:prstGeom>
            <a:blipFill>
              <a:blip r:embed="rId2"/>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30" name="Rectángulo: esquinas diagonales redondeadas 29">
              <a:extLst>
                <a:ext uri="{FF2B5EF4-FFF2-40B4-BE49-F238E27FC236}">
                  <a16:creationId xmlns:a16="http://schemas.microsoft.com/office/drawing/2014/main" id="{94F00C7A-FAB9-DAF3-CDAD-52725D8B2A4C}"/>
                </a:ext>
              </a:extLst>
            </p:cNvPr>
            <p:cNvSpPr/>
            <p:nvPr/>
          </p:nvSpPr>
          <p:spPr>
            <a:xfrm>
              <a:off x="1403648" y="3358223"/>
              <a:ext cx="2917472" cy="1642409"/>
            </a:xfrm>
            <a:prstGeom prst="round2DiagRect">
              <a:avLst/>
            </a:prstGeom>
            <a:blipFill>
              <a:blip r:embed="rId3"/>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grpSp>
      <p:grpSp>
        <p:nvGrpSpPr>
          <p:cNvPr id="31" name="Grupo 30">
            <a:extLst>
              <a:ext uri="{FF2B5EF4-FFF2-40B4-BE49-F238E27FC236}">
                <a16:creationId xmlns:a16="http://schemas.microsoft.com/office/drawing/2014/main" id="{2A528B2E-BB68-EB3A-EAE1-4484D0030F10}"/>
              </a:ext>
            </a:extLst>
          </p:cNvPr>
          <p:cNvGrpSpPr/>
          <p:nvPr/>
        </p:nvGrpSpPr>
        <p:grpSpPr>
          <a:xfrm>
            <a:off x="68831" y="792041"/>
            <a:ext cx="1839885" cy="1126163"/>
            <a:chOff x="2766830" y="1118253"/>
            <a:chExt cx="1839885" cy="1126163"/>
          </a:xfrm>
        </p:grpSpPr>
        <p:sp>
          <p:nvSpPr>
            <p:cNvPr id="64" name="Rectángulo: esquinas redondeadas 63">
              <a:extLst>
                <a:ext uri="{FF2B5EF4-FFF2-40B4-BE49-F238E27FC236}">
                  <a16:creationId xmlns:a16="http://schemas.microsoft.com/office/drawing/2014/main" id="{10D96D1D-B68E-1D10-2846-52A6EF5904A6}"/>
                </a:ext>
              </a:extLst>
            </p:cNvPr>
            <p:cNvSpPr/>
            <p:nvPr/>
          </p:nvSpPr>
          <p:spPr>
            <a:xfrm>
              <a:off x="2879812" y="1118253"/>
              <a:ext cx="1656184" cy="1126163"/>
            </a:xfrm>
            <a:prstGeom prst="roundRect">
              <a:avLst/>
            </a:prstGeom>
            <a:solidFill>
              <a:srgbClr val="00B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5" name="CuadroTexto 64">
              <a:extLst>
                <a:ext uri="{FF2B5EF4-FFF2-40B4-BE49-F238E27FC236}">
                  <a16:creationId xmlns:a16="http://schemas.microsoft.com/office/drawing/2014/main" id="{80303807-B53F-8AAC-649E-BDD2F70ACF09}"/>
                </a:ext>
              </a:extLst>
            </p:cNvPr>
            <p:cNvSpPr txBox="1"/>
            <p:nvPr/>
          </p:nvSpPr>
          <p:spPr>
            <a:xfrm>
              <a:off x="2766830" y="1312002"/>
              <a:ext cx="1839885" cy="73866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Actividades para gestión o dirección del proyecto</a:t>
              </a:r>
            </a:p>
          </p:txBody>
        </p:sp>
      </p:grpSp>
      <p:sp>
        <p:nvSpPr>
          <p:cNvPr id="2" name="CuadroTexto 1">
            <a:extLst>
              <a:ext uri="{FF2B5EF4-FFF2-40B4-BE49-F238E27FC236}">
                <a16:creationId xmlns:a16="http://schemas.microsoft.com/office/drawing/2014/main" id="{19E130F7-C222-161C-D63C-E820D1768D4C}"/>
              </a:ext>
            </a:extLst>
          </p:cNvPr>
          <p:cNvSpPr txBox="1"/>
          <p:nvPr/>
        </p:nvSpPr>
        <p:spPr>
          <a:xfrm>
            <a:off x="2021698" y="798116"/>
            <a:ext cx="4998574" cy="954107"/>
          </a:xfrm>
          <a:prstGeom prst="rect">
            <a:avLst/>
          </a:prstGeom>
          <a:solidFill>
            <a:schemeClr val="accent6">
              <a:lumMod val="20000"/>
              <a:lumOff val="80000"/>
            </a:schemeClr>
          </a:solid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 la Agencia el equipo de gestión del proyecto lo conforman el PM designado y generalmente apoyado </a:t>
            </a:r>
            <a:b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b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por un grupo de colaboradores, con mayor o menor dedicación</a:t>
            </a:r>
          </a:p>
        </p:txBody>
      </p:sp>
      <p:sp>
        <p:nvSpPr>
          <p:cNvPr id="3" name="CuadroTexto 2">
            <a:extLst>
              <a:ext uri="{FF2B5EF4-FFF2-40B4-BE49-F238E27FC236}">
                <a16:creationId xmlns:a16="http://schemas.microsoft.com/office/drawing/2014/main" id="{77F901D0-1675-0FFB-674A-4D68D5C6DF7C}"/>
              </a:ext>
            </a:extLst>
          </p:cNvPr>
          <p:cNvSpPr txBox="1"/>
          <p:nvPr/>
        </p:nvSpPr>
        <p:spPr>
          <a:xfrm>
            <a:off x="4650165" y="1580720"/>
            <a:ext cx="4307915" cy="738664"/>
          </a:xfrm>
          <a:prstGeom prst="rect">
            <a:avLst/>
          </a:prstGeom>
          <a:solidFill>
            <a:schemeClr val="accent6">
              <a:lumMod val="20000"/>
              <a:lumOff val="80000"/>
            </a:schemeClr>
          </a:solid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Cuando el proyecto se ejecuta en un organismo, se debe contar con un grupo de funcionarios del mismo, que colabore con la gestión.</a:t>
            </a:r>
          </a:p>
        </p:txBody>
      </p:sp>
      <p:sp>
        <p:nvSpPr>
          <p:cNvPr id="5" name="CuadroTexto 4">
            <a:extLst>
              <a:ext uri="{FF2B5EF4-FFF2-40B4-BE49-F238E27FC236}">
                <a16:creationId xmlns:a16="http://schemas.microsoft.com/office/drawing/2014/main" id="{EA2BF8DA-97C9-0354-9B77-5AA75AEBDAD8}"/>
              </a:ext>
            </a:extLst>
          </p:cNvPr>
          <p:cNvSpPr txBox="1"/>
          <p:nvPr/>
        </p:nvSpPr>
        <p:spPr>
          <a:xfrm>
            <a:off x="3203848" y="2419442"/>
            <a:ext cx="5230312" cy="738664"/>
          </a:xfrm>
          <a:prstGeom prst="rect">
            <a:avLst/>
          </a:prstGeom>
          <a:solidFill>
            <a:schemeClr val="accent6">
              <a:lumMod val="20000"/>
              <a:lumOff val="80000"/>
            </a:schemeClr>
          </a:solidFill>
        </p:spPr>
        <p:txBody>
          <a:bodyPr wrap="square" rtlCol="0">
            <a:spAutoFit/>
          </a:bodyPr>
          <a:lstStyle/>
          <a:p>
            <a:pPr marL="285750" marR="0" lvl="0" indent="-285750" algn="l" defTabSz="914400" rtl="0" eaLnBrk="0" fontAlgn="base" latinLnBrk="0" hangingPunct="0">
              <a:lnSpc>
                <a:spcPct val="100000"/>
              </a:lnSpc>
              <a:spcBef>
                <a:spcPct val="0"/>
              </a:spcBef>
              <a:spcAft>
                <a:spcPts val="1200"/>
              </a:spcAft>
              <a:buClrTx/>
              <a:buSzTx/>
              <a:buFont typeface="Arial" panose="020B0604020202020204" pitchFamily="34" charset="0"/>
              <a:buChar char="•"/>
              <a:tabLst/>
              <a:defRPr/>
            </a:pPr>
            <a:r>
              <a:rPr kumimoji="0" lang="es-UY" sz="14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Entre ambos equipos, se encargan de planificar y ejecutar actividades de comunicación y gestión de las partes interesadas (expectativas, apoyos y resistencias)</a:t>
            </a:r>
          </a:p>
        </p:txBody>
      </p:sp>
    </p:spTree>
    <p:extLst>
      <p:ext uri="{BB962C8B-B14F-4D97-AF65-F5344CB8AC3E}">
        <p14:creationId xmlns:p14="http://schemas.microsoft.com/office/powerpoint/2010/main" val="229456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1+#ppt_w/2"/>
                                          </p:val>
                                        </p:tav>
                                        <p:tav tm="100000">
                                          <p:val>
                                            <p:strVal val="#ppt_x"/>
                                          </p:val>
                                        </p:tav>
                                      </p:tavLst>
                                    </p:anim>
                                    <p:anim calcmode="lin" valueType="num">
                                      <p:cBhvr additive="base">
                                        <p:cTn id="14" dur="1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1+#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500" fill="hold"/>
                                        <p:tgtEl>
                                          <p:spTgt spid="7"/>
                                        </p:tgtEl>
                                        <p:attrNameLst>
                                          <p:attrName>ppt_x</p:attrName>
                                        </p:attrNameLst>
                                      </p:cBhvr>
                                      <p:tavLst>
                                        <p:tav tm="0">
                                          <p:val>
                                            <p:strVal val="1+#ppt_w/2"/>
                                          </p:val>
                                        </p:tav>
                                        <p:tav tm="100000">
                                          <p:val>
                                            <p:strVal val="#ppt_x"/>
                                          </p:val>
                                        </p:tav>
                                      </p:tavLst>
                                    </p:anim>
                                    <p:anim calcmode="lin" valueType="num">
                                      <p:cBhvr additive="base">
                                        <p:cTn id="26" dur="1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16" name="Grupo 15">
            <a:extLst>
              <a:ext uri="{FF2B5EF4-FFF2-40B4-BE49-F238E27FC236}">
                <a16:creationId xmlns:a16="http://schemas.microsoft.com/office/drawing/2014/main" id="{FAAEFC8A-9184-8AC0-F88B-4B46CEF54869}"/>
              </a:ext>
            </a:extLst>
          </p:cNvPr>
          <p:cNvGrpSpPr/>
          <p:nvPr/>
        </p:nvGrpSpPr>
        <p:grpSpPr>
          <a:xfrm>
            <a:off x="1310582" y="61473"/>
            <a:ext cx="4284184" cy="777141"/>
            <a:chOff x="2879812" y="1118253"/>
            <a:chExt cx="6287346" cy="523221"/>
          </a:xfrm>
        </p:grpSpPr>
        <p:sp>
          <p:nvSpPr>
            <p:cNvPr id="15" name="Rectángulo: esquinas redondeadas 14">
              <a:extLst>
                <a:ext uri="{FF2B5EF4-FFF2-40B4-BE49-F238E27FC236}">
                  <a16:creationId xmlns:a16="http://schemas.microsoft.com/office/drawing/2014/main" id="{8F1BB8B5-F5D4-4039-D433-2BDF1A37BF20}"/>
                </a:ext>
              </a:extLst>
            </p:cNvPr>
            <p:cNvSpPr/>
            <p:nvPr/>
          </p:nvSpPr>
          <p:spPr>
            <a:xfrm>
              <a:off x="2879812" y="1118253"/>
              <a:ext cx="6180331" cy="523221"/>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CuadroTexto 4">
              <a:extLst>
                <a:ext uri="{FF2B5EF4-FFF2-40B4-BE49-F238E27FC236}">
                  <a16:creationId xmlns:a16="http://schemas.microsoft.com/office/drawing/2014/main" id="{2C6ED02A-B8C1-C2AD-B341-15C639146C04}"/>
                </a:ext>
              </a:extLst>
            </p:cNvPr>
            <p:cNvSpPr txBox="1"/>
            <p:nvPr/>
          </p:nvSpPr>
          <p:spPr>
            <a:xfrm>
              <a:off x="2937912" y="1127803"/>
              <a:ext cx="6229246" cy="49731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es-UY" sz="14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Objetivo: </a:t>
              </a:r>
              <a:r>
                <a:rPr kumimoji="0" lang="es-UY" sz="1400" b="1" i="1"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Implantar la solución NN para la gestión del transporte colectivo en la capital de un departamento, dirigido por un equipo de Agesic</a:t>
              </a:r>
              <a:r>
                <a:rPr kumimoji="0" lang="es-UY" sz="1400" b="0" i="0" u="none" strike="noStrike" kern="1200" cap="none" spc="0" normalizeH="0" baseline="0" noProof="0" dirty="0">
                  <a:ln>
                    <a:noFill/>
                  </a:ln>
                  <a:solidFill>
                    <a:srgbClr val="FFFFFF"/>
                  </a:solidFill>
                  <a:effectLst/>
                  <a:uLnTx/>
                  <a:uFillTx/>
                  <a:latin typeface="Microsoft Sans Serif"/>
                  <a:ea typeface="+mn-ea"/>
                  <a:cs typeface="Arial" panose="020B0604020202020204" pitchFamily="34" charset="0"/>
                </a:rPr>
                <a:t>.</a:t>
              </a:r>
            </a:p>
          </p:txBody>
        </p:sp>
      </p:grpSp>
      <p:sp>
        <p:nvSpPr>
          <p:cNvPr id="2" name="CuadroTexto 1">
            <a:extLst>
              <a:ext uri="{FF2B5EF4-FFF2-40B4-BE49-F238E27FC236}">
                <a16:creationId xmlns:a16="http://schemas.microsoft.com/office/drawing/2014/main" id="{A4BFBE9D-6B22-A7A4-F06C-3D56E713C16E}"/>
              </a:ext>
            </a:extLst>
          </p:cNvPr>
          <p:cNvSpPr txBox="1"/>
          <p:nvPr/>
        </p:nvSpPr>
        <p:spPr>
          <a:xfrm>
            <a:off x="74162" y="936649"/>
            <a:ext cx="2841654"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Posibles entregables principales:</a:t>
            </a:r>
          </a:p>
        </p:txBody>
      </p:sp>
      <p:pic>
        <p:nvPicPr>
          <p:cNvPr id="6" name="Imagen 5">
            <a:extLst>
              <a:ext uri="{FF2B5EF4-FFF2-40B4-BE49-F238E27FC236}">
                <a16:creationId xmlns:a16="http://schemas.microsoft.com/office/drawing/2014/main" id="{555CF3E2-D6B0-2C7F-9EF2-5155F93ACA4B}"/>
              </a:ext>
            </a:extLst>
          </p:cNvPr>
          <p:cNvPicPr>
            <a:picLocks noChangeAspect="1"/>
          </p:cNvPicPr>
          <p:nvPr/>
        </p:nvPicPr>
        <p:blipFill>
          <a:blip r:embed="rId3">
            <a:duotone>
              <a:schemeClr val="accent4">
                <a:shade val="45000"/>
                <a:satMod val="135000"/>
              </a:schemeClr>
              <a:prstClr val="white"/>
            </a:duotone>
          </a:blip>
          <a:stretch>
            <a:fillRect/>
          </a:stretch>
        </p:blipFill>
        <p:spPr>
          <a:xfrm>
            <a:off x="3787908" y="1507838"/>
            <a:ext cx="522756" cy="652634"/>
          </a:xfrm>
          <a:prstGeom prst="rect">
            <a:avLst/>
          </a:prstGeom>
        </p:spPr>
      </p:pic>
      <p:sp>
        <p:nvSpPr>
          <p:cNvPr id="8" name="CuadroTexto 7">
            <a:extLst>
              <a:ext uri="{FF2B5EF4-FFF2-40B4-BE49-F238E27FC236}">
                <a16:creationId xmlns:a16="http://schemas.microsoft.com/office/drawing/2014/main" id="{629B5C8B-2163-977E-48A2-63FCD4EB4D5F}"/>
              </a:ext>
            </a:extLst>
          </p:cNvPr>
          <p:cNvSpPr txBox="1"/>
          <p:nvPr/>
        </p:nvSpPr>
        <p:spPr>
          <a:xfrm>
            <a:off x="180676" y="1446247"/>
            <a:ext cx="3356097" cy="3252172"/>
          </a:xfrm>
          <a:prstGeom prst="rect">
            <a:avLst/>
          </a:prstGeom>
          <a:solidFill>
            <a:schemeClr val="accent6">
              <a:lumMod val="20000"/>
              <a:lumOff val="80000"/>
            </a:schemeClr>
          </a:solidFill>
        </p:spPr>
        <p:txBody>
          <a:bodyPr wrap="square" rtlCol="0">
            <a:spAutoFit/>
          </a:bodyPr>
          <a:lstStyle/>
          <a:p>
            <a:pPr marL="285750" marR="0" lvl="0" indent="-285750" algn="l" defTabSz="914400" rtl="0" eaLnBrk="0" fontAlgn="base" latinLnBrk="0" hangingPunct="0">
              <a:lnSpc>
                <a:spcPct val="100000"/>
              </a:lnSpc>
              <a:spcBef>
                <a:spcPct val="0"/>
              </a:spcBef>
              <a:spcAft>
                <a:spcPts val="28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Aplicación web para que los ciudadanos conozcan horarios y líneas de transporte</a:t>
            </a:r>
          </a:p>
          <a:p>
            <a:pPr marL="285750" marR="0" lvl="0" indent="-285750" algn="l" defTabSz="914400" rtl="0" eaLnBrk="0" fontAlgn="base" latinLnBrk="0" hangingPunct="0">
              <a:lnSpc>
                <a:spcPct val="100000"/>
              </a:lnSpc>
              <a:spcBef>
                <a:spcPct val="0"/>
              </a:spcBef>
              <a:spcAft>
                <a:spcPts val="3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Adecuación de infraestructura informática en el organismo</a:t>
            </a:r>
          </a:p>
          <a:p>
            <a:pPr marL="285750" marR="0" lvl="0" indent="-285750" algn="l" defTabSz="914400" rtl="0" eaLnBrk="0" fontAlgn="base" latinLnBrk="0" hangingPunct="0">
              <a:lnSpc>
                <a:spcPct val="100000"/>
              </a:lnSpc>
              <a:spcBef>
                <a:spcPct val="0"/>
              </a:spcBef>
              <a:spcAft>
                <a:spcPts val="24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Campaña publicitaria hacia los ciudadanos y comunicaciones a los funcionarios municipales</a:t>
            </a:r>
          </a:p>
          <a:p>
            <a:pPr marL="285750" marR="0" lvl="0" indent="-285750" algn="l" defTabSz="914400" rtl="0" eaLnBrk="0" fontAlgn="base" latinLnBrk="0" hangingPunct="0">
              <a:lnSpc>
                <a:spcPct val="100000"/>
              </a:lnSpc>
              <a:spcBef>
                <a:spcPct val="0"/>
              </a:spcBef>
              <a:spcAft>
                <a:spcPts val="24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Acuerdos con las líneas de transporte para conformar un equipo de coordinación estable que permita asegurar continuidad del uso del producto.</a:t>
            </a:r>
          </a:p>
        </p:txBody>
      </p:sp>
      <p:sp>
        <p:nvSpPr>
          <p:cNvPr id="10" name="CuadroTexto 9">
            <a:extLst>
              <a:ext uri="{FF2B5EF4-FFF2-40B4-BE49-F238E27FC236}">
                <a16:creationId xmlns:a16="http://schemas.microsoft.com/office/drawing/2014/main" id="{B8480B22-F948-D244-11A1-75845B3ABFD4}"/>
              </a:ext>
            </a:extLst>
          </p:cNvPr>
          <p:cNvSpPr txBox="1"/>
          <p:nvPr/>
        </p:nvSpPr>
        <p:spPr>
          <a:xfrm>
            <a:off x="4401501" y="1507838"/>
            <a:ext cx="1945707"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Empresa de software y </a:t>
            </a:r>
            <a:r>
              <a:rPr kumimoji="0" lang="es-UY" sz="1200" b="0" i="0" u="none" strike="noStrike" kern="1200" cap="none" spc="0" normalizeH="0" baseline="0" noProof="0" dirty="0" err="1">
                <a:ln>
                  <a:noFill/>
                </a:ln>
                <a:solidFill>
                  <a:srgbClr val="002C68"/>
                </a:solidFill>
                <a:effectLst/>
                <a:uLnTx/>
                <a:uFillTx/>
                <a:latin typeface="Microsoft Sans Serif"/>
                <a:ea typeface="+mn-ea"/>
                <a:cs typeface="Arial" panose="020B0604020202020204" pitchFamily="34" charset="0"/>
              </a:rPr>
              <a:t>testing</a:t>
            </a: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 contratada por Agesic (proveedor)</a:t>
            </a:r>
          </a:p>
        </p:txBody>
      </p:sp>
      <p:pic>
        <p:nvPicPr>
          <p:cNvPr id="12" name="Imagen 11">
            <a:extLst>
              <a:ext uri="{FF2B5EF4-FFF2-40B4-BE49-F238E27FC236}">
                <a16:creationId xmlns:a16="http://schemas.microsoft.com/office/drawing/2014/main" id="{5340F124-B771-05AD-7270-E4E7A032D166}"/>
              </a:ext>
            </a:extLst>
          </p:cNvPr>
          <p:cNvPicPr>
            <a:picLocks noChangeAspect="1"/>
          </p:cNvPicPr>
          <p:nvPr/>
        </p:nvPicPr>
        <p:blipFill>
          <a:blip r:embed="rId4">
            <a:clrChange>
              <a:clrFrom>
                <a:srgbClr val="FFFFFF"/>
              </a:clrFrom>
              <a:clrTo>
                <a:srgbClr val="FFFFFF">
                  <a:alpha val="0"/>
                </a:srgbClr>
              </a:clrTo>
            </a:clrChange>
            <a:duotone>
              <a:schemeClr val="accent6">
                <a:shade val="45000"/>
                <a:satMod val="135000"/>
              </a:schemeClr>
              <a:prstClr val="white"/>
            </a:duotone>
          </a:blip>
          <a:stretch>
            <a:fillRect/>
          </a:stretch>
        </p:blipFill>
        <p:spPr>
          <a:xfrm>
            <a:off x="3821612" y="2270585"/>
            <a:ext cx="510864" cy="559112"/>
          </a:xfrm>
          <a:prstGeom prst="rect">
            <a:avLst/>
          </a:prstGeom>
        </p:spPr>
      </p:pic>
      <p:sp>
        <p:nvSpPr>
          <p:cNvPr id="14" name="CuadroTexto 13">
            <a:extLst>
              <a:ext uri="{FF2B5EF4-FFF2-40B4-BE49-F238E27FC236}">
                <a16:creationId xmlns:a16="http://schemas.microsoft.com/office/drawing/2014/main" id="{7CCD1ED4-6856-5BD7-3532-7F83120C47D3}"/>
              </a:ext>
            </a:extLst>
          </p:cNvPr>
          <p:cNvSpPr txBox="1"/>
          <p:nvPr/>
        </p:nvSpPr>
        <p:spPr>
          <a:xfrm>
            <a:off x="4434635" y="2282094"/>
            <a:ext cx="1862082"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TI del organismo y áreas de Agesic (IOTI, TI, Seguridad Información)</a:t>
            </a:r>
          </a:p>
        </p:txBody>
      </p:sp>
      <p:pic>
        <p:nvPicPr>
          <p:cNvPr id="22" name="Imagen 21">
            <a:extLst>
              <a:ext uri="{FF2B5EF4-FFF2-40B4-BE49-F238E27FC236}">
                <a16:creationId xmlns:a16="http://schemas.microsoft.com/office/drawing/2014/main" id="{9157C6C2-0704-F261-33F8-AB6BA38E43AE}"/>
              </a:ext>
            </a:extLst>
          </p:cNvPr>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790764" y="3001804"/>
            <a:ext cx="596317" cy="658722"/>
          </a:xfrm>
          <a:prstGeom prst="rect">
            <a:avLst/>
          </a:prstGeom>
        </p:spPr>
      </p:pic>
      <p:sp>
        <p:nvSpPr>
          <p:cNvPr id="25" name="CuadroTexto 24">
            <a:extLst>
              <a:ext uri="{FF2B5EF4-FFF2-40B4-BE49-F238E27FC236}">
                <a16:creationId xmlns:a16="http://schemas.microsoft.com/office/drawing/2014/main" id="{1C298616-D8CF-5BD0-7F82-FFBC69E4537D}"/>
              </a:ext>
            </a:extLst>
          </p:cNvPr>
          <p:cNvSpPr txBox="1"/>
          <p:nvPr/>
        </p:nvSpPr>
        <p:spPr>
          <a:xfrm>
            <a:off x="4472536" y="3046925"/>
            <a:ext cx="1643080"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Área interna o proveedor contratado por el organismo, </a:t>
            </a:r>
          </a:p>
        </p:txBody>
      </p:sp>
      <p:pic>
        <p:nvPicPr>
          <p:cNvPr id="27" name="Imagen 26">
            <a:extLst>
              <a:ext uri="{FF2B5EF4-FFF2-40B4-BE49-F238E27FC236}">
                <a16:creationId xmlns:a16="http://schemas.microsoft.com/office/drawing/2014/main" id="{CEC9765D-D295-59D2-5E46-1E16551709C9}"/>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3827129" y="3938196"/>
            <a:ext cx="562276" cy="609132"/>
          </a:xfrm>
          <a:prstGeom prst="rect">
            <a:avLst/>
          </a:prstGeom>
        </p:spPr>
      </p:pic>
      <p:sp>
        <p:nvSpPr>
          <p:cNvPr id="28" name="CuadroTexto 27">
            <a:extLst>
              <a:ext uri="{FF2B5EF4-FFF2-40B4-BE49-F238E27FC236}">
                <a16:creationId xmlns:a16="http://schemas.microsoft.com/office/drawing/2014/main" id="{DD97321C-8420-1DC8-BEFE-05E94E9A3E90}"/>
              </a:ext>
            </a:extLst>
          </p:cNvPr>
          <p:cNvSpPr txBox="1"/>
          <p:nvPr/>
        </p:nvSpPr>
        <p:spPr>
          <a:xfrm>
            <a:off x="4501524" y="4011929"/>
            <a:ext cx="1321656"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Área específica del organismo, </a:t>
            </a:r>
          </a:p>
        </p:txBody>
      </p:sp>
      <p:grpSp>
        <p:nvGrpSpPr>
          <p:cNvPr id="75" name="Grupo 74">
            <a:extLst>
              <a:ext uri="{FF2B5EF4-FFF2-40B4-BE49-F238E27FC236}">
                <a16:creationId xmlns:a16="http://schemas.microsoft.com/office/drawing/2014/main" id="{E9BE6E08-E0B0-769C-38F9-1E8E32665B35}"/>
              </a:ext>
            </a:extLst>
          </p:cNvPr>
          <p:cNvGrpSpPr/>
          <p:nvPr/>
        </p:nvGrpSpPr>
        <p:grpSpPr>
          <a:xfrm>
            <a:off x="6932195" y="769555"/>
            <a:ext cx="1967084" cy="2232249"/>
            <a:chOff x="7333095" y="1779661"/>
            <a:chExt cx="1967084" cy="2232249"/>
          </a:xfrm>
        </p:grpSpPr>
        <p:pic>
          <p:nvPicPr>
            <p:cNvPr id="69" name="Imagen 68">
              <a:extLst>
                <a:ext uri="{FF2B5EF4-FFF2-40B4-BE49-F238E27FC236}">
                  <a16:creationId xmlns:a16="http://schemas.microsoft.com/office/drawing/2014/main" id="{65ED9B07-8D77-2CE9-7C3C-6295DDADCF44}"/>
                </a:ext>
              </a:extLst>
            </p:cNvPr>
            <p:cNvPicPr>
              <a:picLocks noChangeAspect="1"/>
            </p:cNvPicPr>
            <p:nvPr/>
          </p:nvPicPr>
          <p:blipFill>
            <a:blip r:embed="rId7">
              <a:clrChange>
                <a:clrFrom>
                  <a:srgbClr val="F7F7F7"/>
                </a:clrFrom>
                <a:clrTo>
                  <a:srgbClr val="F7F7F7">
                    <a:alpha val="0"/>
                  </a:srgbClr>
                </a:clrTo>
              </a:clrChange>
            </a:blip>
            <a:stretch>
              <a:fillRect/>
            </a:stretch>
          </p:blipFill>
          <p:spPr>
            <a:xfrm>
              <a:off x="8417292" y="2857241"/>
              <a:ext cx="667151" cy="488727"/>
            </a:xfrm>
            <a:prstGeom prst="rect">
              <a:avLst/>
            </a:prstGeom>
          </p:spPr>
        </p:pic>
        <p:pic>
          <p:nvPicPr>
            <p:cNvPr id="70" name="Imagen 69">
              <a:extLst>
                <a:ext uri="{FF2B5EF4-FFF2-40B4-BE49-F238E27FC236}">
                  <a16:creationId xmlns:a16="http://schemas.microsoft.com/office/drawing/2014/main" id="{49A3EAB4-670A-60C1-C14E-7D612DC499AD}"/>
                </a:ext>
              </a:extLst>
            </p:cNvPr>
            <p:cNvPicPr>
              <a:picLocks noChangeAspect="1"/>
            </p:cNvPicPr>
            <p:nvPr/>
          </p:nvPicPr>
          <p:blipFill>
            <a:blip r:embed="rId8">
              <a:clrChange>
                <a:clrFrom>
                  <a:srgbClr val="F7F7F7"/>
                </a:clrFrom>
                <a:clrTo>
                  <a:srgbClr val="F7F7F7">
                    <a:alpha val="0"/>
                  </a:srgbClr>
                </a:clrTo>
              </a:clrChange>
            </a:blip>
            <a:stretch>
              <a:fillRect/>
            </a:stretch>
          </p:blipFill>
          <p:spPr>
            <a:xfrm>
              <a:off x="7401824" y="1949805"/>
              <a:ext cx="693479" cy="468670"/>
            </a:xfrm>
            <a:prstGeom prst="rect">
              <a:avLst/>
            </a:prstGeom>
          </p:spPr>
        </p:pic>
        <p:sp>
          <p:nvSpPr>
            <p:cNvPr id="71" name="Rectángulo: esquinas redondeadas 70">
              <a:extLst>
                <a:ext uri="{FF2B5EF4-FFF2-40B4-BE49-F238E27FC236}">
                  <a16:creationId xmlns:a16="http://schemas.microsoft.com/office/drawing/2014/main" id="{E2E4428A-6544-6095-7D15-0E7F4674BD9D}"/>
                </a:ext>
              </a:extLst>
            </p:cNvPr>
            <p:cNvSpPr/>
            <p:nvPr/>
          </p:nvSpPr>
          <p:spPr>
            <a:xfrm>
              <a:off x="7333095" y="1779661"/>
              <a:ext cx="1888923" cy="223224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72" name="CuadroTexto 71">
              <a:extLst>
                <a:ext uri="{FF2B5EF4-FFF2-40B4-BE49-F238E27FC236}">
                  <a16:creationId xmlns:a16="http://schemas.microsoft.com/office/drawing/2014/main" id="{09B6A74B-1756-7805-EB33-095EFA041BAC}"/>
                </a:ext>
              </a:extLst>
            </p:cNvPr>
            <p:cNvSpPr txBox="1"/>
            <p:nvPr/>
          </p:nvSpPr>
          <p:spPr>
            <a:xfrm>
              <a:off x="7707312" y="3087082"/>
              <a:ext cx="1367780" cy="646331"/>
            </a:xfrm>
            <a:prstGeom prst="rect">
              <a:avLst/>
            </a:prstGeom>
            <a:noFill/>
          </p:spPr>
          <p:txBody>
            <a:bodyPr wrap="square" rtlCol="0">
              <a:spAutoFit/>
            </a:bodyPr>
            <a:lstStyle/>
            <a:p>
              <a:pPr marL="171450" marR="0" lvl="0" indent="-171450" algn="l" defTabSz="914400" rtl="0" eaLnBrk="0" fontAlgn="base" latinLnBrk="0" hangingPunct="0">
                <a:lnSpc>
                  <a:spcPct val="100000"/>
                </a:lnSpc>
                <a:spcBef>
                  <a:spcPct val="0"/>
                </a:spcBef>
                <a:spcAft>
                  <a:spcPts val="1200"/>
                </a:spcAft>
                <a:buClrTx/>
                <a:buSzTx/>
                <a:buFont typeface="Wingdings" panose="05000000000000000000" pitchFamily="2" charset="2"/>
                <a:buChar char="ü"/>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PM y colaboradores del organismo</a:t>
              </a:r>
            </a:p>
          </p:txBody>
        </p:sp>
        <p:sp>
          <p:nvSpPr>
            <p:cNvPr id="9" name="CuadroTexto 8">
              <a:extLst>
                <a:ext uri="{FF2B5EF4-FFF2-40B4-BE49-F238E27FC236}">
                  <a16:creationId xmlns:a16="http://schemas.microsoft.com/office/drawing/2014/main" id="{916506A3-B4F7-BEBE-CCD0-575D25D861B1}"/>
                </a:ext>
              </a:extLst>
            </p:cNvPr>
            <p:cNvSpPr txBox="1"/>
            <p:nvPr/>
          </p:nvSpPr>
          <p:spPr>
            <a:xfrm>
              <a:off x="8024615" y="1946755"/>
              <a:ext cx="1275564" cy="461665"/>
            </a:xfrm>
            <a:prstGeom prst="rect">
              <a:avLst/>
            </a:prstGeom>
            <a:noFill/>
          </p:spPr>
          <p:txBody>
            <a:bodyPr wrap="square" rtlCol="0">
              <a:spAutoFit/>
            </a:bodyPr>
            <a:lstStyle/>
            <a:p>
              <a:pPr marL="171450" marR="0" lvl="0" indent="-171450" algn="l" defTabSz="914400" rtl="0" eaLnBrk="0" fontAlgn="base" latinLnBrk="0" hangingPunct="0">
                <a:lnSpc>
                  <a:spcPct val="100000"/>
                </a:lnSpc>
                <a:spcBef>
                  <a:spcPct val="0"/>
                </a:spcBef>
                <a:spcAft>
                  <a:spcPts val="1200"/>
                </a:spcAft>
                <a:buClrTx/>
                <a:buSzTx/>
                <a:buFont typeface="Wingdings" panose="05000000000000000000" pitchFamily="2" charset="2"/>
                <a:buChar char="ü"/>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PM y equipo de Agesic</a:t>
              </a:r>
            </a:p>
          </p:txBody>
        </p:sp>
      </p:grpSp>
      <p:sp>
        <p:nvSpPr>
          <p:cNvPr id="74" name="CuadroTexto 73">
            <a:extLst>
              <a:ext uri="{FF2B5EF4-FFF2-40B4-BE49-F238E27FC236}">
                <a16:creationId xmlns:a16="http://schemas.microsoft.com/office/drawing/2014/main" id="{25E782D8-5982-3471-8BD1-CEFF9F47F1C9}"/>
              </a:ext>
            </a:extLst>
          </p:cNvPr>
          <p:cNvSpPr txBox="1"/>
          <p:nvPr/>
        </p:nvSpPr>
        <p:spPr>
          <a:xfrm>
            <a:off x="6832641" y="3219822"/>
            <a:ext cx="2130683" cy="1354217"/>
          </a:xfrm>
          <a:prstGeom prst="rect">
            <a:avLst/>
          </a:prstGeom>
          <a:solidFill>
            <a:srgbClr val="CEFED3"/>
          </a:solidFill>
        </p:spPr>
        <p:txBody>
          <a:bodyPr wrap="square" rtlCol="0">
            <a:spAutoFit/>
          </a:bodyPr>
          <a:lstStyle/>
          <a:p>
            <a:pPr marL="179388" marR="0" lvl="0" indent="-179388"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Plan general de trabajo (entregables, plazos)</a:t>
            </a:r>
          </a:p>
          <a:p>
            <a:pPr marL="179388" marR="0" lvl="0" indent="-179388"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Coordinación y control de los equipos de desarrollo</a:t>
            </a:r>
          </a:p>
          <a:p>
            <a:pPr marL="179388" marR="0" lvl="0" indent="-179388"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0" lang="es-UY" sz="1200" b="0"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Gestión de las partes interesadas en organismo</a:t>
            </a:r>
          </a:p>
        </p:txBody>
      </p:sp>
      <p:sp>
        <p:nvSpPr>
          <p:cNvPr id="73" name="Cerrar llave 72">
            <a:extLst>
              <a:ext uri="{FF2B5EF4-FFF2-40B4-BE49-F238E27FC236}">
                <a16:creationId xmlns:a16="http://schemas.microsoft.com/office/drawing/2014/main" id="{2B561D94-A72B-3B39-5126-96E710DACA73}"/>
              </a:ext>
            </a:extLst>
          </p:cNvPr>
          <p:cNvSpPr/>
          <p:nvPr/>
        </p:nvSpPr>
        <p:spPr>
          <a:xfrm>
            <a:off x="6363915" y="1422240"/>
            <a:ext cx="216038" cy="2882139"/>
          </a:xfrm>
          <a:prstGeom prst="rightBrace">
            <a:avLst>
              <a:gd name="adj1" fmla="val 45546"/>
              <a:gd name="adj2" fmla="val 19574"/>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UY" sz="1800" b="0" i="0" u="none" strike="noStrike" kern="1200" cap="none" spc="0" normalizeH="0" baseline="0" noProof="0">
              <a:ln>
                <a:noFill/>
              </a:ln>
              <a:solidFill>
                <a:srgbClr val="002C68"/>
              </a:solidFill>
              <a:effectLst/>
              <a:uLnTx/>
              <a:uFillTx/>
              <a:latin typeface="Microsoft Sans Serif"/>
              <a:ea typeface="+mn-ea"/>
              <a:cs typeface="+mn-cs"/>
            </a:endParaRPr>
          </a:p>
        </p:txBody>
      </p:sp>
      <p:sp>
        <p:nvSpPr>
          <p:cNvPr id="76" name="Título 75">
            <a:extLst>
              <a:ext uri="{FF2B5EF4-FFF2-40B4-BE49-F238E27FC236}">
                <a16:creationId xmlns:a16="http://schemas.microsoft.com/office/drawing/2014/main" id="{327CCC48-7137-D3D7-72C0-17BEA146DF3A}"/>
              </a:ext>
            </a:extLst>
          </p:cNvPr>
          <p:cNvSpPr>
            <a:spLocks noGrp="1"/>
          </p:cNvSpPr>
          <p:nvPr>
            <p:ph type="title"/>
          </p:nvPr>
        </p:nvSpPr>
        <p:spPr/>
        <p:txBody>
          <a:bodyPr/>
          <a:lstStyle/>
          <a:p>
            <a:r>
              <a:rPr lang="es-UY" b="1" dirty="0"/>
              <a:t>Ejemplo:</a:t>
            </a:r>
          </a:p>
        </p:txBody>
      </p:sp>
      <p:sp>
        <p:nvSpPr>
          <p:cNvPr id="3" name="CuadroTexto 2">
            <a:extLst>
              <a:ext uri="{FF2B5EF4-FFF2-40B4-BE49-F238E27FC236}">
                <a16:creationId xmlns:a16="http://schemas.microsoft.com/office/drawing/2014/main" id="{C695388E-BA4F-8070-9FE2-D4A2D81158DB}"/>
              </a:ext>
            </a:extLst>
          </p:cNvPr>
          <p:cNvSpPr txBox="1"/>
          <p:nvPr/>
        </p:nvSpPr>
        <p:spPr>
          <a:xfrm>
            <a:off x="3926214" y="976396"/>
            <a:ext cx="2841654"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Posibles equipos de desarrollo</a:t>
            </a:r>
          </a:p>
        </p:txBody>
      </p:sp>
      <p:sp>
        <p:nvSpPr>
          <p:cNvPr id="7" name="CuadroTexto 6">
            <a:extLst>
              <a:ext uri="{FF2B5EF4-FFF2-40B4-BE49-F238E27FC236}">
                <a16:creationId xmlns:a16="http://schemas.microsoft.com/office/drawing/2014/main" id="{3089BF7A-BB12-B7FE-37A9-D1287FC6E478}"/>
              </a:ext>
            </a:extLst>
          </p:cNvPr>
          <p:cNvSpPr txBox="1"/>
          <p:nvPr/>
        </p:nvSpPr>
        <p:spPr>
          <a:xfrm>
            <a:off x="6870364" y="346857"/>
            <a:ext cx="2028915"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s-UY" sz="1400" b="1" i="0" u="none" strike="noStrike" kern="1200" cap="none" spc="0" normalizeH="0" baseline="0" noProof="0" dirty="0">
                <a:ln>
                  <a:noFill/>
                </a:ln>
                <a:solidFill>
                  <a:srgbClr val="002C68"/>
                </a:solidFill>
                <a:effectLst/>
                <a:uLnTx/>
                <a:uFillTx/>
                <a:latin typeface="Microsoft Sans Serif"/>
                <a:ea typeface="+mn-ea"/>
                <a:cs typeface="Arial" panose="020B0604020202020204" pitchFamily="34" charset="0"/>
              </a:rPr>
              <a:t>Gestión del proyecto</a:t>
            </a:r>
          </a:p>
        </p:txBody>
      </p:sp>
    </p:spTree>
    <p:extLst>
      <p:ext uri="{BB962C8B-B14F-4D97-AF65-F5344CB8AC3E}">
        <p14:creationId xmlns:p14="http://schemas.microsoft.com/office/powerpoint/2010/main" val="225230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8">
                                            <p:bg/>
                                          </p:spTgt>
                                        </p:tgtEl>
                                        <p:attrNameLst>
                                          <p:attrName>style.visibility</p:attrName>
                                        </p:attrNameLst>
                                      </p:cBhvr>
                                      <p:to>
                                        <p:strVal val="visible"/>
                                      </p:to>
                                    </p:set>
                                    <p:animEffect transition="in" filter="fade">
                                      <p:cBhvr>
                                        <p:cTn id="14" dur="500"/>
                                        <p:tgtEl>
                                          <p:spTgt spid="8">
                                            <p:bg/>
                                          </p:spTgt>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xEl>
                                              <p:pRg st="1" end="1"/>
                                            </p:txEl>
                                          </p:spTgt>
                                        </p:tgtEl>
                                        <p:attrNameLst>
                                          <p:attrName>style.visibility</p:attrName>
                                        </p:attrNameLst>
                                      </p:cBhvr>
                                      <p:to>
                                        <p:strVal val="visible"/>
                                      </p:to>
                                    </p:set>
                                    <p:animEffect transition="in" filter="fade">
                                      <p:cBhvr>
                                        <p:cTn id="36" dur="500"/>
                                        <p:tgtEl>
                                          <p:spTgt spid="8">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
                                            <p:txEl>
                                              <p:pRg st="2" end="2"/>
                                            </p:txEl>
                                          </p:spTgt>
                                        </p:tgtEl>
                                        <p:attrNameLst>
                                          <p:attrName>style.visibility</p:attrName>
                                        </p:attrNameLst>
                                      </p:cBhvr>
                                      <p:to>
                                        <p:strVal val="visible"/>
                                      </p:to>
                                    </p:set>
                                    <p:animEffect transition="in" filter="fade">
                                      <p:cBhvr>
                                        <p:cTn id="50" dur="500"/>
                                        <p:tgtEl>
                                          <p:spTgt spid="8">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8">
                                            <p:txEl>
                                              <p:pRg st="3" end="3"/>
                                            </p:txEl>
                                          </p:spTgt>
                                        </p:tgtEl>
                                        <p:attrNameLst>
                                          <p:attrName>style.visibility</p:attrName>
                                        </p:attrNameLst>
                                      </p:cBhvr>
                                      <p:to>
                                        <p:strVal val="visible"/>
                                      </p:to>
                                    </p:set>
                                    <p:animEffect transition="in" filter="fade">
                                      <p:cBhvr>
                                        <p:cTn id="64" dur="500"/>
                                        <p:tgtEl>
                                          <p:spTgt spid="8">
                                            <p:txEl>
                                              <p:pRg st="3" end="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wipe(down)">
                                      <p:cBhvr>
                                        <p:cTn id="78" dur="1000"/>
                                        <p:tgtEl>
                                          <p:spTgt spid="73"/>
                                        </p:tgtEl>
                                      </p:cBhvr>
                                    </p:animEffect>
                                  </p:childTnLst>
                                </p:cTn>
                              </p:par>
                            </p:childTnLst>
                          </p:cTn>
                        </p:par>
                        <p:par>
                          <p:cTn id="79" fill="hold">
                            <p:stCondLst>
                              <p:cond delay="1000"/>
                            </p:stCondLst>
                            <p:childTnLst>
                              <p:par>
                                <p:cTn id="80" presetID="10" presetClass="entr" presetSubtype="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1500"/>
                            </p:stCondLst>
                            <p:childTnLst>
                              <p:par>
                                <p:cTn id="84" presetID="22" presetClass="entr" presetSubtype="1" fill="hold" nodeType="after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wipe(up)">
                                      <p:cBhvr>
                                        <p:cTn id="86" dur="1500"/>
                                        <p:tgtEl>
                                          <p:spTgt spid="7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74">
                                            <p:bg/>
                                          </p:spTgt>
                                        </p:tgtEl>
                                        <p:attrNameLst>
                                          <p:attrName>style.visibility</p:attrName>
                                        </p:attrNameLst>
                                      </p:cBhvr>
                                      <p:to>
                                        <p:strVal val="visible"/>
                                      </p:to>
                                    </p:set>
                                    <p:animEffect transition="in" filter="wipe(up)">
                                      <p:cBhvr>
                                        <p:cTn id="91" dur="1000"/>
                                        <p:tgtEl>
                                          <p:spTgt spid="74">
                                            <p:bg/>
                                          </p:spTgt>
                                        </p:tgtEl>
                                      </p:cBhvr>
                                    </p:animEffect>
                                  </p:childTnLst>
                                </p:cTn>
                              </p:par>
                            </p:childTnLst>
                          </p:cTn>
                        </p:par>
                        <p:par>
                          <p:cTn id="92" fill="hold">
                            <p:stCondLst>
                              <p:cond delay="1000"/>
                            </p:stCondLst>
                            <p:childTnLst>
                              <p:par>
                                <p:cTn id="93" presetID="22" presetClass="entr" presetSubtype="1" fill="hold" grpId="0" nodeType="afterEffect">
                                  <p:stCondLst>
                                    <p:cond delay="0"/>
                                  </p:stCondLst>
                                  <p:childTnLst>
                                    <p:set>
                                      <p:cBhvr>
                                        <p:cTn id="94" dur="1" fill="hold">
                                          <p:stCondLst>
                                            <p:cond delay="0"/>
                                          </p:stCondLst>
                                        </p:cTn>
                                        <p:tgtEl>
                                          <p:spTgt spid="74">
                                            <p:txEl>
                                              <p:pRg st="0" end="0"/>
                                            </p:txEl>
                                          </p:spTgt>
                                        </p:tgtEl>
                                        <p:attrNameLst>
                                          <p:attrName>style.visibility</p:attrName>
                                        </p:attrNameLst>
                                      </p:cBhvr>
                                      <p:to>
                                        <p:strVal val="visible"/>
                                      </p:to>
                                    </p:set>
                                    <p:animEffect transition="in" filter="wipe(up)">
                                      <p:cBhvr>
                                        <p:cTn id="95" dur="1000"/>
                                        <p:tgtEl>
                                          <p:spTgt spid="74">
                                            <p:txEl>
                                              <p:pRg st="0" end="0"/>
                                            </p:txEl>
                                          </p:spTgt>
                                        </p:tgtEl>
                                      </p:cBhvr>
                                    </p:animEffect>
                                  </p:childTnLst>
                                </p:cTn>
                              </p:par>
                            </p:childTnLst>
                          </p:cTn>
                        </p:par>
                        <p:par>
                          <p:cTn id="96" fill="hold">
                            <p:stCondLst>
                              <p:cond delay="2000"/>
                            </p:stCondLst>
                            <p:childTnLst>
                              <p:par>
                                <p:cTn id="97" presetID="22" presetClass="entr" presetSubtype="1" fill="hold" grpId="0" nodeType="afterEffect">
                                  <p:stCondLst>
                                    <p:cond delay="0"/>
                                  </p:stCondLst>
                                  <p:childTnLst>
                                    <p:set>
                                      <p:cBhvr>
                                        <p:cTn id="98" dur="1" fill="hold">
                                          <p:stCondLst>
                                            <p:cond delay="0"/>
                                          </p:stCondLst>
                                        </p:cTn>
                                        <p:tgtEl>
                                          <p:spTgt spid="74">
                                            <p:txEl>
                                              <p:pRg st="1" end="1"/>
                                            </p:txEl>
                                          </p:spTgt>
                                        </p:tgtEl>
                                        <p:attrNameLst>
                                          <p:attrName>style.visibility</p:attrName>
                                        </p:attrNameLst>
                                      </p:cBhvr>
                                      <p:to>
                                        <p:strVal val="visible"/>
                                      </p:to>
                                    </p:set>
                                    <p:animEffect transition="in" filter="wipe(up)">
                                      <p:cBhvr>
                                        <p:cTn id="99" dur="1000"/>
                                        <p:tgtEl>
                                          <p:spTgt spid="74">
                                            <p:txEl>
                                              <p:pRg st="1" end="1"/>
                                            </p:txEl>
                                          </p:spTgt>
                                        </p:tgtEl>
                                      </p:cBhvr>
                                    </p:animEffect>
                                  </p:childTnLst>
                                </p:cTn>
                              </p:par>
                            </p:childTnLst>
                          </p:cTn>
                        </p:par>
                        <p:par>
                          <p:cTn id="100" fill="hold">
                            <p:stCondLst>
                              <p:cond delay="3000"/>
                            </p:stCondLst>
                            <p:childTnLst>
                              <p:par>
                                <p:cTn id="101" presetID="22" presetClass="entr" presetSubtype="1" fill="hold" grpId="0" nodeType="afterEffect">
                                  <p:stCondLst>
                                    <p:cond delay="0"/>
                                  </p:stCondLst>
                                  <p:childTnLst>
                                    <p:set>
                                      <p:cBhvr>
                                        <p:cTn id="102" dur="1" fill="hold">
                                          <p:stCondLst>
                                            <p:cond delay="0"/>
                                          </p:stCondLst>
                                        </p:cTn>
                                        <p:tgtEl>
                                          <p:spTgt spid="74">
                                            <p:txEl>
                                              <p:pRg st="2" end="2"/>
                                            </p:txEl>
                                          </p:spTgt>
                                        </p:tgtEl>
                                        <p:attrNameLst>
                                          <p:attrName>style.visibility</p:attrName>
                                        </p:attrNameLst>
                                      </p:cBhvr>
                                      <p:to>
                                        <p:strVal val="visible"/>
                                      </p:to>
                                    </p:set>
                                    <p:animEffect transition="in" filter="wipe(up)">
                                      <p:cBhvr>
                                        <p:cTn id="103" dur="1000"/>
                                        <p:tgtEl>
                                          <p:spTgt spid="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uiExpand="1" build="p" animBg="1"/>
      <p:bldP spid="10" grpId="0"/>
      <p:bldP spid="14" grpId="0"/>
      <p:bldP spid="25" grpId="0"/>
      <p:bldP spid="28" grpId="0"/>
      <p:bldP spid="74" grpId="0" uiExpand="1" build="p" animBg="1"/>
      <p:bldP spid="73" grpId="0" animBg="1"/>
      <p:bldP spid="3" grpId="0"/>
      <p:bldP spid="7" grpId="0"/>
    </p:bldLst>
  </p:timing>
</p:sld>
</file>

<file path=ppt/theme/theme1.xml><?xml version="1.0" encoding="utf-8"?>
<a:theme xmlns:a="http://schemas.openxmlformats.org/drawingml/2006/main" name="PORTADA 10 ENCUEN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ORTADA 10 ENCUEN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TENIDO 10 ENCUENTRO">
  <a:themeElements>
    <a:clrScheme name="AGESIC 10 ENCUENTRO">
      <a:dk1>
        <a:srgbClr val="002C68"/>
      </a:dk1>
      <a:lt1>
        <a:srgbClr val="FFFFFF"/>
      </a:lt1>
      <a:dk2>
        <a:srgbClr val="002C68"/>
      </a:dk2>
      <a:lt2>
        <a:srgbClr val="F2F2F2"/>
      </a:lt2>
      <a:accent1>
        <a:srgbClr val="64C3D5"/>
      </a:accent1>
      <a:accent2>
        <a:srgbClr val="A51890"/>
      </a:accent2>
      <a:accent3>
        <a:srgbClr val="71C5E8"/>
      </a:accent3>
      <a:accent4>
        <a:srgbClr val="418FDE"/>
      </a:accent4>
      <a:accent5>
        <a:srgbClr val="8031A7"/>
      </a:accent5>
      <a:accent6>
        <a:srgbClr val="D0DF21"/>
      </a:accent6>
      <a:hlink>
        <a:srgbClr val="6565FF"/>
      </a:hlink>
      <a:folHlink>
        <a:srgbClr val="A5A5A5"/>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smtClean="0">
            <a:latin typeface="+mn-lt"/>
          </a:defRPr>
        </a:defPPr>
      </a:lstStyle>
    </a:txDef>
  </a:objectDefaults>
  <a:extraClrSchemeLst/>
</a:theme>
</file>

<file path=ppt/theme/theme4.xml><?xml version="1.0" encoding="utf-8"?>
<a:theme xmlns:a="http://schemas.openxmlformats.org/drawingml/2006/main" name="2_CONTENIDO 10 ENCUENTRO">
  <a:themeElements>
    <a:clrScheme name="AGESIC 10 ENCUENTRO">
      <a:dk1>
        <a:srgbClr val="002C68"/>
      </a:dk1>
      <a:lt1>
        <a:srgbClr val="FFFFFF"/>
      </a:lt1>
      <a:dk2>
        <a:srgbClr val="002C68"/>
      </a:dk2>
      <a:lt2>
        <a:srgbClr val="F2F2F2"/>
      </a:lt2>
      <a:accent1>
        <a:srgbClr val="64C3D5"/>
      </a:accent1>
      <a:accent2>
        <a:srgbClr val="A51890"/>
      </a:accent2>
      <a:accent3>
        <a:srgbClr val="71C5E8"/>
      </a:accent3>
      <a:accent4>
        <a:srgbClr val="418FDE"/>
      </a:accent4>
      <a:accent5>
        <a:srgbClr val="8031A7"/>
      </a:accent5>
      <a:accent6>
        <a:srgbClr val="D0DF21"/>
      </a:accent6>
      <a:hlink>
        <a:srgbClr val="6565FF"/>
      </a:hlink>
      <a:folHlink>
        <a:srgbClr val="A5A5A5"/>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CONTENIDO 10 ENCUENTRO">
  <a:themeElements>
    <a:clrScheme name="AGESIC 10 ENCUENTRO">
      <a:dk1>
        <a:srgbClr val="002C68"/>
      </a:dk1>
      <a:lt1>
        <a:srgbClr val="FFFFFF"/>
      </a:lt1>
      <a:dk2>
        <a:srgbClr val="002C68"/>
      </a:dk2>
      <a:lt2>
        <a:srgbClr val="F2F2F2"/>
      </a:lt2>
      <a:accent1>
        <a:srgbClr val="64C3D5"/>
      </a:accent1>
      <a:accent2>
        <a:srgbClr val="A51890"/>
      </a:accent2>
      <a:accent3>
        <a:srgbClr val="71C5E8"/>
      </a:accent3>
      <a:accent4>
        <a:srgbClr val="418FDE"/>
      </a:accent4>
      <a:accent5>
        <a:srgbClr val="8031A7"/>
      </a:accent5>
      <a:accent6>
        <a:srgbClr val="D0DF21"/>
      </a:accent6>
      <a:hlink>
        <a:srgbClr val="6565FF"/>
      </a:hlink>
      <a:folHlink>
        <a:srgbClr val="A5A5A5"/>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CONTENIDO 10 ENCUENTRO">
  <a:themeElements>
    <a:clrScheme name="AGESIC 10 ENCUENTRO">
      <a:dk1>
        <a:srgbClr val="002C68"/>
      </a:dk1>
      <a:lt1>
        <a:srgbClr val="FFFFFF"/>
      </a:lt1>
      <a:dk2>
        <a:srgbClr val="002C68"/>
      </a:dk2>
      <a:lt2>
        <a:srgbClr val="F2F2F2"/>
      </a:lt2>
      <a:accent1>
        <a:srgbClr val="64C3D5"/>
      </a:accent1>
      <a:accent2>
        <a:srgbClr val="A51890"/>
      </a:accent2>
      <a:accent3>
        <a:srgbClr val="71C5E8"/>
      </a:accent3>
      <a:accent4>
        <a:srgbClr val="418FDE"/>
      </a:accent4>
      <a:accent5>
        <a:srgbClr val="8031A7"/>
      </a:accent5>
      <a:accent6>
        <a:srgbClr val="D0DF21"/>
      </a:accent6>
      <a:hlink>
        <a:srgbClr val="6565FF"/>
      </a:hlink>
      <a:folHlink>
        <a:srgbClr val="A5A5A5"/>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CONTENIDO 10 ENCUENTRO">
  <a:themeElements>
    <a:clrScheme name="AGESIC 10 ENCUENTRO">
      <a:dk1>
        <a:srgbClr val="002C68"/>
      </a:dk1>
      <a:lt1>
        <a:srgbClr val="FFFFFF"/>
      </a:lt1>
      <a:dk2>
        <a:srgbClr val="002C68"/>
      </a:dk2>
      <a:lt2>
        <a:srgbClr val="F2F2F2"/>
      </a:lt2>
      <a:accent1>
        <a:srgbClr val="64C3D5"/>
      </a:accent1>
      <a:accent2>
        <a:srgbClr val="A51890"/>
      </a:accent2>
      <a:accent3>
        <a:srgbClr val="71C5E8"/>
      </a:accent3>
      <a:accent4>
        <a:srgbClr val="418FDE"/>
      </a:accent4>
      <a:accent5>
        <a:srgbClr val="8031A7"/>
      </a:accent5>
      <a:accent6>
        <a:srgbClr val="D0DF21"/>
      </a:accent6>
      <a:hlink>
        <a:srgbClr val="6565FF"/>
      </a:hlink>
      <a:folHlink>
        <a:srgbClr val="A5A5A5"/>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CONTENIDO 10 ENCUENTRO">
  <a:themeElements>
    <a:clrScheme name="AGESIC 10 ENCUENTRO">
      <a:dk1>
        <a:srgbClr val="002C68"/>
      </a:dk1>
      <a:lt1>
        <a:srgbClr val="FFFFFF"/>
      </a:lt1>
      <a:dk2>
        <a:srgbClr val="002C68"/>
      </a:dk2>
      <a:lt2>
        <a:srgbClr val="F2F2F2"/>
      </a:lt2>
      <a:accent1>
        <a:srgbClr val="64C3D5"/>
      </a:accent1>
      <a:accent2>
        <a:srgbClr val="A51890"/>
      </a:accent2>
      <a:accent3>
        <a:srgbClr val="71C5E8"/>
      </a:accent3>
      <a:accent4>
        <a:srgbClr val="418FDE"/>
      </a:accent4>
      <a:accent5>
        <a:srgbClr val="8031A7"/>
      </a:accent5>
      <a:accent6>
        <a:srgbClr val="D0DF21"/>
      </a:accent6>
      <a:hlink>
        <a:srgbClr val="6565FF"/>
      </a:hlink>
      <a:folHlink>
        <a:srgbClr val="A5A5A5"/>
      </a:folHlink>
    </a:clrScheme>
    <a:fontScheme name="AGESIC">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plantilla 9no encuentro 16x9</Template>
  <TotalTime>11210</TotalTime>
  <Words>6563</Words>
  <Application>Microsoft Office PowerPoint</Application>
  <PresentationFormat>Presentación en pantalla (16:9)</PresentationFormat>
  <Paragraphs>538</Paragraphs>
  <Slides>49</Slides>
  <Notes>8</Notes>
  <HiddenSlides>2</HiddenSlides>
  <MMClips>0</MMClips>
  <ScaleCrop>false</ScaleCrop>
  <HeadingPairs>
    <vt:vector size="8" baseType="variant">
      <vt:variant>
        <vt:lpstr>Fuentes usadas</vt:lpstr>
      </vt:variant>
      <vt:variant>
        <vt:i4>6</vt:i4>
      </vt:variant>
      <vt:variant>
        <vt:lpstr>Tema</vt:lpstr>
      </vt:variant>
      <vt:variant>
        <vt:i4>8</vt:i4>
      </vt:variant>
      <vt:variant>
        <vt:lpstr>Servidores OLE incrustados</vt:lpstr>
      </vt:variant>
      <vt:variant>
        <vt:i4>1</vt:i4>
      </vt:variant>
      <vt:variant>
        <vt:lpstr>Títulos de diapositiva</vt:lpstr>
      </vt:variant>
      <vt:variant>
        <vt:i4>49</vt:i4>
      </vt:variant>
    </vt:vector>
  </HeadingPairs>
  <TitlesOfParts>
    <vt:vector size="64" baseType="lpstr">
      <vt:lpstr>Arial</vt:lpstr>
      <vt:lpstr>Calibri</vt:lpstr>
      <vt:lpstr>Comic Sans MS</vt:lpstr>
      <vt:lpstr>Gotham</vt:lpstr>
      <vt:lpstr>Microsoft Sans Serif</vt:lpstr>
      <vt:lpstr>Wingdings</vt:lpstr>
      <vt:lpstr>PORTADA 10 ENCUENTRO</vt:lpstr>
      <vt:lpstr>1_PORTADA 10 ENCUENTRO</vt:lpstr>
      <vt:lpstr>CONTENIDO 10 ENCUENTRO</vt:lpstr>
      <vt:lpstr>2_CONTENIDO 10 ENCUENTRO</vt:lpstr>
      <vt:lpstr>1_CONTENIDO 10 ENCUENTRO</vt:lpstr>
      <vt:lpstr>3_CONTENIDO 10 ENCUENTRO</vt:lpstr>
      <vt:lpstr>4_CONTENIDO 10 ENCUENTRO</vt:lpstr>
      <vt:lpstr>6_CONTENIDO 10 ENCUENTRO</vt:lpstr>
      <vt:lpstr>CorelDRAW</vt:lpstr>
      <vt:lpstr>Presentación de PowerPoint</vt:lpstr>
      <vt:lpstr>Presentación de PowerPoint</vt:lpstr>
      <vt:lpstr>Presentación de PowerPoint</vt:lpstr>
      <vt:lpstr>Presentación de PowerPoint</vt:lpstr>
      <vt:lpstr>Actividades de gestión y desarrollo en un proyecto</vt:lpstr>
      <vt:lpstr>Actividades de gestión y desarrollo en un proyecto</vt:lpstr>
      <vt:lpstr>Actividades de gestión y desarrollo en un proyecto</vt:lpstr>
      <vt:lpstr>Actividades de gestión y desarrollo en un proyecto</vt:lpstr>
      <vt:lpstr>Ejemplo:</vt:lpstr>
      <vt:lpstr>Grupos de procesos en un proyecto Agesic</vt:lpstr>
      <vt:lpstr>Grupos de procesos en un proyecto</vt:lpstr>
      <vt:lpstr>Grupos de procesos en un proyecto</vt:lpstr>
      <vt:lpstr>Grupos de procesos en un proyecto</vt:lpstr>
      <vt:lpstr>Grupos de procesos en un proyecto</vt:lpstr>
      <vt:lpstr>Grupos de procesos en un proyecto</vt:lpstr>
      <vt:lpstr>Grupos de procesos en el desarrollo de un producto</vt:lpstr>
      <vt:lpstr>Preguntas</vt:lpstr>
      <vt:lpstr>Preguntas</vt:lpstr>
      <vt:lpstr>RESUMEN DE LA LECCIÓN</vt:lpstr>
      <vt:lpstr>Presentación de PowerPoint</vt:lpstr>
      <vt:lpstr>Presentación de PowerPoint</vt:lpstr>
      <vt:lpstr>Enfoques de dirección y desarrollo</vt:lpstr>
      <vt:lpstr>Enfoque predictivo</vt:lpstr>
      <vt:lpstr>Enfoque predictivo</vt:lpstr>
      <vt:lpstr>Enfoque predictivo</vt:lpstr>
      <vt:lpstr>Enfoque adaptativo</vt:lpstr>
      <vt:lpstr>Enfoque adaptativo- Iterativo</vt:lpstr>
      <vt:lpstr>Enfoque adaptativo- incremental</vt:lpstr>
      <vt:lpstr>Enfoque ágil</vt:lpstr>
      <vt:lpstr>Enfoque ágil</vt:lpstr>
      <vt:lpstr>Enfoque híbrido para gestión del proyecto</vt:lpstr>
      <vt:lpstr>Ejemplo: Enfoque híbrido</vt:lpstr>
      <vt:lpstr>Resumen: enfoques de desarrollo de producto</vt:lpstr>
      <vt:lpstr>Presentación de PowerPoint</vt:lpstr>
      <vt:lpstr>Presentación de PowerPoint</vt:lpstr>
      <vt:lpstr>Presentación de PowerPoint</vt:lpstr>
      <vt:lpstr>Enfoque para la gestión de proyectos en Agesic</vt:lpstr>
      <vt:lpstr>Metodología de Gestión de Proyectos de Agesic</vt:lpstr>
      <vt:lpstr>Construir una EDT (lista de entregables principales)</vt:lpstr>
      <vt:lpstr>Identificar los paquetes de trabajo</vt:lpstr>
      <vt:lpstr>Definir datos para los paquetes de trabajo</vt:lpstr>
      <vt:lpstr>Definir datos para los paquetes de trabajo</vt:lpstr>
      <vt:lpstr>Crear un cronograma de alto nivel</vt:lpstr>
      <vt:lpstr>Ejemplo:</vt:lpstr>
      <vt:lpstr>Ejemplo:</vt:lpstr>
      <vt:lpstr>Planes adicionales de gestión y desarrollo de entregables.</vt:lpstr>
      <vt:lpstr>Planes adicionales de gestión y desarrollo de entregables.</vt:lpstr>
      <vt:lpstr>En resumen:</vt:lpstr>
      <vt:lpstr>Presentación de PowerPoint</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Corporate Edition</dc:creator>
  <cp:lastModifiedBy>DANIEL MATO</cp:lastModifiedBy>
  <cp:revision>564</cp:revision>
  <dcterms:created xsi:type="dcterms:W3CDTF">2017-07-14T14:51:12Z</dcterms:created>
  <dcterms:modified xsi:type="dcterms:W3CDTF">2024-05-01T16:55:04Z</dcterms:modified>
</cp:coreProperties>
</file>