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705" r:id="rId2"/>
    <p:sldMasterId id="2147483651" r:id="rId3"/>
    <p:sldMasterId id="2147483724" r:id="rId4"/>
    <p:sldMasterId id="2147483685" r:id="rId5"/>
    <p:sldMasterId id="2147483730" r:id="rId6"/>
    <p:sldMasterId id="2147483937" r:id="rId7"/>
    <p:sldMasterId id="2147483948" r:id="rId8"/>
  </p:sldMasterIdLst>
  <p:notesMasterIdLst>
    <p:notesMasterId r:id="rId59"/>
  </p:notesMasterIdLst>
  <p:handoutMasterIdLst>
    <p:handoutMasterId r:id="rId60"/>
  </p:handoutMasterIdLst>
  <p:sldIdLst>
    <p:sldId id="257" r:id="rId9"/>
    <p:sldId id="302" r:id="rId10"/>
    <p:sldId id="329" r:id="rId11"/>
    <p:sldId id="343" r:id="rId12"/>
    <p:sldId id="330" r:id="rId13"/>
    <p:sldId id="331" r:id="rId14"/>
    <p:sldId id="332" r:id="rId15"/>
    <p:sldId id="333" r:id="rId16"/>
    <p:sldId id="336" r:id="rId17"/>
    <p:sldId id="337" r:id="rId18"/>
    <p:sldId id="338" r:id="rId19"/>
    <p:sldId id="339" r:id="rId20"/>
    <p:sldId id="340" r:id="rId21"/>
    <p:sldId id="347" r:id="rId22"/>
    <p:sldId id="344" r:id="rId23"/>
    <p:sldId id="345" r:id="rId24"/>
    <p:sldId id="346" r:id="rId25"/>
    <p:sldId id="290" r:id="rId26"/>
    <p:sldId id="342" r:id="rId27"/>
    <p:sldId id="335" r:id="rId28"/>
    <p:sldId id="318" r:id="rId29"/>
    <p:sldId id="320" r:id="rId30"/>
    <p:sldId id="321" r:id="rId31"/>
    <p:sldId id="322" r:id="rId32"/>
    <p:sldId id="296" r:id="rId33"/>
    <p:sldId id="297" r:id="rId34"/>
    <p:sldId id="324" r:id="rId35"/>
    <p:sldId id="323" r:id="rId36"/>
    <p:sldId id="327" r:id="rId37"/>
    <p:sldId id="328" r:id="rId38"/>
    <p:sldId id="286" r:id="rId39"/>
    <p:sldId id="293" r:id="rId40"/>
    <p:sldId id="295" r:id="rId41"/>
    <p:sldId id="268" r:id="rId42"/>
    <p:sldId id="270" r:id="rId43"/>
    <p:sldId id="288" r:id="rId44"/>
    <p:sldId id="271" r:id="rId45"/>
    <p:sldId id="272" r:id="rId46"/>
    <p:sldId id="273" r:id="rId47"/>
    <p:sldId id="274" r:id="rId48"/>
    <p:sldId id="276" r:id="rId49"/>
    <p:sldId id="278" r:id="rId50"/>
    <p:sldId id="275" r:id="rId51"/>
    <p:sldId id="280" r:id="rId52"/>
    <p:sldId id="279" r:id="rId53"/>
    <p:sldId id="281" r:id="rId54"/>
    <p:sldId id="282" r:id="rId55"/>
    <p:sldId id="277" r:id="rId56"/>
    <p:sldId id="284" r:id="rId57"/>
    <p:sldId id="261" r:id="rId58"/>
  </p:sldIdLst>
  <p:sldSz cx="9144000" cy="5143500" type="screen16x9"/>
  <p:notesSz cx="6858000" cy="9144000"/>
  <p:defaultTextStyle>
    <a:defPPr>
      <a:defRPr lang="es-U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FF00"/>
    <a:srgbClr val="CEFED3"/>
    <a:srgbClr val="FFE4C9"/>
    <a:srgbClr val="00091A"/>
    <a:srgbClr val="3155A6"/>
    <a:srgbClr val="003399"/>
    <a:srgbClr val="64C3D5"/>
    <a:srgbClr val="FFEE11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6" autoAdjust="0"/>
    <p:restoredTop sz="94707" autoAdjust="0"/>
  </p:normalViewPr>
  <p:slideViewPr>
    <p:cSldViewPr>
      <p:cViewPr varScale="1">
        <p:scale>
          <a:sx n="97" d="100"/>
          <a:sy n="97" d="100"/>
        </p:scale>
        <p:origin x="77" y="1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CBB803-6892-4694-BAF1-076F575740EE}" type="datetimeFigureOut">
              <a:rPr lang="es-UY"/>
              <a:pPr>
                <a:defRPr/>
              </a:pPr>
              <a:t>30/4/2024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A919A06-B85B-46C9-A8DC-10D2A46CEBB3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F4E4B90-C27E-40F6-83D4-FCBDDC0A9621}" type="datetimeFigureOut">
              <a:rPr lang="es-UY"/>
              <a:pPr>
                <a:defRPr/>
              </a:pPr>
              <a:t>30/4/2024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U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U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8482E0A-4C04-4AB0-A177-71EEBAE2FA24}" type="slidenum">
              <a:rPr lang="es-UY" altLang="es-ES"/>
              <a:pPr/>
              <a:t>‹Nº›</a:t>
            </a:fld>
            <a:endParaRPr lang="es-UY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482E0A-4C04-4AB0-A177-71EEBAE2FA24}" type="slidenum">
              <a:rPr lang="es-UY" altLang="es-ES" smtClean="0"/>
              <a:pPr/>
              <a:t>12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4057615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71975"/>
            <a:ext cx="19446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35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1043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752876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1505058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31643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733502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91328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4961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703342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41769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367523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 userDrawn="1"/>
        </p:nvGraphicFramePr>
        <p:xfrm>
          <a:off x="3910013" y="4443413"/>
          <a:ext cx="13239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810476" imgH="355729" progId="CorelDraw.Graphic.21">
                  <p:embed/>
                </p:oleObj>
              </mc:Choice>
              <mc:Fallback>
                <p:oleObj name="CorelDRAW" r:id="rId2" imgW="1810476" imgH="355729" progId="CorelDraw.Graphic.21">
                  <p:embed/>
                  <p:pic>
                    <p:nvPicPr>
                      <p:cNvPr id="6146" name="Objeto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4443413"/>
                        <a:ext cx="1323975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/>
          <p:cNvSpPr/>
          <p:nvPr userDrawn="1"/>
        </p:nvSpPr>
        <p:spPr>
          <a:xfrm>
            <a:off x="3495675" y="4084638"/>
            <a:ext cx="215265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1200" spc="300" dirty="0"/>
              <a:t>www.gub.uy/agesic</a:t>
            </a: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2211388"/>
            <a:ext cx="296386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782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930158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61656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528744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352854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7967942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A3379D23-28A4-407E-AFDF-839BA39ECE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3" name="Marcador de número de diapositiva 5">
            <a:extLst>
              <a:ext uri="{FF2B5EF4-FFF2-40B4-BE49-F238E27FC236}">
                <a16:creationId xmlns:a16="http://schemas.microsoft.com/office/drawing/2014/main" id="{B61E327D-FA1E-490B-B812-EF86EA24E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8BEA1E2-709B-4B32-A259-7A6A0773EBD2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4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D81C52-B556-41AC-845A-A87EAE00B1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E4AB51-A4A3-49A7-A800-A52A705DD73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E9BBB1-F2DA-48EE-866A-F08D3150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878E-F1AD-4D86-ACAA-CEE96FD1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A7B6FA-2A39-4A4E-ADAE-53FCDFF959D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737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22B135-491C-4F8E-9245-2D898796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DCC2E7-77E6-45FE-B09B-4E21F3B0A32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30/4/2024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F253D0-F52D-4AD9-980B-CDBE4169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2B16CA-2AB6-4DB8-98F4-EBF8AFBD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33125A-8D03-4D00-983A-423F7F0C513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13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6" y="973185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CA9843-2267-4F3C-97E7-D655B72CDA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F98EC-D48F-4F6B-B319-0B6FBDC83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10EF620-35FC-49C9-AFE3-EAD31A78267E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248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19567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9685098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715525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16882979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026586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634910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2" y="-5696"/>
            <a:ext cx="7859712" cy="417206"/>
          </a:xfrm>
        </p:spPr>
        <p:txBody>
          <a:bodyPr/>
          <a:lstStyle>
            <a:lvl1pPr>
              <a:defRPr sz="20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7088" y="555526"/>
            <a:ext cx="7859712" cy="364120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1C796326-CD16-4F0D-9C0F-AF2965AE5D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5B3EEA5E-6859-48D7-A11F-F9EF51411EF1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34F2B9-338A-46CE-B4F7-D629EE763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</p:spTree>
    <p:extLst>
      <p:ext uri="{BB962C8B-B14F-4D97-AF65-F5344CB8AC3E}">
        <p14:creationId xmlns:p14="http://schemas.microsoft.com/office/powerpoint/2010/main" val="13683319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07ECD1-ECC6-4907-91CE-332E3C22DD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4557" y="4707340"/>
            <a:ext cx="249701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5E5A86-00CA-4281-9261-C89A116576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29400" y="4707340"/>
            <a:ext cx="21656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46E91CE8-738D-49E7-BB4C-102236172844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7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1829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27683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7334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400354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2599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3337951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23528" y="627534"/>
            <a:ext cx="856895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/>
              <a:t>Haga clic para modificar el estilo de texto del patrón</a:t>
            </a:r>
          </a:p>
          <a:p>
            <a:pPr lvl="1"/>
            <a:r>
              <a:rPr lang="es-ES" altLang="es-ES" dirty="0"/>
              <a:t>Segundo nivel</a:t>
            </a:r>
          </a:p>
          <a:p>
            <a:pPr lvl="2"/>
            <a:r>
              <a:rPr lang="es-ES" altLang="es-ES" dirty="0"/>
              <a:t>Tercer nivel</a:t>
            </a:r>
          </a:p>
          <a:p>
            <a:pPr lvl="3"/>
            <a:r>
              <a:rPr lang="es-ES" altLang="es-ES" dirty="0"/>
              <a:t>Cuarto nivel</a:t>
            </a:r>
          </a:p>
          <a:p>
            <a:pPr lvl="4"/>
            <a:r>
              <a:rPr lang="es-ES" altLang="es-ES" dirty="0"/>
              <a:t>Quinto</a:t>
            </a:r>
            <a:endParaRPr lang="es-UY" alt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pic>
        <p:nvPicPr>
          <p:cNvPr id="205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659313"/>
            <a:ext cx="15938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3076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409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4100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9B05D167-BD1D-408B-9071-5B7A31C5FE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0E9949F2-375F-4151-9541-73D7141B97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5250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4" r:id="rId6"/>
    <p:sldLayoutId id="2147483945" r:id="rId7"/>
    <p:sldLayoutId id="2147483946" r:id="rId8"/>
    <p:sldLayoutId id="214748394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E1E30C8F-3938-453D-96F4-21EDA597695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504DB9B0-6E50-4ED8-BE08-2838F7FAE0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58655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7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hdphoto" Target="../media/hdphoto1.wdp"/><Relationship Id="rId7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microsoft.com/office/2007/relationships/hdphoto" Target="../media/hdphoto2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1932002" y="1105836"/>
            <a:ext cx="583103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br>
              <a:rPr lang="es-ES" altLang="es-ES" sz="3600" dirty="0">
                <a:latin typeface="+mj-lt"/>
              </a:rPr>
            </a:br>
            <a:r>
              <a:rPr lang="es-ES" altLang="es-ES" sz="3600" dirty="0">
                <a:latin typeface="+mj-lt"/>
              </a:rPr>
              <a:t>Procesos de gestión y desarrollo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altLang="es-ES" sz="1600" dirty="0"/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136349" y="615175"/>
            <a:ext cx="2563444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Inicio y planificación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3628213" y="522483"/>
            <a:ext cx="554342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Se conforma un </a:t>
            </a:r>
            <a:r>
              <a:rPr lang="es-UY" sz="1200" i="1" dirty="0">
                <a:latin typeface="+mn-lt"/>
              </a:rPr>
              <a:t>equipo de proyecto</a:t>
            </a:r>
            <a:r>
              <a:rPr lang="es-UY" sz="1200" dirty="0">
                <a:latin typeface="+mn-lt"/>
              </a:rPr>
              <a:t>, siendo nombrado un PM y algunos colaboradores de la Agencia.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Junto al patrocinador, partes interesadas de la Agencia y eventualmente un proveedor, definen un </a:t>
            </a:r>
            <a:r>
              <a:rPr lang="es-UY" sz="1200" b="1" i="1" dirty="0">
                <a:latin typeface="+mn-lt"/>
              </a:rPr>
              <a:t>plan general del proyecto </a:t>
            </a:r>
            <a:r>
              <a:rPr lang="es-UY" sz="1200" dirty="0">
                <a:latin typeface="+mn-lt"/>
              </a:rPr>
              <a:t>(entregables principales, fechas, recursos necesarios, enfoque de gestión y desarrollo).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Se construye el documento de </a:t>
            </a:r>
            <a:r>
              <a:rPr lang="es-UY" sz="1200" b="1" i="1" dirty="0">
                <a:latin typeface="+mn-lt"/>
              </a:rPr>
              <a:t>visión del proyecto</a:t>
            </a:r>
            <a:endParaRPr lang="es-UY" sz="120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Se construyen planes como la gestión de </a:t>
            </a:r>
            <a:r>
              <a:rPr lang="es-UY" sz="1200" b="1" i="1" dirty="0">
                <a:latin typeface="+mn-lt"/>
              </a:rPr>
              <a:t>riesgos</a:t>
            </a:r>
            <a:r>
              <a:rPr lang="es-UY" sz="1200" dirty="0">
                <a:latin typeface="+mn-lt"/>
              </a:rPr>
              <a:t>, de </a:t>
            </a:r>
            <a:r>
              <a:rPr lang="es-UY" sz="1200" b="1" i="1" dirty="0">
                <a:latin typeface="+mn-lt"/>
              </a:rPr>
              <a:t>comunicaciones</a:t>
            </a:r>
            <a:r>
              <a:rPr lang="es-UY" sz="1200" dirty="0">
                <a:latin typeface="+mn-lt"/>
              </a:rPr>
              <a:t>, el </a:t>
            </a:r>
            <a:r>
              <a:rPr lang="es-UY" sz="1200" b="1" i="1" dirty="0">
                <a:latin typeface="+mn-lt"/>
              </a:rPr>
              <a:t>flujo de pagos </a:t>
            </a:r>
            <a:r>
              <a:rPr lang="es-UY" sz="1200" dirty="0">
                <a:latin typeface="+mn-lt"/>
              </a:rPr>
              <a:t>a proveedores, etc.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Si el proyecto incluye a varios organismos, se lo considera como un programa y para cada proyecto en el organismo: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200" dirty="0">
                <a:latin typeface="+mn-lt"/>
              </a:rPr>
              <a:t>Pedir al PM del organismo y su patrocinador que se firme un </a:t>
            </a:r>
            <a:r>
              <a:rPr lang="es-UY" sz="1200" b="1" i="1" dirty="0">
                <a:latin typeface="+mn-lt"/>
              </a:rPr>
              <a:t>Acta de Constitución </a:t>
            </a:r>
            <a:r>
              <a:rPr lang="es-UY" sz="1200" dirty="0">
                <a:latin typeface="+mn-lt"/>
              </a:rPr>
              <a:t>del proyecto para presentar al equipo Agesic en el organismo y que pueda desarrollar los planes con apoyo de funcionarios.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200" dirty="0">
                <a:latin typeface="+mn-lt"/>
              </a:rPr>
              <a:t>Establecer un </a:t>
            </a:r>
            <a:r>
              <a:rPr lang="es-UY" sz="1200" b="1" dirty="0">
                <a:latin typeface="+mn-lt"/>
              </a:rPr>
              <a:t>plan general del proyecto en el organismo </a:t>
            </a:r>
            <a:r>
              <a:rPr lang="es-UY" sz="1200" dirty="0">
                <a:latin typeface="+mn-lt"/>
              </a:rPr>
              <a:t>(entregables principales, fechas, responsables, etc.)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s-UY" sz="1200" dirty="0">
              <a:latin typeface="+mn-lt"/>
            </a:endParaRPr>
          </a:p>
        </p:txBody>
      </p:sp>
      <p:grpSp>
        <p:nvGrpSpPr>
          <p:cNvPr id="75" name="Grupo 74">
            <a:extLst>
              <a:ext uri="{FF2B5EF4-FFF2-40B4-BE49-F238E27FC236}">
                <a16:creationId xmlns:a16="http://schemas.microsoft.com/office/drawing/2014/main" id="{C93A8B2B-CFC2-5AD6-7137-8B3A7298B004}"/>
              </a:ext>
            </a:extLst>
          </p:cNvPr>
          <p:cNvGrpSpPr/>
          <p:nvPr/>
        </p:nvGrpSpPr>
        <p:grpSpPr>
          <a:xfrm>
            <a:off x="395536" y="3154078"/>
            <a:ext cx="3409033" cy="1150412"/>
            <a:chOff x="4716016" y="350016"/>
            <a:chExt cx="3101661" cy="1150412"/>
          </a:xfrm>
        </p:grpSpPr>
        <p:sp>
          <p:nvSpPr>
            <p:cNvPr id="76" name="Rectángulo redondeado 20">
              <a:extLst>
                <a:ext uri="{FF2B5EF4-FFF2-40B4-BE49-F238E27FC236}">
                  <a16:creationId xmlns:a16="http://schemas.microsoft.com/office/drawing/2014/main" id="{B72A64C1-25C4-0309-7E4C-E305736015B4}"/>
                </a:ext>
              </a:extLst>
            </p:cNvPr>
            <p:cNvSpPr/>
            <p:nvPr/>
          </p:nvSpPr>
          <p:spPr>
            <a:xfrm>
              <a:off x="5076973" y="369216"/>
              <a:ext cx="2740703" cy="1131212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77" name="Imagen 76">
              <a:extLst>
                <a:ext uri="{FF2B5EF4-FFF2-40B4-BE49-F238E27FC236}">
                  <a16:creationId xmlns:a16="http://schemas.microsoft.com/office/drawing/2014/main" id="{90A97CB5-2F57-9660-E321-3AD11A3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78" name="CuadroTexto 77">
              <a:extLst>
                <a:ext uri="{FF2B5EF4-FFF2-40B4-BE49-F238E27FC236}">
                  <a16:creationId xmlns:a16="http://schemas.microsoft.com/office/drawing/2014/main" id="{FC15561B-A60E-AECA-C75E-A1A91DC96508}"/>
                </a:ext>
              </a:extLst>
            </p:cNvPr>
            <p:cNvSpPr txBox="1"/>
            <p:nvPr/>
          </p:nvSpPr>
          <p:spPr>
            <a:xfrm>
              <a:off x="5364088" y="411510"/>
              <a:ext cx="245358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200" dirty="0">
                  <a:latin typeface="+mn-lt"/>
                </a:rPr>
                <a:t>Revisar información más detallada en el </a:t>
              </a:r>
              <a:r>
                <a:rPr lang="es-UY" sz="1200" b="1" i="1" dirty="0">
                  <a:latin typeface="+mn-lt"/>
                </a:rPr>
                <a:t>capítulo 3 – Inicio y planificación de un proyecto o programa</a:t>
              </a:r>
              <a:r>
                <a:rPr lang="es-UY" sz="1200" dirty="0">
                  <a:latin typeface="+mn-lt"/>
                </a:rPr>
                <a:t> de la </a:t>
              </a:r>
              <a:r>
                <a:rPr lang="es-UY" sz="1200" i="1" dirty="0">
                  <a:latin typeface="+mn-lt"/>
                </a:rPr>
                <a:t>Guía de fundamentos de gestión de proyectos </a:t>
              </a:r>
              <a:r>
                <a:rPr lang="es-UY" sz="1200" dirty="0">
                  <a:latin typeface="+mn-lt"/>
                </a:rPr>
                <a:t>de Agesic </a:t>
              </a:r>
              <a:endParaRPr lang="es-UY" sz="1200" b="1" i="1" dirty="0">
                <a:latin typeface="+mn-lt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CFB05A8F-26FA-D685-9593-BE52138B0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" y="1019634"/>
            <a:ext cx="3688464" cy="136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8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424847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136348" y="615175"/>
            <a:ext cx="3342585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Ejecución (desarrollo de entregables)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4499992" y="238474"/>
            <a:ext cx="450766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Los equipos de desarrollo de entregables realizan las tareas necesarias para </a:t>
            </a:r>
            <a:r>
              <a:rPr lang="es-UY" sz="1200" i="1" dirty="0">
                <a:latin typeface="+mn-lt"/>
              </a:rPr>
              <a:t>diseñar, construir, probar, capacitar y presentar al PM y otros interesados, los entregables para su aprobación.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Cada equipo de desarrollo aplica sus </a:t>
            </a:r>
            <a:r>
              <a:rPr lang="es-UY" sz="1200" b="1" i="1" dirty="0">
                <a:latin typeface="+mn-lt"/>
              </a:rPr>
              <a:t>metodologías propias</a:t>
            </a:r>
            <a:r>
              <a:rPr lang="es-UY" sz="1200" dirty="0">
                <a:latin typeface="+mn-lt"/>
              </a:rPr>
              <a:t>, asegurándose de cumplir con las fechas y calidad previstas en el plan general del proyecto, que es gestionado por el PM del proyecto.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Desde el punto de vista de un programa, implica iniciar y ejecutar proyectos en los organismos, lo cual obliga, para cada organismo, realizar los procesos de:</a:t>
            </a:r>
          </a:p>
          <a:p>
            <a:pPr marL="539750" lvl="1" indent="-2698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200" i="1" dirty="0">
                <a:latin typeface="+mn-lt"/>
              </a:rPr>
              <a:t>Inicio y planificación para el organismo </a:t>
            </a:r>
            <a:r>
              <a:rPr lang="es-UY" sz="1200" dirty="0">
                <a:latin typeface="+mn-lt"/>
              </a:rPr>
              <a:t>(Acta de Constitución, plan general, lista de entregables, cronograma general, identificar interesados, etc.)</a:t>
            </a:r>
          </a:p>
          <a:p>
            <a:pPr marL="539750" lvl="1" indent="-2698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200" i="1" dirty="0">
                <a:latin typeface="+mn-lt"/>
              </a:rPr>
              <a:t>Ejecución en el organismo</a:t>
            </a:r>
            <a:r>
              <a:rPr lang="es-UY" sz="1200" dirty="0">
                <a:latin typeface="+mn-lt"/>
              </a:rPr>
              <a:t>: construir los entregables, probarlos, entrenar a los usuarios</a:t>
            </a:r>
          </a:p>
          <a:p>
            <a:pPr marL="539750" lvl="1" indent="-2698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200" i="1" dirty="0">
                <a:latin typeface="+mn-lt"/>
              </a:rPr>
              <a:t>Cierre del proyecto en el organismo</a:t>
            </a:r>
            <a:r>
              <a:rPr lang="es-UY" sz="1200" dirty="0">
                <a:latin typeface="+mn-lt"/>
              </a:rPr>
              <a:t>: presentación final de resultados, informe de resultados y lecciones aprendidas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B6517F3-BF24-5F2E-0522-ED24BB0F4A53}"/>
              </a:ext>
            </a:extLst>
          </p:cNvPr>
          <p:cNvGrpSpPr/>
          <p:nvPr/>
        </p:nvGrpSpPr>
        <p:grpSpPr>
          <a:xfrm>
            <a:off x="508423" y="3147814"/>
            <a:ext cx="3409033" cy="1150412"/>
            <a:chOff x="4716016" y="350016"/>
            <a:chExt cx="3101661" cy="1150412"/>
          </a:xfrm>
        </p:grpSpPr>
        <p:sp>
          <p:nvSpPr>
            <p:cNvPr id="9" name="Rectángulo redondeado 20">
              <a:extLst>
                <a:ext uri="{FF2B5EF4-FFF2-40B4-BE49-F238E27FC236}">
                  <a16:creationId xmlns:a16="http://schemas.microsoft.com/office/drawing/2014/main" id="{AC4269FD-D19A-348E-630E-1B891A949DF0}"/>
                </a:ext>
              </a:extLst>
            </p:cNvPr>
            <p:cNvSpPr/>
            <p:nvPr/>
          </p:nvSpPr>
          <p:spPr>
            <a:xfrm>
              <a:off x="5076973" y="369216"/>
              <a:ext cx="2740703" cy="1131212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93780C92-0312-355B-3904-745E98F8B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CF917079-9F27-3886-36AB-1FF953F8EFD5}"/>
                </a:ext>
              </a:extLst>
            </p:cNvPr>
            <p:cNvSpPr txBox="1"/>
            <p:nvPr/>
          </p:nvSpPr>
          <p:spPr>
            <a:xfrm>
              <a:off x="5364088" y="411510"/>
              <a:ext cx="245358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200" dirty="0">
                  <a:latin typeface="+mn-lt"/>
                </a:rPr>
                <a:t>Revisar información más detallada en el </a:t>
              </a:r>
              <a:r>
                <a:rPr lang="es-UY" sz="1200" b="1" i="1" dirty="0">
                  <a:latin typeface="+mn-lt"/>
                </a:rPr>
                <a:t>capítulo 4 – ejecución y control de programas y proyectos </a:t>
              </a:r>
              <a:r>
                <a:rPr lang="es-UY" sz="1200" dirty="0">
                  <a:latin typeface="+mn-lt"/>
                </a:rPr>
                <a:t>de la </a:t>
              </a:r>
              <a:r>
                <a:rPr lang="es-UY" sz="1200" i="1" dirty="0">
                  <a:latin typeface="+mn-lt"/>
                </a:rPr>
                <a:t>Guía de fundamentos de gestión de proyectos </a:t>
              </a:r>
              <a:r>
                <a:rPr lang="es-UY" sz="1200" dirty="0">
                  <a:latin typeface="+mn-lt"/>
                </a:rPr>
                <a:t>de Agesic </a:t>
              </a:r>
              <a:endParaRPr lang="es-UY" sz="1200" b="1" i="1" dirty="0">
                <a:latin typeface="+mn-lt"/>
              </a:endParaRPr>
            </a:p>
          </p:txBody>
        </p:sp>
      </p:grpSp>
      <p:pic>
        <p:nvPicPr>
          <p:cNvPr id="16" name="Imagen 15">
            <a:extLst>
              <a:ext uri="{FF2B5EF4-FFF2-40B4-BE49-F238E27FC236}">
                <a16:creationId xmlns:a16="http://schemas.microsoft.com/office/drawing/2014/main" id="{547218FE-F394-4CE7-F14A-E31FF88C4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48" y="1051202"/>
            <a:ext cx="3447877" cy="128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7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uiExpand="1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5364088" y="339502"/>
            <a:ext cx="3342585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Control (gestión del proyecto)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83253" y="570543"/>
            <a:ext cx="504924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En paralelo a los procesos de gestión, el PM y su equipo de gestión deben asegurarse de: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Cumplimiento del plan general del proyecto (cronograma alto nivel, presupuesto, nivel de calidad de los entregables, cumplimiento de los entregables aprobados – Alcance)</a:t>
            </a:r>
          </a:p>
          <a:p>
            <a:pPr marL="3619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Monitorear el desempeño de los equipos de desarrollo de entregables, su relación con las partes interesadas usuarias y técnicas, cumplimiento de fechas y calidad de sus entregables.</a:t>
            </a:r>
          </a:p>
          <a:p>
            <a:pPr marL="536575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Anticipar, analizar y realizar ajustes en los planes, ante aparición de riesgos, nuevos requisitos o problemas en el desarrollo de entregables.</a:t>
            </a:r>
          </a:p>
          <a:p>
            <a:pPr marL="803275" indent="-268288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En caso de un proyecto ejecutándose en un organismo, el PM de Agesic debe coordinar con su contraparte del organismo, el cumplimiento de los planes, el aseguramiento de apoyos y recursos del organismo que se hayan planificado y la resolución conjunta de problemas en el organismo que repercuten en el proyecto.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s-UY" sz="1200" dirty="0">
              <a:latin typeface="+mn-lt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B6517F3-BF24-5F2E-0522-ED24BB0F4A53}"/>
              </a:ext>
            </a:extLst>
          </p:cNvPr>
          <p:cNvGrpSpPr/>
          <p:nvPr/>
        </p:nvGrpSpPr>
        <p:grpSpPr>
          <a:xfrm>
            <a:off x="5330863" y="3050265"/>
            <a:ext cx="3409033" cy="1150412"/>
            <a:chOff x="4716016" y="350016"/>
            <a:chExt cx="3101661" cy="1150412"/>
          </a:xfrm>
        </p:grpSpPr>
        <p:sp>
          <p:nvSpPr>
            <p:cNvPr id="9" name="Rectángulo redondeado 20">
              <a:extLst>
                <a:ext uri="{FF2B5EF4-FFF2-40B4-BE49-F238E27FC236}">
                  <a16:creationId xmlns:a16="http://schemas.microsoft.com/office/drawing/2014/main" id="{AC4269FD-D19A-348E-630E-1B891A949DF0}"/>
                </a:ext>
              </a:extLst>
            </p:cNvPr>
            <p:cNvSpPr/>
            <p:nvPr/>
          </p:nvSpPr>
          <p:spPr>
            <a:xfrm>
              <a:off x="5076973" y="369216"/>
              <a:ext cx="2740703" cy="1131212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93780C92-0312-355B-3904-745E98F8B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CF917079-9F27-3886-36AB-1FF953F8EFD5}"/>
                </a:ext>
              </a:extLst>
            </p:cNvPr>
            <p:cNvSpPr txBox="1"/>
            <p:nvPr/>
          </p:nvSpPr>
          <p:spPr>
            <a:xfrm>
              <a:off x="5364088" y="411510"/>
              <a:ext cx="245358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200" dirty="0">
                  <a:latin typeface="+mn-lt"/>
                </a:rPr>
                <a:t>Revisar información más detallada en el </a:t>
              </a:r>
              <a:r>
                <a:rPr lang="es-UY" sz="1200" b="1" i="1" dirty="0">
                  <a:latin typeface="+mn-lt"/>
                </a:rPr>
                <a:t>capítulo 4 – ejecución y control de programas y proyectos </a:t>
              </a:r>
              <a:r>
                <a:rPr lang="es-UY" sz="1200" dirty="0">
                  <a:latin typeface="+mn-lt"/>
                </a:rPr>
                <a:t>de la </a:t>
              </a:r>
              <a:r>
                <a:rPr lang="es-UY" sz="1200" i="1" dirty="0">
                  <a:latin typeface="+mn-lt"/>
                </a:rPr>
                <a:t>Guía de fundamentos de gestión de proyectos </a:t>
              </a:r>
              <a:r>
                <a:rPr lang="es-UY" sz="1200" dirty="0">
                  <a:latin typeface="+mn-lt"/>
                </a:rPr>
                <a:t>de Agesic </a:t>
              </a:r>
              <a:endParaRPr lang="es-UY" sz="1200" b="1" i="1" dirty="0">
                <a:latin typeface="+mn-lt"/>
              </a:endParaRPr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61D9CF87-D89D-06C4-FFBA-434AA5C60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775529"/>
            <a:ext cx="3447877" cy="128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7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136348" y="615175"/>
            <a:ext cx="3342585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Cierre (finalización)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4003349" y="500515"/>
            <a:ext cx="496113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En cada proyecto, las actividades de cierre implican: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200" i="1" dirty="0">
                <a:latin typeface="+mn-lt"/>
              </a:rPr>
              <a:t>Organizar los documentos</a:t>
            </a:r>
            <a:r>
              <a:rPr lang="es-UY" sz="1200" dirty="0">
                <a:latin typeface="+mn-lt"/>
              </a:rPr>
              <a:t>, depurando las versiones no finales. Asegurarse de tener aprobaciones de los entregables principales.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200" i="1" dirty="0">
                <a:latin typeface="+mn-lt"/>
              </a:rPr>
              <a:t>Presentación de resultados</a:t>
            </a:r>
            <a:r>
              <a:rPr lang="es-UY" sz="1200" dirty="0">
                <a:latin typeface="+mn-lt"/>
              </a:rPr>
              <a:t>. Elaborar uno o más informes de resultados, presentando los logros, las lecciones aprendidas, sugerencias para continuidad y evolución de los resultados logrados.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En caso de un programa con varios proyectos, cada uno tendrá su etapa de cierre y luego viene la etapa de cierre del programa, repitiendo las actividades de los proyectos.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Al finalizar un proyecto, actualizar la información en los sistemas de seguimiento de la Agencia (por ejemplo, sistema SIGES Portafolio)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s-UY" sz="1200" dirty="0">
              <a:latin typeface="+mn-lt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253805B-4A46-88B0-3474-8F41912AC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48" y="1106208"/>
            <a:ext cx="3395927" cy="1218472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17A7393A-158B-2AEB-C57C-4DBD7FE9F712}"/>
              </a:ext>
            </a:extLst>
          </p:cNvPr>
          <p:cNvGrpSpPr/>
          <p:nvPr/>
        </p:nvGrpSpPr>
        <p:grpSpPr>
          <a:xfrm>
            <a:off x="169689" y="2456442"/>
            <a:ext cx="3691248" cy="2351331"/>
            <a:chOff x="2879812" y="1118253"/>
            <a:chExt cx="3847655" cy="2351331"/>
          </a:xfrm>
        </p:grpSpPr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5CBCCD60-BF1F-8173-A903-9A30B3353FAA}"/>
                </a:ext>
              </a:extLst>
            </p:cNvPr>
            <p:cNvSpPr/>
            <p:nvPr/>
          </p:nvSpPr>
          <p:spPr>
            <a:xfrm>
              <a:off x="2879812" y="1118253"/>
              <a:ext cx="3847655" cy="235133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5D0D01AD-1490-9D36-4D2E-CBBB6B350383}"/>
                </a:ext>
              </a:extLst>
            </p:cNvPr>
            <p:cNvSpPr txBox="1"/>
            <p:nvPr/>
          </p:nvSpPr>
          <p:spPr>
            <a:xfrm>
              <a:off x="3012403" y="1309344"/>
              <a:ext cx="356494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400" dirty="0">
                  <a:latin typeface="+mn-lt"/>
                </a:rPr>
                <a:t>Los grupos de procesos se pueden dar en forma superpuesta unos con otros.</a:t>
              </a:r>
            </a:p>
            <a:p>
              <a:endParaRPr lang="es-UY" sz="1400" dirty="0">
                <a:latin typeface="+mn-lt"/>
              </a:endParaRPr>
            </a:p>
            <a:p>
              <a:r>
                <a:rPr lang="es-UY" sz="1400" dirty="0">
                  <a:latin typeface="+mn-lt"/>
                </a:rPr>
                <a:t>Por ejemplo, se puede ir iniciando los primeros contactos con un organismo e iniciar actividades con el equipo contraparte, antes de terminar de contratar a uno de los proveedores para ese organismo.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61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el desarrollo de un producto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1296545" y="639327"/>
            <a:ext cx="7718934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240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300" dirty="0">
                <a:latin typeface="+mn-lt"/>
              </a:rPr>
              <a:t>Cuando se va a diseñar y construir un producto (entregable), se repiten de algún modo estos grupos de procesos, en la forma que la metodología de desarrollo lo indique.</a:t>
            </a:r>
          </a:p>
          <a:p>
            <a:pPr marL="269240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300" i="1" dirty="0">
                <a:solidFill>
                  <a:srgbClr val="0070C0"/>
                </a:solidFill>
                <a:latin typeface="+mn-lt"/>
              </a:rPr>
              <a:t>Inicio y planificación</a:t>
            </a:r>
            <a:r>
              <a:rPr lang="es-UY" sz="1300" i="1" dirty="0">
                <a:latin typeface="+mn-lt"/>
              </a:rPr>
              <a:t>: </a:t>
            </a:r>
            <a:r>
              <a:rPr lang="es-UY" sz="1300" dirty="0">
                <a:latin typeface="+mn-lt"/>
              </a:rPr>
              <a:t>Cuando se inicia el desarrollo o construcción de un entregable, hay un momento para definir de qué se trata el entregable, quienes participan, qué herramientas y metodología usar.</a:t>
            </a:r>
          </a:p>
          <a:p>
            <a:pPr marL="2955925" lvl="1">
              <a:spcAft>
                <a:spcPts val="1200"/>
              </a:spcAft>
            </a:pPr>
            <a:r>
              <a:rPr lang="es-UY" sz="1300" i="1" dirty="0">
                <a:solidFill>
                  <a:srgbClr val="0070C0"/>
                </a:solidFill>
                <a:latin typeface="+mn-lt"/>
              </a:rPr>
              <a:t>Por ejemplo, sea una charla, una instalación de hardware, </a:t>
            </a:r>
            <a:br>
              <a:rPr lang="es-UY" sz="1300" i="1" dirty="0">
                <a:solidFill>
                  <a:srgbClr val="0070C0"/>
                </a:solidFill>
                <a:latin typeface="+mn-lt"/>
              </a:rPr>
            </a:br>
            <a:r>
              <a:rPr lang="es-UY" sz="1300" i="1" dirty="0">
                <a:solidFill>
                  <a:srgbClr val="0070C0"/>
                </a:solidFill>
                <a:latin typeface="+mn-lt"/>
              </a:rPr>
              <a:t>un ajuste a un software, o una pieza multimedia, hay que </a:t>
            </a:r>
            <a:br>
              <a:rPr lang="es-UY" sz="1300" i="1" dirty="0">
                <a:solidFill>
                  <a:srgbClr val="0070C0"/>
                </a:solidFill>
                <a:latin typeface="+mn-lt"/>
              </a:rPr>
            </a:br>
            <a:r>
              <a:rPr lang="es-UY" sz="1300" i="1" dirty="0">
                <a:solidFill>
                  <a:srgbClr val="0070C0"/>
                </a:solidFill>
                <a:latin typeface="+mn-lt"/>
              </a:rPr>
              <a:t>diseñarla primero y se arma un plan de trabajo.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300" i="1" dirty="0">
                <a:solidFill>
                  <a:srgbClr val="0070C0"/>
                </a:solidFill>
                <a:latin typeface="+mn-lt"/>
              </a:rPr>
              <a:t>Ejecución y control.</a:t>
            </a:r>
            <a:r>
              <a:rPr lang="es-UY" sz="13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s-UY" sz="1300" dirty="0">
                <a:latin typeface="+mn-lt"/>
              </a:rPr>
              <a:t>Se empieza a trabajar según el plan, y a la vez, alguien del equipo estará revisando que el trabajo se realice como se espera, hará controles y pruebas, hasta darlo por terminados.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300" i="1" dirty="0">
                <a:solidFill>
                  <a:srgbClr val="0070C0"/>
                </a:solidFill>
                <a:latin typeface="+mn-lt"/>
              </a:rPr>
              <a:t>Cierre </a:t>
            </a:r>
            <a:r>
              <a:rPr lang="es-UY" sz="1300" dirty="0">
                <a:latin typeface="+mn-lt"/>
              </a:rPr>
              <a:t>– Una vez terminado el entregable, el equipo de desarrollo presentará el producto a las personas responsables de aprobarlo (el PM del proyecto, un interesado clave, etc.)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20F2438-98BF-4256-59ED-E3CDA5146115}"/>
              </a:ext>
            </a:extLst>
          </p:cNvPr>
          <p:cNvGrpSpPr/>
          <p:nvPr/>
        </p:nvGrpSpPr>
        <p:grpSpPr>
          <a:xfrm>
            <a:off x="22304" y="795778"/>
            <a:ext cx="3685599" cy="1487940"/>
            <a:chOff x="2921474" y="2556508"/>
            <a:chExt cx="3346976" cy="145134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4BF0B844-785B-148F-DE9A-2E3BF4017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0977" y="2571750"/>
              <a:ext cx="800169" cy="92210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A15FB941-A937-1A07-D3CF-258BBAB08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6892" y="2556508"/>
              <a:ext cx="784928" cy="92972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277A0AEA-7305-2457-A1FC-EF9EE5EA0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1585" y="2586992"/>
              <a:ext cx="807790" cy="914479"/>
            </a:xfrm>
            <a:prstGeom prst="rect">
              <a:avLst/>
            </a:prstGeom>
          </p:spPr>
        </p:pic>
        <p:sp>
          <p:nvSpPr>
            <p:cNvPr id="9" name="Flecha: a la derecha 8">
              <a:extLst>
                <a:ext uri="{FF2B5EF4-FFF2-40B4-BE49-F238E27FC236}">
                  <a16:creationId xmlns:a16="http://schemas.microsoft.com/office/drawing/2014/main" id="{55707D63-29CA-1642-97CD-38D2B43183E2}"/>
                </a:ext>
              </a:extLst>
            </p:cNvPr>
            <p:cNvSpPr/>
            <p:nvPr/>
          </p:nvSpPr>
          <p:spPr>
            <a:xfrm>
              <a:off x="3889945" y="3024671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0" name="Flecha: a la derecha 9">
              <a:extLst>
                <a:ext uri="{FF2B5EF4-FFF2-40B4-BE49-F238E27FC236}">
                  <a16:creationId xmlns:a16="http://schemas.microsoft.com/office/drawing/2014/main" id="{7A14DB1A-4556-7220-EC24-A48103B9BA79}"/>
                </a:ext>
              </a:extLst>
            </p:cNvPr>
            <p:cNvSpPr/>
            <p:nvPr/>
          </p:nvSpPr>
          <p:spPr>
            <a:xfrm>
              <a:off x="5025214" y="3021369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26C2B96A-5034-0D90-3DC6-5F296753E36B}"/>
                </a:ext>
              </a:extLst>
            </p:cNvPr>
            <p:cNvSpPr txBox="1"/>
            <p:nvPr/>
          </p:nvSpPr>
          <p:spPr>
            <a:xfrm>
              <a:off x="2921474" y="3546187"/>
              <a:ext cx="1187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Inicio y planificación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D891A47E-1578-C04A-DA9D-73F317AA6339}"/>
                </a:ext>
              </a:extLst>
            </p:cNvPr>
            <p:cNvSpPr txBox="1"/>
            <p:nvPr/>
          </p:nvSpPr>
          <p:spPr>
            <a:xfrm>
              <a:off x="4101271" y="3534755"/>
              <a:ext cx="1187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Ejecución y control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780D8D6D-A792-AC2C-C7A0-17C9A5BC24C1}"/>
                </a:ext>
              </a:extLst>
            </p:cNvPr>
            <p:cNvSpPr txBox="1"/>
            <p:nvPr/>
          </p:nvSpPr>
          <p:spPr>
            <a:xfrm>
              <a:off x="5080470" y="3512386"/>
              <a:ext cx="1187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Cierre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43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8EF2C130-563E-E303-9948-42E5F5A50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10486" y="327444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Preguntas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818FBFA6-303D-D9FD-511F-5B7A69CFF8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482513"/>
              </p:ext>
            </p:extLst>
          </p:nvPr>
        </p:nvGraphicFramePr>
        <p:xfrm>
          <a:off x="323528" y="959338"/>
          <a:ext cx="8496944" cy="3719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0">
                  <a:extLst>
                    <a:ext uri="{9D8B030D-6E8A-4147-A177-3AD203B41FA5}">
                      <a16:colId xmlns:a16="http://schemas.microsoft.com/office/drawing/2014/main" val="322545454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4017374801"/>
                    </a:ext>
                  </a:extLst>
                </a:gridCol>
              </a:tblGrid>
              <a:tr h="6437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Y" sz="1400" b="0" dirty="0">
                          <a:solidFill>
                            <a:schemeClr val="tx1"/>
                          </a:solidFill>
                        </a:rPr>
                        <a:t>Se construye un cronograma de alto nivel para coordinar las entregas futuras con el proveedor e informar al organismo.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969569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La directora de área decide implementar el proyecto para cumplir con un compromiso que se encuentra en la Agenda de Gobierno Abierto.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221476"/>
                  </a:ext>
                </a:extLst>
              </a:tr>
              <a:tr h="594806">
                <a:tc>
                  <a:txBody>
                    <a:bodyPr/>
                    <a:lstStyle/>
                    <a:p>
                      <a:r>
                        <a:rPr lang="es-UY" sz="1400" dirty="0"/>
                        <a:t>Junto con el líder de equipo, el PM hace un seguimiento de cómo se está construyendo un entregable y si se cumplen los requisitos que se habían definido antes.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923931"/>
                  </a:ext>
                </a:extLst>
              </a:tr>
              <a:tr h="550044">
                <a:tc>
                  <a:txBody>
                    <a:bodyPr/>
                    <a:lstStyle/>
                    <a:p>
                      <a:r>
                        <a:rPr lang="es-UY" sz="1400" dirty="0"/>
                        <a:t>El PM de Agesic mantiene reuniones semanales con el PM del organismo para identificar posibles riesgos y definir algunos planes de acción para el caso que ocurran realmente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631747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Junto con el patrocinador y el PM del organismo, el PM de Agesic elabora un </a:t>
                      </a:r>
                      <a:r>
                        <a:rPr lang="es-UY" sz="1400" i="1" dirty="0"/>
                        <a:t>Acta de Constitución </a:t>
                      </a:r>
                      <a:r>
                        <a:rPr lang="es-UY" sz="1400" dirty="0"/>
                        <a:t>para dejar por escrito los objetivos, hitos principales y recursos humanos necesarios, entre otros.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411788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El líder de equipo coordina el trabajo con su equipo para comenzar la construcción del entregable principal que le fue asignado.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929891"/>
                  </a:ext>
                </a:extLst>
              </a:tr>
            </a:tbl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C27F32F6-571D-61F3-F9C4-52932272C2C1}"/>
              </a:ext>
            </a:extLst>
          </p:cNvPr>
          <p:cNvSpPr txBox="1"/>
          <p:nvPr/>
        </p:nvSpPr>
        <p:spPr>
          <a:xfrm>
            <a:off x="1691680" y="129834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PONER PAUSA AL VIDEO…</a:t>
            </a:r>
            <a:br>
              <a:rPr lang="es-UY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</a:br>
            <a:r>
              <a:rPr lang="es-UY" sz="1600" b="1" dirty="0"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</a:rPr>
              <a:t>Leer cada pregunta, anotar la respuesta y luego esperar a que aparezca la respuesta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401E9002-5E40-22CB-6C92-70C9A237BA99}"/>
              </a:ext>
            </a:extLst>
          </p:cNvPr>
          <p:cNvSpPr txBox="1"/>
          <p:nvPr/>
        </p:nvSpPr>
        <p:spPr>
          <a:xfrm>
            <a:off x="5820110" y="0"/>
            <a:ext cx="3239713" cy="83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Opciones de respuesta:</a:t>
            </a:r>
          </a:p>
          <a:p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C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=Creación, </a:t>
            </a: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P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=inicio y planificación, </a:t>
            </a: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E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=ejecución y control,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E23EFD99-36D5-E383-9251-0E6A99D597FD}"/>
              </a:ext>
            </a:extLst>
          </p:cNvPr>
          <p:cNvSpPr txBox="1"/>
          <p:nvPr/>
        </p:nvSpPr>
        <p:spPr>
          <a:xfrm>
            <a:off x="4427984" y="4403563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PONER PAUSA AL VIDEO….</a:t>
            </a:r>
            <a:endParaRPr lang="es-UY" sz="1600" b="1" dirty="0">
              <a:solidFill>
                <a:srgbClr val="FFFF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200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8EF2C130-563E-E303-9948-42E5F5A50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10486" y="327444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Preguntas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270AB18-0B5D-45F4-1FA8-E175B20FAEA6}"/>
              </a:ext>
            </a:extLst>
          </p:cNvPr>
          <p:cNvSpPr txBox="1"/>
          <p:nvPr/>
        </p:nvSpPr>
        <p:spPr>
          <a:xfrm>
            <a:off x="5820110" y="0"/>
            <a:ext cx="3239713" cy="83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Opciones de respuesta:</a:t>
            </a:r>
          </a:p>
          <a:p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C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=Creación, </a:t>
            </a: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P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=inicio y planificación, </a:t>
            </a:r>
            <a:r>
              <a:rPr lang="es-UY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E</a:t>
            </a:r>
            <a:r>
              <a:rPr lang="es-UY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=ejecución y control, </a:t>
            </a: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07F9308-0F1C-5625-A8C1-B52F24758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041332"/>
              </p:ext>
            </p:extLst>
          </p:nvPr>
        </p:nvGraphicFramePr>
        <p:xfrm>
          <a:off x="323528" y="959338"/>
          <a:ext cx="8496944" cy="3719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0">
                  <a:extLst>
                    <a:ext uri="{9D8B030D-6E8A-4147-A177-3AD203B41FA5}">
                      <a16:colId xmlns:a16="http://schemas.microsoft.com/office/drawing/2014/main" val="322545454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4017374801"/>
                    </a:ext>
                  </a:extLst>
                </a:gridCol>
              </a:tblGrid>
              <a:tr h="6437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Y" sz="1400" b="0" dirty="0">
                          <a:solidFill>
                            <a:schemeClr val="tx1"/>
                          </a:solidFill>
                        </a:rPr>
                        <a:t>Se construye un cronograma de alto nivel para coordinar las entregas futuras con el proveedor e informar al organismo.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969569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La directora de área decide implementar el proyecto para cumplir con un compromiso que se encuentra en la Agenda de Gobierno Abierto.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221476"/>
                  </a:ext>
                </a:extLst>
              </a:tr>
              <a:tr h="594806">
                <a:tc>
                  <a:txBody>
                    <a:bodyPr/>
                    <a:lstStyle/>
                    <a:p>
                      <a:r>
                        <a:rPr lang="es-UY" sz="1400" dirty="0"/>
                        <a:t>Junto con el líder de equipo, el PM hace un seguimiento de cómo se está construyendo un entregable y si se cumplen los requisitos que se habían definido antes.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923931"/>
                  </a:ext>
                </a:extLst>
              </a:tr>
              <a:tr h="550044">
                <a:tc>
                  <a:txBody>
                    <a:bodyPr/>
                    <a:lstStyle/>
                    <a:p>
                      <a:r>
                        <a:rPr lang="es-UY" sz="1400" dirty="0"/>
                        <a:t>El PM de Agesic mantiene reuniones semanales con el PM del organismo para identificar posibles riesgos y definir algunos planes de acción para el caso que ocurran realmente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631747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Junto con el patrocinador y el PM del organismo, el PM de Agesic elabora un </a:t>
                      </a:r>
                      <a:r>
                        <a:rPr lang="es-UY" sz="1400" i="1" dirty="0"/>
                        <a:t>Acta de Constitución </a:t>
                      </a:r>
                      <a:r>
                        <a:rPr lang="es-UY" sz="1400" dirty="0"/>
                        <a:t>para dejar por escrito los objetivos, hitos principales y recursos humanos necesarios, entre otros.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411788"/>
                  </a:ext>
                </a:extLst>
              </a:tr>
              <a:tr h="643775">
                <a:tc>
                  <a:txBody>
                    <a:bodyPr/>
                    <a:lstStyle/>
                    <a:p>
                      <a:r>
                        <a:rPr lang="es-UY" sz="1400" dirty="0"/>
                        <a:t>El líder de equipo coordina el trabajo con su equipo para comenzar la construcción del entregable principal que le fue asignado.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UY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929891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44224E25-DAAA-69FC-F597-B36F1F38501C}"/>
              </a:ext>
            </a:extLst>
          </p:cNvPr>
          <p:cNvSpPr txBox="1"/>
          <p:nvPr/>
        </p:nvSpPr>
        <p:spPr>
          <a:xfrm>
            <a:off x="8388424" y="1056063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P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F897EE7-8262-481C-F339-0DD4560D0322}"/>
              </a:ext>
            </a:extLst>
          </p:cNvPr>
          <p:cNvSpPr txBox="1"/>
          <p:nvPr/>
        </p:nvSpPr>
        <p:spPr>
          <a:xfrm>
            <a:off x="8388424" y="1632127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70A6F48-D699-7269-F1C6-B85D01D1E62C}"/>
              </a:ext>
            </a:extLst>
          </p:cNvPr>
          <p:cNvSpPr txBox="1"/>
          <p:nvPr/>
        </p:nvSpPr>
        <p:spPr>
          <a:xfrm>
            <a:off x="8388424" y="2326260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F0938DC-1370-CCF6-4330-F64EB4822C28}"/>
              </a:ext>
            </a:extLst>
          </p:cNvPr>
          <p:cNvSpPr txBox="1"/>
          <p:nvPr/>
        </p:nvSpPr>
        <p:spPr>
          <a:xfrm>
            <a:off x="8388424" y="2851116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391C6C1-AAD2-0FA6-7805-E2224838E6FA}"/>
              </a:ext>
            </a:extLst>
          </p:cNvPr>
          <p:cNvSpPr txBox="1"/>
          <p:nvPr/>
        </p:nvSpPr>
        <p:spPr>
          <a:xfrm>
            <a:off x="8220218" y="3513991"/>
            <a:ext cx="600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E/P </a:t>
            </a:r>
            <a:r>
              <a:rPr lang="es-UY" sz="1200" b="1" dirty="0">
                <a:solidFill>
                  <a:srgbClr val="FF0000"/>
                </a:solidFill>
                <a:latin typeface="+mn-lt"/>
              </a:rPr>
              <a:t>(*)</a:t>
            </a:r>
            <a:endParaRPr lang="es-UY" sz="1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86D2781-F41C-C4E5-E7B8-A4B9AB306989}"/>
              </a:ext>
            </a:extLst>
          </p:cNvPr>
          <p:cNvSpPr txBox="1"/>
          <p:nvPr/>
        </p:nvSpPr>
        <p:spPr>
          <a:xfrm>
            <a:off x="8365256" y="4104579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9A73B23-FCB7-2CB5-C69E-10C924CD8A7A}"/>
              </a:ext>
            </a:extLst>
          </p:cNvPr>
          <p:cNvSpPr txBox="1"/>
          <p:nvPr/>
        </p:nvSpPr>
        <p:spPr>
          <a:xfrm>
            <a:off x="3390337" y="4497155"/>
            <a:ext cx="566948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dirty="0">
                <a:solidFill>
                  <a:srgbClr val="FF0000"/>
                </a:solidFill>
                <a:latin typeface="+mn-lt"/>
              </a:rPr>
              <a:t>(*) Es parte de la etapa de ejecución del proyecto desde el punto de vista de Agesic, pero puede ser la etapa de inicio y planificación para el organismo</a:t>
            </a:r>
          </a:p>
        </p:txBody>
      </p:sp>
    </p:spTree>
    <p:extLst>
      <p:ext uri="{BB962C8B-B14F-4D97-AF65-F5344CB8AC3E}">
        <p14:creationId xmlns:p14="http://schemas.microsoft.com/office/powerpoint/2010/main" val="16080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4" grpId="0"/>
      <p:bldP spid="15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9367EDE9-933E-7071-31F5-B7235B9ED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52"/>
            <a:ext cx="9144000" cy="5122447"/>
          </a:xfrm>
          <a:prstGeom prst="rect">
            <a:avLst/>
          </a:prstGeom>
        </p:spPr>
      </p:pic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3779912" y="801948"/>
            <a:ext cx="4334413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RESUMEN DE LA LECCIÓN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1403648" y="1575248"/>
            <a:ext cx="22377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En los proyectos conviven actividades de desarrollo de entregables con actividades de gestión y monitoreo.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79C91E9-F0F7-3A72-0F83-88E33D7B4466}"/>
              </a:ext>
            </a:extLst>
          </p:cNvPr>
          <p:cNvSpPr txBox="1"/>
          <p:nvPr/>
        </p:nvSpPr>
        <p:spPr>
          <a:xfrm>
            <a:off x="4283883" y="1542190"/>
            <a:ext cx="4536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Una vez que se ha dado autorización para empezar el proyectos, podemos identificar las actividades del proyecto en cuatro grupos de procesos: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Inicio y Planificación del proyecto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Ejecución (desarrollo de entregables)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Control (monitoreo y gestión)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Cierre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6103F7F-2602-FFEB-91E7-830C25D45AD7}"/>
              </a:ext>
            </a:extLst>
          </p:cNvPr>
          <p:cNvSpPr txBox="1"/>
          <p:nvPr/>
        </p:nvSpPr>
        <p:spPr>
          <a:xfrm>
            <a:off x="755576" y="3111039"/>
            <a:ext cx="25977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Para el desarrollo de cualquiera de los entregables, estos procesos también se repiten</a:t>
            </a:r>
          </a:p>
          <a:p>
            <a:pPr>
              <a:spcAft>
                <a:spcPts val="1200"/>
              </a:spcAft>
            </a:pPr>
            <a:endParaRPr lang="es-UY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075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adroTexto 30"/>
          <p:cNvSpPr txBox="1"/>
          <p:nvPr/>
        </p:nvSpPr>
        <p:spPr>
          <a:xfrm>
            <a:off x="2483768" y="699542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la plataforma, responder a las preguntas de entendimiento, que puntúan para la aprobación del curso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/>
              <a:t>A continuación…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465" y="1707654"/>
            <a:ext cx="3673158" cy="24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33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Actividades de desarrollo y de gestión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Grupos de procesos en proyectos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y programas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05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Resumen de la lección: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</p:spTree>
    <p:extLst>
      <p:ext uri="{BB962C8B-B14F-4D97-AF65-F5344CB8AC3E}">
        <p14:creationId xmlns:p14="http://schemas.microsoft.com/office/powerpoint/2010/main" val="2296747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para la gestión del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BDA38A4-0340-F5E4-848C-43FBB5190035}"/>
              </a:ext>
            </a:extLst>
          </p:cNvPr>
          <p:cNvSpPr txBox="1"/>
          <p:nvPr/>
        </p:nvSpPr>
        <p:spPr>
          <a:xfrm>
            <a:off x="202454" y="699542"/>
            <a:ext cx="84740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 la Agencia, para gestionar los proyectos pueden aplicarse más de un enfoque metodológico, dependiendo de las características del proyecto (enfoque predictivo, enfoque adaptativo, o enfoque híbrido)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8DC885F-57F7-503A-A43D-52064275C50A}"/>
              </a:ext>
            </a:extLst>
          </p:cNvPr>
          <p:cNvGrpSpPr/>
          <p:nvPr/>
        </p:nvGrpSpPr>
        <p:grpSpPr>
          <a:xfrm>
            <a:off x="1835696" y="1635646"/>
            <a:ext cx="4527537" cy="2372045"/>
            <a:chOff x="1763688" y="1635807"/>
            <a:chExt cx="4527537" cy="2372045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A2946185-AE44-3FFA-4C57-ACD9F1B2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30977" y="2571750"/>
              <a:ext cx="800169" cy="922100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4EA24EEC-48E3-38F4-70B4-FCA2A2415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0586" y="2564129"/>
              <a:ext cx="784928" cy="929721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1510B669-1608-FE48-D10B-DD4E9BA98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69155" y="1635807"/>
              <a:ext cx="807790" cy="914479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542D8950-AB93-0E13-C619-407B488C0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04771" y="2602233"/>
              <a:ext cx="784928" cy="899238"/>
            </a:xfrm>
            <a:prstGeom prst="rect">
              <a:avLst/>
            </a:prstGeom>
          </p:spPr>
        </p:pic>
        <p:sp>
          <p:nvSpPr>
            <p:cNvPr id="18" name="Flecha: a la derecha 17">
              <a:extLst>
                <a:ext uri="{FF2B5EF4-FFF2-40B4-BE49-F238E27FC236}">
                  <a16:creationId xmlns:a16="http://schemas.microsoft.com/office/drawing/2014/main" id="{0C63AD0B-020D-71E5-2FB6-2616378E2978}"/>
                </a:ext>
              </a:extLst>
            </p:cNvPr>
            <p:cNvSpPr/>
            <p:nvPr/>
          </p:nvSpPr>
          <p:spPr>
            <a:xfrm>
              <a:off x="2705323" y="3032800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9" name="Flecha: a la derecha 18">
              <a:extLst>
                <a:ext uri="{FF2B5EF4-FFF2-40B4-BE49-F238E27FC236}">
                  <a16:creationId xmlns:a16="http://schemas.microsoft.com/office/drawing/2014/main" id="{FF788947-266A-54F5-0206-6A02A1F7934B}"/>
                </a:ext>
              </a:extLst>
            </p:cNvPr>
            <p:cNvSpPr/>
            <p:nvPr/>
          </p:nvSpPr>
          <p:spPr>
            <a:xfrm>
              <a:off x="3889945" y="3024671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1" name="Flecha: a la derecha 20">
              <a:extLst>
                <a:ext uri="{FF2B5EF4-FFF2-40B4-BE49-F238E27FC236}">
                  <a16:creationId xmlns:a16="http://schemas.microsoft.com/office/drawing/2014/main" id="{8E284C2F-FF4E-7441-CB40-17C59E5602CD}"/>
                </a:ext>
              </a:extLst>
            </p:cNvPr>
            <p:cNvSpPr/>
            <p:nvPr/>
          </p:nvSpPr>
          <p:spPr>
            <a:xfrm>
              <a:off x="5025214" y="3021369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2" name="Flecha: doblada 21">
              <a:extLst>
                <a:ext uri="{FF2B5EF4-FFF2-40B4-BE49-F238E27FC236}">
                  <a16:creationId xmlns:a16="http://schemas.microsoft.com/office/drawing/2014/main" id="{AE85AC76-BD4E-3893-6CCD-9E7C68C93853}"/>
                </a:ext>
              </a:extLst>
            </p:cNvPr>
            <p:cNvSpPr/>
            <p:nvPr/>
          </p:nvSpPr>
          <p:spPr>
            <a:xfrm>
              <a:off x="3366343" y="2288345"/>
              <a:ext cx="743111" cy="291025"/>
            </a:xfrm>
            <a:prstGeom prst="ben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>
                <a:solidFill>
                  <a:schemeClr val="tx1"/>
                </a:solidFill>
              </a:endParaRPr>
            </a:p>
          </p:txBody>
        </p:sp>
        <p:sp>
          <p:nvSpPr>
            <p:cNvPr id="23" name="Flecha: doblada 22">
              <a:extLst>
                <a:ext uri="{FF2B5EF4-FFF2-40B4-BE49-F238E27FC236}">
                  <a16:creationId xmlns:a16="http://schemas.microsoft.com/office/drawing/2014/main" id="{8BE7B97C-F678-A2F9-62A4-993721504905}"/>
                </a:ext>
              </a:extLst>
            </p:cNvPr>
            <p:cNvSpPr/>
            <p:nvPr/>
          </p:nvSpPr>
          <p:spPr>
            <a:xfrm rot="5400000">
              <a:off x="5287481" y="2035300"/>
              <a:ext cx="286863" cy="743110"/>
            </a:xfrm>
            <a:prstGeom prst="ben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>
                <a:solidFill>
                  <a:schemeClr val="tx1"/>
                </a:solidFill>
              </a:endParaRPr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7BF61891-D595-142B-9C2D-3911128F856A}"/>
                </a:ext>
              </a:extLst>
            </p:cNvPr>
            <p:cNvSpPr txBox="1"/>
            <p:nvPr/>
          </p:nvSpPr>
          <p:spPr>
            <a:xfrm>
              <a:off x="2921474" y="3546187"/>
              <a:ext cx="1187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Inicio y planificación</a:t>
              </a: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6D45075A-63D5-16A7-CB08-91255C267BF7}"/>
                </a:ext>
              </a:extLst>
            </p:cNvPr>
            <p:cNvSpPr txBox="1"/>
            <p:nvPr/>
          </p:nvSpPr>
          <p:spPr>
            <a:xfrm>
              <a:off x="4086535" y="3570845"/>
              <a:ext cx="1187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Ejecución</a:t>
              </a:r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7D2590D2-3B35-62A6-1120-FF9A78A36503}"/>
                </a:ext>
              </a:extLst>
            </p:cNvPr>
            <p:cNvSpPr txBox="1"/>
            <p:nvPr/>
          </p:nvSpPr>
          <p:spPr>
            <a:xfrm>
              <a:off x="5103245" y="3570845"/>
              <a:ext cx="1187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Cierre</a:t>
              </a: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D7A714E1-12FD-A298-89E0-ED713C7E5F58}"/>
                </a:ext>
              </a:extLst>
            </p:cNvPr>
            <p:cNvSpPr txBox="1"/>
            <p:nvPr/>
          </p:nvSpPr>
          <p:spPr>
            <a:xfrm>
              <a:off x="5088221" y="1843271"/>
              <a:ext cx="1187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Ejecución</a:t>
              </a:r>
            </a:p>
          </p:txBody>
        </p: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53194A25-8ADA-DB42-190F-5677483AE093}"/>
                </a:ext>
              </a:extLst>
            </p:cNvPr>
            <p:cNvGrpSpPr/>
            <p:nvPr/>
          </p:nvGrpSpPr>
          <p:grpSpPr>
            <a:xfrm>
              <a:off x="1763688" y="2571750"/>
              <a:ext cx="1019174" cy="1199099"/>
              <a:chOff x="4062413" y="1049246"/>
              <a:chExt cx="1019174" cy="1199099"/>
            </a:xfrm>
          </p:grpSpPr>
          <p:pic>
            <p:nvPicPr>
              <p:cNvPr id="68" name="Imagen 67">
                <a:extLst>
                  <a:ext uri="{FF2B5EF4-FFF2-40B4-BE49-F238E27FC236}">
                    <a16:creationId xmlns:a16="http://schemas.microsoft.com/office/drawing/2014/main" id="{240A6BF9-E5E6-336A-E5D6-26E76C2D3C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67944" y="1049246"/>
                <a:ext cx="815411" cy="929721"/>
              </a:xfrm>
              <a:prstGeom prst="rect">
                <a:avLst/>
              </a:prstGeom>
            </p:spPr>
          </p:pic>
          <p:sp>
            <p:nvSpPr>
              <p:cNvPr id="69" name="CuadroTexto 68">
                <a:extLst>
                  <a:ext uri="{FF2B5EF4-FFF2-40B4-BE49-F238E27FC236}">
                    <a16:creationId xmlns:a16="http://schemas.microsoft.com/office/drawing/2014/main" id="{7762D441-D6C2-9561-BC16-87D83CEB11D1}"/>
                  </a:ext>
                </a:extLst>
              </p:cNvPr>
              <p:cNvSpPr txBox="1"/>
              <p:nvPr/>
            </p:nvSpPr>
            <p:spPr>
              <a:xfrm>
                <a:off x="4062413" y="1971346"/>
                <a:ext cx="10191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UY" sz="1200" dirty="0">
                    <a:latin typeface="+mn-lt"/>
                  </a:rPr>
                  <a:t>Creación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6425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Entregables de un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4482946" y="302337"/>
            <a:ext cx="4049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El entregable final se construye a partir de la realización de otros </a:t>
            </a:r>
            <a:r>
              <a:rPr lang="es-UY" sz="1400" i="1" dirty="0">
                <a:latin typeface="+mj-lt"/>
              </a:rPr>
              <a:t>entregables intermedios.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4482946" y="925242"/>
            <a:ext cx="4049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Cada entregable puede tener o no, </a:t>
            </a:r>
            <a:r>
              <a:rPr lang="es-UY" sz="1400" i="1" dirty="0">
                <a:latin typeface="+mj-lt"/>
              </a:rPr>
              <a:t>dos o más </a:t>
            </a:r>
            <a:r>
              <a:rPr lang="es-UY" sz="1400" dirty="0">
                <a:latin typeface="+mj-lt"/>
              </a:rPr>
              <a:t>entregables asociados.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EE9E884-787D-B707-98F0-137AE012C278}"/>
              </a:ext>
            </a:extLst>
          </p:cNvPr>
          <p:cNvSpPr txBox="1"/>
          <p:nvPr/>
        </p:nvSpPr>
        <p:spPr>
          <a:xfrm>
            <a:off x="4482946" y="1543436"/>
            <a:ext cx="41935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De esta forma se puede diseñar una </a:t>
            </a:r>
            <a:r>
              <a:rPr lang="es-UY" sz="1400" i="1" dirty="0">
                <a:latin typeface="+mj-lt"/>
              </a:rPr>
              <a:t>estructura de entregables jerárquica </a:t>
            </a:r>
            <a:r>
              <a:rPr lang="es-UY" sz="1400" dirty="0">
                <a:latin typeface="+mj-lt"/>
              </a:rPr>
              <a:t>que indica cuáles son todos los resultados finales e intermedios que el proyecto generará.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upo 66">
            <a:extLst>
              <a:ext uri="{FF2B5EF4-FFF2-40B4-BE49-F238E27FC236}">
                <a16:creationId xmlns:a16="http://schemas.microsoft.com/office/drawing/2014/main" id="{39979E76-B567-D48B-1795-CD24D6F6989D}"/>
              </a:ext>
            </a:extLst>
          </p:cNvPr>
          <p:cNvGrpSpPr/>
          <p:nvPr/>
        </p:nvGrpSpPr>
        <p:grpSpPr>
          <a:xfrm>
            <a:off x="5566812" y="2696777"/>
            <a:ext cx="2605588" cy="1337523"/>
            <a:chOff x="5566812" y="2696777"/>
            <a:chExt cx="2605588" cy="1337523"/>
          </a:xfrm>
        </p:grpSpPr>
        <p:sp>
          <p:nvSpPr>
            <p:cNvPr id="65" name="Rectángulo: esquinas redondeadas 64">
              <a:extLst>
                <a:ext uri="{FF2B5EF4-FFF2-40B4-BE49-F238E27FC236}">
                  <a16:creationId xmlns:a16="http://schemas.microsoft.com/office/drawing/2014/main" id="{7918C1BA-CB09-D63B-2C57-D58853A4C50A}"/>
                </a:ext>
              </a:extLst>
            </p:cNvPr>
            <p:cNvSpPr/>
            <p:nvPr/>
          </p:nvSpPr>
          <p:spPr>
            <a:xfrm>
              <a:off x="5566812" y="2696777"/>
              <a:ext cx="2605588" cy="133752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7778693C-8B72-9749-3A54-83B4A8DDFB9E}"/>
                </a:ext>
              </a:extLst>
            </p:cNvPr>
            <p:cNvSpPr txBox="1"/>
            <p:nvPr/>
          </p:nvSpPr>
          <p:spPr>
            <a:xfrm>
              <a:off x="5623155" y="2839284"/>
              <a:ext cx="2445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dirty="0">
                  <a:latin typeface="+mj-lt"/>
                </a:rPr>
                <a:t>A esta estructura la llamamos </a:t>
              </a:r>
              <a:r>
                <a:rPr lang="es-UY" sz="1400" b="1" i="1" dirty="0">
                  <a:solidFill>
                    <a:srgbClr val="0070C0"/>
                  </a:solidFill>
                  <a:latin typeface="+mj-lt"/>
                </a:rPr>
                <a:t>EDT (Estructura de Desglose del Trabajo)</a:t>
              </a:r>
              <a:r>
                <a:rPr lang="es-UY" sz="1400" dirty="0">
                  <a:latin typeface="+mj-lt"/>
                </a:rPr>
                <a:t>, o WBS en idioma inglés.</a:t>
              </a:r>
            </a:p>
          </p:txBody>
        </p:sp>
      </p:grp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1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EDT del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3417150" y="285033"/>
            <a:ext cx="5115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El diagrama de EDT es una forma muy efectiva para construir, junto con los principales actores e interesados, la idea de </a:t>
            </a:r>
            <a:r>
              <a:rPr lang="es-UY" sz="1400" b="1" i="1" dirty="0">
                <a:solidFill>
                  <a:srgbClr val="0070C0"/>
                </a:solidFill>
                <a:latin typeface="+mj-lt"/>
              </a:rPr>
              <a:t>QUÉ es lo que hay que hacer</a:t>
            </a:r>
            <a:r>
              <a:rPr lang="es-UY" sz="1400" dirty="0">
                <a:latin typeface="+mj-lt"/>
              </a:rPr>
              <a:t> para lograr el entregable final</a:t>
            </a:r>
            <a:endParaRPr lang="es-UY" sz="1400" i="1" dirty="0"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3862107" y="1197344"/>
            <a:ext cx="456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Si se realiza </a:t>
            </a:r>
            <a:r>
              <a:rPr lang="es-UY" sz="1400" b="1" i="1" dirty="0">
                <a:latin typeface="+mj-lt"/>
              </a:rPr>
              <a:t>en forma colaborativa</a:t>
            </a:r>
            <a:r>
              <a:rPr lang="es-UY" sz="1400" dirty="0">
                <a:latin typeface="+mj-lt"/>
              </a:rPr>
              <a:t>, fomenta el involucramiento y los apoyos de los participantes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E993019D-9F68-8011-8F04-EE1B317A3020}"/>
              </a:ext>
            </a:extLst>
          </p:cNvPr>
          <p:cNvSpPr txBox="1"/>
          <p:nvPr/>
        </p:nvSpPr>
        <p:spPr>
          <a:xfrm>
            <a:off x="4303402" y="196932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Quienes participan deben ser personas que, por su conocimiento, experiencia o jerarquía, pueden definir mejor que nadie qué entregables se requieren.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F110AFC-8267-4D59-5568-AE65EE7F91D9}"/>
              </a:ext>
            </a:extLst>
          </p:cNvPr>
          <p:cNvSpPr txBox="1"/>
          <p:nvPr/>
        </p:nvSpPr>
        <p:spPr>
          <a:xfrm>
            <a:off x="4985325" y="2977783"/>
            <a:ext cx="397861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De esta forma, el gerente de proyecto es más que nada </a:t>
            </a:r>
            <a:r>
              <a:rPr lang="es-UY" sz="1400" i="1" dirty="0">
                <a:latin typeface="+mj-lt"/>
              </a:rPr>
              <a:t>un facilitador </a:t>
            </a:r>
            <a:r>
              <a:rPr lang="es-UY" sz="1400" dirty="0">
                <a:latin typeface="+mj-lt"/>
              </a:rPr>
              <a:t>para que los interesados presenten sus ideas y luego llegar a un consenso de qué puede o no integrar la versión final de la EDT</a:t>
            </a:r>
          </a:p>
        </p:txBody>
      </p:sp>
    </p:spTree>
    <p:extLst>
      <p:ext uri="{BB962C8B-B14F-4D97-AF65-F5344CB8AC3E}">
        <p14:creationId xmlns:p14="http://schemas.microsoft.com/office/powerpoint/2010/main" val="753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EDT del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3417150" y="285033"/>
            <a:ext cx="511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El objetivo de esta herramienta es identificar qué productos o servicios se deben desarrollar en el proyecto</a:t>
            </a:r>
            <a:endParaRPr lang="es-UY" sz="1400" i="1" dirty="0"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3761015" y="914565"/>
            <a:ext cx="51629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i="1" dirty="0">
                <a:latin typeface="+mj-lt"/>
              </a:rPr>
              <a:t>No hay que detenerse en CÓMO se realizará </a:t>
            </a:r>
            <a:r>
              <a:rPr lang="es-UY" sz="1400" dirty="0">
                <a:latin typeface="+mj-lt"/>
              </a:rPr>
              <a:t>cada entregable. Eso se analizará luego que la EDT quede totalmente construida y aprobada por los interesados más relevantes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E993019D-9F68-8011-8F04-EE1B317A3020}"/>
              </a:ext>
            </a:extLst>
          </p:cNvPr>
          <p:cNvSpPr txBox="1"/>
          <p:nvPr/>
        </p:nvSpPr>
        <p:spPr>
          <a:xfrm>
            <a:off x="4146223" y="1757156"/>
            <a:ext cx="4602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La EDT representa solo lo que se hará en el proyecto. Lo que no figure en dicha herramienta </a:t>
            </a:r>
            <a:r>
              <a:rPr lang="es-UY" sz="1400" i="1" dirty="0">
                <a:latin typeface="+mj-lt"/>
              </a:rPr>
              <a:t>no será parte del proyecto</a:t>
            </a:r>
            <a:r>
              <a:rPr lang="es-UY" sz="1400" dirty="0">
                <a:latin typeface="+mj-lt"/>
              </a:rPr>
              <a:t>, a menos que haya una negociación futura.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AEB97362-9D72-48E8-ADF6-83396989AA47}"/>
              </a:ext>
            </a:extLst>
          </p:cNvPr>
          <p:cNvGrpSpPr/>
          <p:nvPr/>
        </p:nvGrpSpPr>
        <p:grpSpPr>
          <a:xfrm>
            <a:off x="5566812" y="2696777"/>
            <a:ext cx="2605588" cy="1337523"/>
            <a:chOff x="5566812" y="2696777"/>
            <a:chExt cx="2605588" cy="1337523"/>
          </a:xfrm>
        </p:grpSpPr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B6ECA374-D12C-ADEA-587E-A907F8CD1C1F}"/>
                </a:ext>
              </a:extLst>
            </p:cNvPr>
            <p:cNvSpPr/>
            <p:nvPr/>
          </p:nvSpPr>
          <p:spPr>
            <a:xfrm>
              <a:off x="5566812" y="2696777"/>
              <a:ext cx="2605588" cy="133752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15DD0BA1-2A38-B5B1-ED4D-7DCAE026ADAF}"/>
                </a:ext>
              </a:extLst>
            </p:cNvPr>
            <p:cNvSpPr txBox="1"/>
            <p:nvPr/>
          </p:nvSpPr>
          <p:spPr>
            <a:xfrm>
              <a:off x="5623155" y="2839284"/>
              <a:ext cx="2445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dirty="0">
                  <a:latin typeface="+mj-lt"/>
                </a:rPr>
                <a:t>La lista de entregables de la EDT representa lo que se conoce como </a:t>
              </a:r>
              <a:r>
                <a:rPr lang="es-UY" sz="1400" b="1" i="1" dirty="0">
                  <a:solidFill>
                    <a:srgbClr val="0070C0"/>
                  </a:solidFill>
                  <a:latin typeface="+mj-lt"/>
                </a:rPr>
                <a:t>ALCANCE DEL PROYECTO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580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6228184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Ejemplo de EDT (1)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440" y="843558"/>
            <a:ext cx="6048097" cy="2880320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9798AF75-32C9-50BA-DA7D-E69545CBD6E0}"/>
              </a:ext>
            </a:extLst>
          </p:cNvPr>
          <p:cNvSpPr/>
          <p:nvPr/>
        </p:nvSpPr>
        <p:spPr>
          <a:xfrm>
            <a:off x="107504" y="555526"/>
            <a:ext cx="2784906" cy="3744416"/>
          </a:xfrm>
          <a:prstGeom prst="roundRect">
            <a:avLst/>
          </a:prstGeom>
          <a:solidFill>
            <a:schemeClr val="bg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60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5D9B989-BFFF-A3EE-DBB2-B4869C7440F8}"/>
              </a:ext>
            </a:extLst>
          </p:cNvPr>
          <p:cNvSpPr txBox="1"/>
          <p:nvPr/>
        </p:nvSpPr>
        <p:spPr>
          <a:xfrm>
            <a:off x="115463" y="676625"/>
            <a:ext cx="2584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latin typeface="+mn-lt"/>
              </a:rPr>
              <a:t>Aquí vemos una estructura de EDT con los principales entregables que pudieron haberse identificado en un taller colaborativo.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B68139E-70E9-73AC-D627-A53A80B0D69B}"/>
              </a:ext>
            </a:extLst>
          </p:cNvPr>
          <p:cNvSpPr txBox="1"/>
          <p:nvPr/>
        </p:nvSpPr>
        <p:spPr>
          <a:xfrm>
            <a:off x="107504" y="1577004"/>
            <a:ext cx="25843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UY"/>
            </a:defPPr>
            <a:lvl1pPr>
              <a:defRPr sz="1300">
                <a:latin typeface="+mn-lt"/>
              </a:defRPr>
            </a:lvl1pPr>
          </a:lstStyle>
          <a:p>
            <a:pPr algn="ctr"/>
            <a:r>
              <a:rPr lang="es-UY" sz="1200" dirty="0"/>
              <a:t>La lista de entregables que se colocan en una EDT depende exclusivamente del grupo que la construye. </a:t>
            </a:r>
          </a:p>
          <a:p>
            <a:pPr algn="ctr"/>
            <a:endParaRPr lang="es-UY" sz="1200" dirty="0"/>
          </a:p>
          <a:p>
            <a:pPr algn="ctr"/>
            <a:r>
              <a:rPr lang="es-UY" sz="1200" dirty="0"/>
              <a:t>Si un entregable es entendible por todos, puede no necesitar desagregarse en otros.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291DA3E-F23D-248C-ABB5-558BB2DE17A4}"/>
              </a:ext>
            </a:extLst>
          </p:cNvPr>
          <p:cNvSpPr txBox="1"/>
          <p:nvPr/>
        </p:nvSpPr>
        <p:spPr>
          <a:xfrm>
            <a:off x="99545" y="3216046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UY"/>
            </a:defPPr>
            <a:lvl1pPr>
              <a:defRPr sz="1300">
                <a:latin typeface="+mn-lt"/>
              </a:defRPr>
            </a:lvl1pPr>
          </a:lstStyle>
          <a:p>
            <a:pPr algn="ctr"/>
            <a:r>
              <a:rPr lang="es-UY" sz="1200" dirty="0"/>
              <a:t>Eventualmente, un grupo de especialistas en un entregable podría construir una EDT propia y más detallada para construir ese entregable</a:t>
            </a:r>
          </a:p>
        </p:txBody>
      </p:sp>
    </p:spTree>
    <p:extLst>
      <p:ext uri="{BB962C8B-B14F-4D97-AF65-F5344CB8AC3E}">
        <p14:creationId xmlns:p14="http://schemas.microsoft.com/office/powerpoint/2010/main" val="33399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6228184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Ejemplo de EDT (2)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185" y="659567"/>
            <a:ext cx="6335307" cy="2886605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957631A4-C718-DE79-C5BA-E66AD2E06276}"/>
              </a:ext>
            </a:extLst>
          </p:cNvPr>
          <p:cNvSpPr/>
          <p:nvPr/>
        </p:nvSpPr>
        <p:spPr>
          <a:xfrm>
            <a:off x="107504" y="555526"/>
            <a:ext cx="2520280" cy="3744416"/>
          </a:xfrm>
          <a:prstGeom prst="roundRect">
            <a:avLst/>
          </a:prstGeom>
          <a:solidFill>
            <a:schemeClr val="bg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60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15DB1D-DE58-4987-097B-88427D89A963}"/>
              </a:ext>
            </a:extLst>
          </p:cNvPr>
          <p:cNvSpPr txBox="1"/>
          <p:nvPr/>
        </p:nvSpPr>
        <p:spPr>
          <a:xfrm>
            <a:off x="327507" y="659567"/>
            <a:ext cx="20802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latin typeface="+mn-lt"/>
              </a:rPr>
              <a:t>En este otro ejemplo, vemos que </a:t>
            </a:r>
            <a:r>
              <a:rPr lang="es-UY" sz="1200" b="1" i="1" dirty="0">
                <a:latin typeface="+mn-lt"/>
              </a:rPr>
              <a:t>el nivel superior de entregables representa etapas o fases </a:t>
            </a:r>
            <a:r>
              <a:rPr lang="es-UY" sz="1200" dirty="0">
                <a:latin typeface="+mn-lt"/>
              </a:rPr>
              <a:t>de un proyecto, no productos.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477E054-8DFA-AAB9-0B1B-15F6917B77DB}"/>
              </a:ext>
            </a:extLst>
          </p:cNvPr>
          <p:cNvSpPr txBox="1"/>
          <p:nvPr/>
        </p:nvSpPr>
        <p:spPr>
          <a:xfrm>
            <a:off x="255498" y="1971585"/>
            <a:ext cx="2224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latin typeface="+mn-lt"/>
              </a:rPr>
              <a:t>De esta forma, es posible marcar cierto grado de temporalidad entre los entregables, aunque algunas etapas o fase podrían realizarse en simultáneo</a:t>
            </a:r>
          </a:p>
        </p:txBody>
      </p:sp>
    </p:spTree>
    <p:extLst>
      <p:ext uri="{BB962C8B-B14F-4D97-AF65-F5344CB8AC3E}">
        <p14:creationId xmlns:p14="http://schemas.microsoft.com/office/powerpoint/2010/main" val="1717135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6228184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Ejemplo de EDT (3)</a:t>
            </a: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957631A4-C718-DE79-C5BA-E66AD2E06276}"/>
              </a:ext>
            </a:extLst>
          </p:cNvPr>
          <p:cNvSpPr/>
          <p:nvPr/>
        </p:nvSpPr>
        <p:spPr>
          <a:xfrm>
            <a:off x="107504" y="555526"/>
            <a:ext cx="2520280" cy="3744416"/>
          </a:xfrm>
          <a:prstGeom prst="roundRect">
            <a:avLst/>
          </a:prstGeom>
          <a:solidFill>
            <a:schemeClr val="bg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60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15DB1D-DE58-4987-097B-88427D89A963}"/>
              </a:ext>
            </a:extLst>
          </p:cNvPr>
          <p:cNvSpPr txBox="1"/>
          <p:nvPr/>
        </p:nvSpPr>
        <p:spPr>
          <a:xfrm>
            <a:off x="327507" y="659567"/>
            <a:ext cx="2080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latin typeface="+mn-lt"/>
              </a:rPr>
              <a:t>En este otro ejemplo, vemos que el nivel superior de entregables representa a equipos o sectores de especialistas que participarán en el proyecto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477E054-8DFA-AAB9-0B1B-15F6917B77DB}"/>
              </a:ext>
            </a:extLst>
          </p:cNvPr>
          <p:cNvSpPr txBox="1"/>
          <p:nvPr/>
        </p:nvSpPr>
        <p:spPr>
          <a:xfrm>
            <a:off x="255498" y="1971585"/>
            <a:ext cx="22242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latin typeface="+mn-lt"/>
              </a:rPr>
              <a:t>De esta forma, el gerente del proyecto y otros interesados clave como el sponsor, pueden identificar más claramente quiénes son los responsables de cada entregable superior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86DAB46-165E-7048-0FFA-63B45A7DA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210" y="350027"/>
            <a:ext cx="6197845" cy="2941804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FEF9B73-E3D8-915D-14ED-F75931894D6A}"/>
              </a:ext>
            </a:extLst>
          </p:cNvPr>
          <p:cNvSpPr txBox="1"/>
          <p:nvPr/>
        </p:nvSpPr>
        <p:spPr>
          <a:xfrm>
            <a:off x="3563888" y="3561278"/>
            <a:ext cx="43444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La EDT puede combinar varios de estos ejemplos para acomodarse mejor al entendimiento de qué se va a hacer en el proyecto</a:t>
            </a:r>
          </a:p>
        </p:txBody>
      </p:sp>
    </p:spTree>
    <p:extLst>
      <p:ext uri="{BB962C8B-B14F-4D97-AF65-F5344CB8AC3E}">
        <p14:creationId xmlns:p14="http://schemas.microsoft.com/office/powerpoint/2010/main" val="177971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Paquetes de trabajo en EDT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4572000" y="201691"/>
            <a:ext cx="43444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Los entregables de una EDT son elementos ya construidos. </a:t>
            </a:r>
            <a:r>
              <a:rPr lang="es-UY" sz="1400" b="1" i="1" dirty="0">
                <a:latin typeface="+mj-lt"/>
              </a:rPr>
              <a:t>No se incluyen actividades en la EDT</a:t>
            </a:r>
            <a:r>
              <a:rPr lang="es-UY" sz="1400" dirty="0">
                <a:latin typeface="+mj-lt"/>
              </a:rPr>
              <a:t>. Más adelante, al describir cada entregable, se detallarán las actividades que se precisan.</a:t>
            </a:r>
            <a:endParaRPr lang="es-UY" sz="1400" i="1" dirty="0"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3887258" y="1392733"/>
            <a:ext cx="43444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Una vez construida la EDT, podemos observar que los entregables más inferiores </a:t>
            </a:r>
            <a:r>
              <a:rPr lang="es-UY" sz="1400" i="1" dirty="0">
                <a:latin typeface="+mj-lt"/>
              </a:rPr>
              <a:t>son los que realmente hay que construir,</a:t>
            </a:r>
            <a:r>
              <a:rPr lang="es-UY" sz="1400" dirty="0">
                <a:latin typeface="+mj-lt"/>
              </a:rPr>
              <a:t> puesto que los niveles superiores se obtienen a partir de los inferiores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: esquinas superiores cortadas 5">
            <a:extLst>
              <a:ext uri="{FF2B5EF4-FFF2-40B4-BE49-F238E27FC236}">
                <a16:creationId xmlns:a16="http://schemas.microsoft.com/office/drawing/2014/main" id="{0A3ADD67-7445-D0EC-3D8E-6888905DF2B4}"/>
              </a:ext>
            </a:extLst>
          </p:cNvPr>
          <p:cNvSpPr/>
          <p:nvPr/>
        </p:nvSpPr>
        <p:spPr>
          <a:xfrm>
            <a:off x="1317356" y="356906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16" name="Rectángulo: esquinas superiores cortadas 15">
            <a:extLst>
              <a:ext uri="{FF2B5EF4-FFF2-40B4-BE49-F238E27FC236}">
                <a16:creationId xmlns:a16="http://schemas.microsoft.com/office/drawing/2014/main" id="{7FF5D6FF-9FDB-A6CD-913E-E58F8A9393FD}"/>
              </a:ext>
            </a:extLst>
          </p:cNvPr>
          <p:cNvSpPr/>
          <p:nvPr/>
        </p:nvSpPr>
        <p:spPr>
          <a:xfrm>
            <a:off x="421082" y="3567314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E1.1</a:t>
            </a:r>
          </a:p>
        </p:txBody>
      </p:sp>
      <p:sp>
        <p:nvSpPr>
          <p:cNvPr id="23" name="Rectángulo: esquinas superiores cortadas 22">
            <a:extLst>
              <a:ext uri="{FF2B5EF4-FFF2-40B4-BE49-F238E27FC236}">
                <a16:creationId xmlns:a16="http://schemas.microsoft.com/office/drawing/2014/main" id="{BF83F9F1-59D9-8F9C-EFDE-EFE94A1FD687}"/>
              </a:ext>
            </a:extLst>
          </p:cNvPr>
          <p:cNvSpPr/>
          <p:nvPr/>
        </p:nvSpPr>
        <p:spPr>
          <a:xfrm>
            <a:off x="1991207" y="286625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E2</a:t>
            </a:r>
          </a:p>
        </p:txBody>
      </p:sp>
      <p:sp>
        <p:nvSpPr>
          <p:cNvPr id="39" name="Rectángulo: esquinas superiores cortadas 38">
            <a:extLst>
              <a:ext uri="{FF2B5EF4-FFF2-40B4-BE49-F238E27FC236}">
                <a16:creationId xmlns:a16="http://schemas.microsoft.com/office/drawing/2014/main" id="{3983A40D-6406-3FC4-67A1-29641719DCDC}"/>
              </a:ext>
            </a:extLst>
          </p:cNvPr>
          <p:cNvSpPr/>
          <p:nvPr/>
        </p:nvSpPr>
        <p:spPr>
          <a:xfrm>
            <a:off x="3085869" y="358421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E3.2</a:t>
            </a:r>
          </a:p>
        </p:txBody>
      </p:sp>
      <p:sp>
        <p:nvSpPr>
          <p:cNvPr id="40" name="Rectángulo: esquinas superiores cortadas 39">
            <a:extLst>
              <a:ext uri="{FF2B5EF4-FFF2-40B4-BE49-F238E27FC236}">
                <a16:creationId xmlns:a16="http://schemas.microsoft.com/office/drawing/2014/main" id="{A3B0B28C-0012-9BFE-0B10-B8F20731D094}"/>
              </a:ext>
            </a:extLst>
          </p:cNvPr>
          <p:cNvSpPr/>
          <p:nvPr/>
        </p:nvSpPr>
        <p:spPr>
          <a:xfrm>
            <a:off x="3969994" y="357850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E3.3</a:t>
            </a:r>
          </a:p>
        </p:txBody>
      </p:sp>
      <p:sp>
        <p:nvSpPr>
          <p:cNvPr id="41" name="Rectángulo: esquinas superiores cortadas 40">
            <a:extLst>
              <a:ext uri="{FF2B5EF4-FFF2-40B4-BE49-F238E27FC236}">
                <a16:creationId xmlns:a16="http://schemas.microsoft.com/office/drawing/2014/main" id="{196B7AA9-1F05-6768-8FD9-FB0C569B2668}"/>
              </a:ext>
            </a:extLst>
          </p:cNvPr>
          <p:cNvSpPr/>
          <p:nvPr/>
        </p:nvSpPr>
        <p:spPr>
          <a:xfrm>
            <a:off x="2216882" y="3574153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E3.1</a:t>
            </a:r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9BA98314-2043-815E-702C-0FBC5D3D4D91}"/>
              </a:ext>
            </a:extLst>
          </p:cNvPr>
          <p:cNvGrpSpPr/>
          <p:nvPr/>
        </p:nvGrpSpPr>
        <p:grpSpPr>
          <a:xfrm>
            <a:off x="5983341" y="2760297"/>
            <a:ext cx="2605588" cy="1337523"/>
            <a:chOff x="5566812" y="2696777"/>
            <a:chExt cx="2605588" cy="1337523"/>
          </a:xfrm>
        </p:grpSpPr>
        <p:sp>
          <p:nvSpPr>
            <p:cNvPr id="44" name="Rectángulo: esquinas redondeadas 43">
              <a:extLst>
                <a:ext uri="{FF2B5EF4-FFF2-40B4-BE49-F238E27FC236}">
                  <a16:creationId xmlns:a16="http://schemas.microsoft.com/office/drawing/2014/main" id="{D6ACEB41-EA1F-2502-CBCC-84DDCB08C929}"/>
                </a:ext>
              </a:extLst>
            </p:cNvPr>
            <p:cNvSpPr/>
            <p:nvPr/>
          </p:nvSpPr>
          <p:spPr>
            <a:xfrm>
              <a:off x="5566812" y="2696777"/>
              <a:ext cx="2605588" cy="133752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F10FB680-145D-6A4D-F202-F1EA8363845F}"/>
                </a:ext>
              </a:extLst>
            </p:cNvPr>
            <p:cNvSpPr txBox="1"/>
            <p:nvPr/>
          </p:nvSpPr>
          <p:spPr>
            <a:xfrm>
              <a:off x="5704338" y="2947006"/>
              <a:ext cx="244555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s-UY" sz="1400" dirty="0">
                  <a:latin typeface="+mj-lt"/>
                </a:rPr>
                <a:t>A estos entregables más inferiores los llamaremos </a:t>
              </a:r>
              <a:r>
                <a:rPr lang="es-UY" sz="1400" b="1" i="1" dirty="0">
                  <a:solidFill>
                    <a:srgbClr val="0070C0"/>
                  </a:solidFill>
                  <a:latin typeface="+mj-lt"/>
                </a:rPr>
                <a:t>PAQUETES DE TRABAJO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7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16" grpId="0" animBg="1"/>
      <p:bldP spid="23" grpId="0" animBg="1"/>
      <p:bldP spid="39" grpId="0" animBg="1"/>
      <p:bldP spid="40" grpId="0" animBg="1"/>
      <p:bldP spid="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Paquetes de trabajo en EDT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4181052" y="262136"/>
            <a:ext cx="4344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j-lt"/>
              </a:rPr>
              <a:t>Una vez identificados los paquetes de trabajo, el equipo de proyecto y los involucrados en dicho entregable deben describir los requisitos de calidad, las actividades, los recursos y otros datos relevantes.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: esquinas superiores cortadas 5">
            <a:extLst>
              <a:ext uri="{FF2B5EF4-FFF2-40B4-BE49-F238E27FC236}">
                <a16:creationId xmlns:a16="http://schemas.microsoft.com/office/drawing/2014/main" id="{0A3ADD67-7445-D0EC-3D8E-6888905DF2B4}"/>
              </a:ext>
            </a:extLst>
          </p:cNvPr>
          <p:cNvSpPr/>
          <p:nvPr/>
        </p:nvSpPr>
        <p:spPr>
          <a:xfrm>
            <a:off x="1317356" y="356906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16" name="Rectángulo: esquinas superiores cortadas 15">
            <a:extLst>
              <a:ext uri="{FF2B5EF4-FFF2-40B4-BE49-F238E27FC236}">
                <a16:creationId xmlns:a16="http://schemas.microsoft.com/office/drawing/2014/main" id="{7FF5D6FF-9FDB-A6CD-913E-E58F8A9393FD}"/>
              </a:ext>
            </a:extLst>
          </p:cNvPr>
          <p:cNvSpPr/>
          <p:nvPr/>
        </p:nvSpPr>
        <p:spPr>
          <a:xfrm>
            <a:off x="421082" y="3567314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E1.1</a:t>
            </a:r>
          </a:p>
        </p:txBody>
      </p:sp>
      <p:sp>
        <p:nvSpPr>
          <p:cNvPr id="23" name="Rectángulo: esquinas superiores cortadas 22">
            <a:extLst>
              <a:ext uri="{FF2B5EF4-FFF2-40B4-BE49-F238E27FC236}">
                <a16:creationId xmlns:a16="http://schemas.microsoft.com/office/drawing/2014/main" id="{BF83F9F1-59D9-8F9C-EFDE-EFE94A1FD687}"/>
              </a:ext>
            </a:extLst>
          </p:cNvPr>
          <p:cNvSpPr/>
          <p:nvPr/>
        </p:nvSpPr>
        <p:spPr>
          <a:xfrm>
            <a:off x="1991207" y="286625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E2</a:t>
            </a:r>
          </a:p>
        </p:txBody>
      </p:sp>
      <p:sp>
        <p:nvSpPr>
          <p:cNvPr id="39" name="Rectángulo: esquinas superiores cortadas 38">
            <a:extLst>
              <a:ext uri="{FF2B5EF4-FFF2-40B4-BE49-F238E27FC236}">
                <a16:creationId xmlns:a16="http://schemas.microsoft.com/office/drawing/2014/main" id="{3983A40D-6406-3FC4-67A1-29641719DCDC}"/>
              </a:ext>
            </a:extLst>
          </p:cNvPr>
          <p:cNvSpPr/>
          <p:nvPr/>
        </p:nvSpPr>
        <p:spPr>
          <a:xfrm>
            <a:off x="3085869" y="358421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E3.2</a:t>
            </a:r>
          </a:p>
        </p:txBody>
      </p:sp>
      <p:sp>
        <p:nvSpPr>
          <p:cNvPr id="40" name="Rectángulo: esquinas superiores cortadas 39">
            <a:extLst>
              <a:ext uri="{FF2B5EF4-FFF2-40B4-BE49-F238E27FC236}">
                <a16:creationId xmlns:a16="http://schemas.microsoft.com/office/drawing/2014/main" id="{A3B0B28C-0012-9BFE-0B10-B8F20731D094}"/>
              </a:ext>
            </a:extLst>
          </p:cNvPr>
          <p:cNvSpPr/>
          <p:nvPr/>
        </p:nvSpPr>
        <p:spPr>
          <a:xfrm>
            <a:off x="3969994" y="357850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E3.3</a:t>
            </a:r>
          </a:p>
        </p:txBody>
      </p:sp>
      <p:sp>
        <p:nvSpPr>
          <p:cNvPr id="41" name="Rectángulo: esquinas superiores cortadas 40">
            <a:extLst>
              <a:ext uri="{FF2B5EF4-FFF2-40B4-BE49-F238E27FC236}">
                <a16:creationId xmlns:a16="http://schemas.microsoft.com/office/drawing/2014/main" id="{196B7AA9-1F05-6768-8FD9-FB0C569B2668}"/>
              </a:ext>
            </a:extLst>
          </p:cNvPr>
          <p:cNvSpPr/>
          <p:nvPr/>
        </p:nvSpPr>
        <p:spPr>
          <a:xfrm>
            <a:off x="2216882" y="3574153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E3.1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3FBE090-FF56-F143-38EC-EE4AF566AEC0}"/>
              </a:ext>
            </a:extLst>
          </p:cNvPr>
          <p:cNvSpPr txBox="1"/>
          <p:nvPr/>
        </p:nvSpPr>
        <p:spPr>
          <a:xfrm>
            <a:off x="5554566" y="1758041"/>
            <a:ext cx="316835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Identificación del entregable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Responsable de su desarrollo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Requisitos para su desarrollo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Criterios de aceptación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Actividades principales (alto nivel)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Duración estimada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Recursos (humanos, presupuesto, equipamiento)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solidFill>
                  <a:srgbClr val="00B050"/>
                </a:solidFill>
                <a:latin typeface="+mn-lt"/>
              </a:rPr>
              <a:t>Riesgos/ oportunidades del entregable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08DFBEFD-02EC-4D4B-461A-EB912027DC9F}"/>
              </a:ext>
            </a:extLst>
          </p:cNvPr>
          <p:cNvCxnSpPr>
            <a:cxnSpLocks/>
          </p:cNvCxnSpPr>
          <p:nvPr/>
        </p:nvCxnSpPr>
        <p:spPr>
          <a:xfrm flipV="1">
            <a:off x="4592520" y="2866252"/>
            <a:ext cx="816291" cy="641602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e 13">
            <a:extLst>
              <a:ext uri="{FF2B5EF4-FFF2-40B4-BE49-F238E27FC236}">
                <a16:creationId xmlns:a16="http://schemas.microsoft.com/office/drawing/2014/main" id="{2BABD9ED-48C6-81EF-C8B3-ED35E50AA3DE}"/>
              </a:ext>
            </a:extLst>
          </p:cNvPr>
          <p:cNvSpPr/>
          <p:nvPr/>
        </p:nvSpPr>
        <p:spPr>
          <a:xfrm>
            <a:off x="3755218" y="3363838"/>
            <a:ext cx="1104814" cy="86409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" name="Rectángulo: una sola esquina cortada 21">
            <a:extLst>
              <a:ext uri="{FF2B5EF4-FFF2-40B4-BE49-F238E27FC236}">
                <a16:creationId xmlns:a16="http://schemas.microsoft.com/office/drawing/2014/main" id="{42194461-9B6A-6667-D461-E871492FFF46}"/>
              </a:ext>
            </a:extLst>
          </p:cNvPr>
          <p:cNvSpPr/>
          <p:nvPr/>
        </p:nvSpPr>
        <p:spPr>
          <a:xfrm>
            <a:off x="5508104" y="1635646"/>
            <a:ext cx="3214814" cy="2736304"/>
          </a:xfrm>
          <a:prstGeom prst="snip1Rect">
            <a:avLst/>
          </a:prstGeom>
          <a:noFill/>
          <a:ln w="31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967361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9367EDE9-933E-7071-31F5-B7235B9ED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52"/>
            <a:ext cx="9144000" cy="5122447"/>
          </a:xfrm>
          <a:prstGeom prst="rect">
            <a:avLst/>
          </a:prstGeom>
        </p:spPr>
      </p:pic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5350154" y="177596"/>
            <a:ext cx="3340235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Actividades de gestión y desarrollo en un proyecto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A9F64F-4BF8-FB9C-A608-241F1949452D}"/>
              </a:ext>
            </a:extLst>
          </p:cNvPr>
          <p:cNvSpPr txBox="1"/>
          <p:nvPr/>
        </p:nvSpPr>
        <p:spPr>
          <a:xfrm>
            <a:off x="1974532" y="1485605"/>
            <a:ext cx="4613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Un proyecto implica un conjunto de actividades que se ponen en marcha para desarrollar productos y servicios con el fin de lograr un objetivo específico, que a su vez aporta en alguna medida a uno o más propósitos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79C91E9-F0F7-3A72-0F83-88E33D7B4466}"/>
              </a:ext>
            </a:extLst>
          </p:cNvPr>
          <p:cNvSpPr txBox="1"/>
          <p:nvPr/>
        </p:nvSpPr>
        <p:spPr>
          <a:xfrm>
            <a:off x="307909" y="3158020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Pero para que estas actividades se realicen en una forma ordenada, eficiente y eficaz, se requieren esfuerzos de planificación, de coordinación, de solución a desvíos o situaciones imprevistas y de mantener buenas comunicaciones con las partes interesadas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B793D80-2FCC-9BFF-1D15-A0F5ECA4502E}"/>
              </a:ext>
            </a:extLst>
          </p:cNvPr>
          <p:cNvGrpSpPr/>
          <p:nvPr/>
        </p:nvGrpSpPr>
        <p:grpSpPr>
          <a:xfrm>
            <a:off x="7020272" y="1334598"/>
            <a:ext cx="1839885" cy="1126163"/>
            <a:chOff x="2766830" y="1118253"/>
            <a:chExt cx="1839885" cy="1126163"/>
          </a:xfrm>
        </p:grpSpPr>
        <p:sp>
          <p:nvSpPr>
            <p:cNvPr id="6" name="Rectángulo: esquinas redondeadas 5">
              <a:extLst>
                <a:ext uri="{FF2B5EF4-FFF2-40B4-BE49-F238E27FC236}">
                  <a16:creationId xmlns:a16="http://schemas.microsoft.com/office/drawing/2014/main" id="{066BE6CD-BD60-D83F-7574-FEEDEB1AA6A7}"/>
                </a:ext>
              </a:extLst>
            </p:cNvPr>
            <p:cNvSpPr/>
            <p:nvPr/>
          </p:nvSpPr>
          <p:spPr>
            <a:xfrm>
              <a:off x="2879812" y="1118253"/>
              <a:ext cx="1656184" cy="112616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6445B7B0-D864-AE67-D972-F21D098B04D6}"/>
                </a:ext>
              </a:extLst>
            </p:cNvPr>
            <p:cNvSpPr txBox="1"/>
            <p:nvPr/>
          </p:nvSpPr>
          <p:spPr>
            <a:xfrm>
              <a:off x="2766830" y="1312002"/>
              <a:ext cx="18398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b="1" dirty="0">
                  <a:solidFill>
                    <a:schemeClr val="bg1"/>
                  </a:solidFill>
                  <a:latin typeface="+mn-lt"/>
                </a:rPr>
                <a:t>Actividades para desarrollo de entregables. 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05F9D91D-8FC6-1898-73B4-B1CAD9582019}"/>
              </a:ext>
            </a:extLst>
          </p:cNvPr>
          <p:cNvGrpSpPr/>
          <p:nvPr/>
        </p:nvGrpSpPr>
        <p:grpSpPr>
          <a:xfrm>
            <a:off x="5364088" y="3252640"/>
            <a:ext cx="1839885" cy="1126163"/>
            <a:chOff x="2766830" y="1118253"/>
            <a:chExt cx="1839885" cy="1126163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BA22B50B-6713-A8E2-682C-EB6ACF6C73B4}"/>
                </a:ext>
              </a:extLst>
            </p:cNvPr>
            <p:cNvSpPr/>
            <p:nvPr/>
          </p:nvSpPr>
          <p:spPr>
            <a:xfrm>
              <a:off x="2879812" y="1118253"/>
              <a:ext cx="1656184" cy="1126163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E1053CBF-445D-FD5B-6BB8-898BE46BD53F}"/>
                </a:ext>
              </a:extLst>
            </p:cNvPr>
            <p:cNvSpPr txBox="1"/>
            <p:nvPr/>
          </p:nvSpPr>
          <p:spPr>
            <a:xfrm>
              <a:off x="2766830" y="1312002"/>
              <a:ext cx="18398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b="1" dirty="0">
                  <a:solidFill>
                    <a:schemeClr val="bg1"/>
                  </a:solidFill>
                  <a:latin typeface="+mn-lt"/>
                </a:rPr>
                <a:t>Actividades para gestión o dirección del proyecto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65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Ventajas de construir EDT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BA4509F-E06F-D995-F168-822C2785BA46}"/>
              </a:ext>
            </a:extLst>
          </p:cNvPr>
          <p:cNvSpPr txBox="1"/>
          <p:nvPr/>
        </p:nvSpPr>
        <p:spPr>
          <a:xfrm>
            <a:off x="4181052" y="262136"/>
            <a:ext cx="47596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j-lt"/>
              </a:rPr>
              <a:t>Es una herramienta potente para comunicarse con las partes interesadas, pues de muestra qué se va a hacer, sin entrar en consideraciones técnicas de cómo o cuándo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DEEE406-5A87-2ED8-6053-D821D21B710B}"/>
              </a:ext>
            </a:extLst>
          </p:cNvPr>
          <p:cNvGrpSpPr/>
          <p:nvPr/>
        </p:nvGrpSpPr>
        <p:grpSpPr>
          <a:xfrm>
            <a:off x="203331" y="650101"/>
            <a:ext cx="2712485" cy="820622"/>
            <a:chOff x="1203654" y="1073016"/>
            <a:chExt cx="2712485" cy="820622"/>
          </a:xfrm>
        </p:grpSpPr>
        <p:sp>
          <p:nvSpPr>
            <p:cNvPr id="7" name="Rectángulo redondeado 1">
              <a:extLst>
                <a:ext uri="{FF2B5EF4-FFF2-40B4-BE49-F238E27FC236}">
                  <a16:creationId xmlns:a16="http://schemas.microsoft.com/office/drawing/2014/main" id="{588279D2-78E2-AE55-FC11-5D36FBB320D6}"/>
                </a:ext>
              </a:extLst>
            </p:cNvPr>
            <p:cNvSpPr/>
            <p:nvPr/>
          </p:nvSpPr>
          <p:spPr>
            <a:xfrm>
              <a:off x="1203654" y="1533598"/>
              <a:ext cx="1296144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Proyecto</a:t>
              </a:r>
            </a:p>
          </p:txBody>
        </p:sp>
        <p:sp>
          <p:nvSpPr>
            <p:cNvPr id="8" name="Rectángulo redondeado 2">
              <a:extLst>
                <a:ext uri="{FF2B5EF4-FFF2-40B4-BE49-F238E27FC236}">
                  <a16:creationId xmlns:a16="http://schemas.microsoft.com/office/drawing/2014/main" id="{2B5F7810-963D-7F4B-308B-E3214C3A64CD}"/>
                </a:ext>
              </a:extLst>
            </p:cNvPr>
            <p:cNvSpPr/>
            <p:nvPr/>
          </p:nvSpPr>
          <p:spPr>
            <a:xfrm>
              <a:off x="2475979" y="1073016"/>
              <a:ext cx="1440160" cy="3600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rPr>
                <a:t>propósitos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010DC785-C2DA-136B-C581-A264B5E8F448}"/>
                </a:ext>
              </a:extLst>
            </p:cNvPr>
            <p:cNvCxnSpPr>
              <a:cxnSpLocks/>
              <a:stCxn id="7" idx="3"/>
              <a:endCxn id="8" idx="2"/>
            </p:cNvCxnSpPr>
            <p:nvPr/>
          </p:nvCxnSpPr>
          <p:spPr>
            <a:xfrm flipV="1">
              <a:off x="2499798" y="1433056"/>
              <a:ext cx="696261" cy="2805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F00C961F-D518-81DA-EA02-05839C083B0B}"/>
              </a:ext>
            </a:extLst>
          </p:cNvPr>
          <p:cNvSpPr/>
          <p:nvPr/>
        </p:nvSpPr>
        <p:spPr>
          <a:xfrm rot="5400000">
            <a:off x="666337" y="1565417"/>
            <a:ext cx="370132" cy="26131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4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Rectángulo: esquinas superiores cortadas 17">
            <a:extLst>
              <a:ext uri="{FF2B5EF4-FFF2-40B4-BE49-F238E27FC236}">
                <a16:creationId xmlns:a16="http://schemas.microsoft.com/office/drawing/2014/main" id="{9D741C0A-025F-255C-E8FC-F11ACDC89FBA}"/>
              </a:ext>
            </a:extLst>
          </p:cNvPr>
          <p:cNvSpPr/>
          <p:nvPr/>
        </p:nvSpPr>
        <p:spPr>
          <a:xfrm>
            <a:off x="1847605" y="1917246"/>
            <a:ext cx="1359629" cy="610058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Entregable final</a:t>
            </a:r>
          </a:p>
        </p:txBody>
      </p:sp>
      <p:sp>
        <p:nvSpPr>
          <p:cNvPr id="19" name="Rectángulo: esquina doblada 18">
            <a:extLst>
              <a:ext uri="{FF2B5EF4-FFF2-40B4-BE49-F238E27FC236}">
                <a16:creationId xmlns:a16="http://schemas.microsoft.com/office/drawing/2014/main" id="{0E7E68EF-BCA1-0039-458C-0B0A244680F6}"/>
              </a:ext>
            </a:extLst>
          </p:cNvPr>
          <p:cNvSpPr/>
          <p:nvPr/>
        </p:nvSpPr>
        <p:spPr>
          <a:xfrm>
            <a:off x="278747" y="1912768"/>
            <a:ext cx="1220728" cy="61005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Objetivo específico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95168E6D-ABF5-EF9D-1028-A0D9F9B1B170}"/>
              </a:ext>
            </a:extLst>
          </p:cNvPr>
          <p:cNvCxnSpPr>
            <a:stCxn id="19" idx="3"/>
            <a:endCxn id="18" idx="2"/>
          </p:cNvCxnSpPr>
          <p:nvPr/>
        </p:nvCxnSpPr>
        <p:spPr>
          <a:xfrm>
            <a:off x="1499475" y="2217797"/>
            <a:ext cx="348130" cy="447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: esquinas superiores cortadas 25">
            <a:extLst>
              <a:ext uri="{FF2B5EF4-FFF2-40B4-BE49-F238E27FC236}">
                <a16:creationId xmlns:a16="http://schemas.microsoft.com/office/drawing/2014/main" id="{B58BEF71-166B-08BA-3A2A-F046F403A48E}"/>
              </a:ext>
            </a:extLst>
          </p:cNvPr>
          <p:cNvSpPr/>
          <p:nvPr/>
        </p:nvSpPr>
        <p:spPr>
          <a:xfrm>
            <a:off x="82758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</a:t>
            </a:r>
          </a:p>
        </p:txBody>
      </p:sp>
      <p:sp>
        <p:nvSpPr>
          <p:cNvPr id="27" name="Rectángulo: esquinas superiores cortadas 26">
            <a:extLst>
              <a:ext uri="{FF2B5EF4-FFF2-40B4-BE49-F238E27FC236}">
                <a16:creationId xmlns:a16="http://schemas.microsoft.com/office/drawing/2014/main" id="{442D0DC8-06DF-02AA-5E02-1DF172999A7A}"/>
              </a:ext>
            </a:extLst>
          </p:cNvPr>
          <p:cNvSpPr/>
          <p:nvPr/>
        </p:nvSpPr>
        <p:spPr>
          <a:xfrm>
            <a:off x="1976901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E2</a:t>
            </a:r>
          </a:p>
        </p:txBody>
      </p:sp>
      <p:sp>
        <p:nvSpPr>
          <p:cNvPr id="28" name="Rectángulo: esquinas superiores cortadas 27">
            <a:extLst>
              <a:ext uri="{FF2B5EF4-FFF2-40B4-BE49-F238E27FC236}">
                <a16:creationId xmlns:a16="http://schemas.microsoft.com/office/drawing/2014/main" id="{3040E482-3924-29EB-9DAE-51F5692AD9FC}"/>
              </a:ext>
            </a:extLst>
          </p:cNvPr>
          <p:cNvSpPr/>
          <p:nvPr/>
        </p:nvSpPr>
        <p:spPr>
          <a:xfrm>
            <a:off x="2954664" y="286625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</a:t>
            </a:r>
          </a:p>
        </p:txBody>
      </p:sp>
      <p:sp>
        <p:nvSpPr>
          <p:cNvPr id="29" name="Rectángulo: esquinas superiores cortadas 28">
            <a:extLst>
              <a:ext uri="{FF2B5EF4-FFF2-40B4-BE49-F238E27FC236}">
                <a16:creationId xmlns:a16="http://schemas.microsoft.com/office/drawing/2014/main" id="{9A183601-7747-C941-8135-9CA73433B4B7}"/>
              </a:ext>
            </a:extLst>
          </p:cNvPr>
          <p:cNvSpPr/>
          <p:nvPr/>
        </p:nvSpPr>
        <p:spPr>
          <a:xfrm>
            <a:off x="3085869" y="3584213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E3.2</a:t>
            </a:r>
          </a:p>
        </p:txBody>
      </p:sp>
      <p:sp>
        <p:nvSpPr>
          <p:cNvPr id="30" name="Rectángulo: esquinas superiores cortadas 29">
            <a:extLst>
              <a:ext uri="{FF2B5EF4-FFF2-40B4-BE49-F238E27FC236}">
                <a16:creationId xmlns:a16="http://schemas.microsoft.com/office/drawing/2014/main" id="{D575FB47-AF3A-B746-34AC-31E06E1E5042}"/>
              </a:ext>
            </a:extLst>
          </p:cNvPr>
          <p:cNvSpPr/>
          <p:nvPr/>
        </p:nvSpPr>
        <p:spPr>
          <a:xfrm>
            <a:off x="3969994" y="3578506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E3.3</a:t>
            </a:r>
          </a:p>
        </p:txBody>
      </p:sp>
      <p:sp>
        <p:nvSpPr>
          <p:cNvPr id="31" name="Rectángulo: esquinas superiores cortadas 30">
            <a:extLst>
              <a:ext uri="{FF2B5EF4-FFF2-40B4-BE49-F238E27FC236}">
                <a16:creationId xmlns:a16="http://schemas.microsoft.com/office/drawing/2014/main" id="{F7A2F8F8-1BBD-9FDD-2D7C-FA7D43F1F6E7}"/>
              </a:ext>
            </a:extLst>
          </p:cNvPr>
          <p:cNvSpPr/>
          <p:nvPr/>
        </p:nvSpPr>
        <p:spPr>
          <a:xfrm>
            <a:off x="421082" y="357986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E1.1</a:t>
            </a:r>
          </a:p>
        </p:txBody>
      </p:sp>
      <p:sp>
        <p:nvSpPr>
          <p:cNvPr id="32" name="Rectángulo: esquinas superiores cortadas 31">
            <a:extLst>
              <a:ext uri="{FF2B5EF4-FFF2-40B4-BE49-F238E27FC236}">
                <a16:creationId xmlns:a16="http://schemas.microsoft.com/office/drawing/2014/main" id="{9C86C9D2-D0F7-172F-4185-ACE0C0007E2C}"/>
              </a:ext>
            </a:extLst>
          </p:cNvPr>
          <p:cNvSpPr/>
          <p:nvPr/>
        </p:nvSpPr>
        <p:spPr>
          <a:xfrm>
            <a:off x="1301071" y="3588831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33" name="Rectángulo: esquinas superiores cortadas 32">
            <a:extLst>
              <a:ext uri="{FF2B5EF4-FFF2-40B4-BE49-F238E27FC236}">
                <a16:creationId xmlns:a16="http://schemas.microsoft.com/office/drawing/2014/main" id="{F0A4E22C-6213-19CC-1B8B-6431C026C8C6}"/>
              </a:ext>
            </a:extLst>
          </p:cNvPr>
          <p:cNvSpPr/>
          <p:nvPr/>
        </p:nvSpPr>
        <p:spPr>
          <a:xfrm>
            <a:off x="2216882" y="3574154"/>
            <a:ext cx="622526" cy="450087"/>
          </a:xfrm>
          <a:prstGeom prst="snip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E3.1</a:t>
            </a:r>
          </a:p>
        </p:txBody>
      </p:sp>
      <p:cxnSp>
        <p:nvCxnSpPr>
          <p:cNvPr id="37" name="Conector: angular 36">
            <a:extLst>
              <a:ext uri="{FF2B5EF4-FFF2-40B4-BE49-F238E27FC236}">
                <a16:creationId xmlns:a16="http://schemas.microsoft.com/office/drawing/2014/main" id="{757D0499-3DBD-2D5F-F449-F5FD01C4B10C}"/>
              </a:ext>
            </a:extLst>
          </p:cNvPr>
          <p:cNvCxnSpPr>
            <a:cxnSpLocks/>
            <a:stCxn id="18" idx="1"/>
            <a:endCxn id="26" idx="3"/>
          </p:cNvCxnSpPr>
          <p:nvPr/>
        </p:nvCxnSpPr>
        <p:spPr>
          <a:xfrm rot="5400000">
            <a:off x="1663660" y="2002492"/>
            <a:ext cx="338949" cy="138857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angular 41">
            <a:extLst>
              <a:ext uri="{FF2B5EF4-FFF2-40B4-BE49-F238E27FC236}">
                <a16:creationId xmlns:a16="http://schemas.microsoft.com/office/drawing/2014/main" id="{6B9C8F24-10A8-EA9C-3AFF-92A51680542C}"/>
              </a:ext>
            </a:extLst>
          </p:cNvPr>
          <p:cNvCxnSpPr>
            <a:cxnSpLocks/>
            <a:stCxn id="18" idx="1"/>
            <a:endCxn id="27" idx="3"/>
          </p:cNvCxnSpPr>
          <p:nvPr/>
        </p:nvCxnSpPr>
        <p:spPr>
          <a:xfrm rot="5400000">
            <a:off x="2238318" y="2577150"/>
            <a:ext cx="338949" cy="239256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r 45">
            <a:extLst>
              <a:ext uri="{FF2B5EF4-FFF2-40B4-BE49-F238E27FC236}">
                <a16:creationId xmlns:a16="http://schemas.microsoft.com/office/drawing/2014/main" id="{F472FDA9-935E-AACC-47EE-2CFBFD1F0DE4}"/>
              </a:ext>
            </a:extLst>
          </p:cNvPr>
          <p:cNvCxnSpPr>
            <a:cxnSpLocks/>
            <a:stCxn id="18" idx="1"/>
            <a:endCxn id="28" idx="3"/>
          </p:cNvCxnSpPr>
          <p:nvPr/>
        </p:nvCxnSpPr>
        <p:spPr>
          <a:xfrm rot="16200000" flipH="1">
            <a:off x="2727199" y="2327524"/>
            <a:ext cx="338949" cy="73850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r 48">
            <a:extLst>
              <a:ext uri="{FF2B5EF4-FFF2-40B4-BE49-F238E27FC236}">
                <a16:creationId xmlns:a16="http://schemas.microsoft.com/office/drawing/2014/main" id="{4CE6BD67-84D1-621A-49FB-750EA2EE10FC}"/>
              </a:ext>
            </a:extLst>
          </p:cNvPr>
          <p:cNvCxnSpPr>
            <a:cxnSpLocks/>
            <a:stCxn id="26" idx="1"/>
            <a:endCxn id="31" idx="3"/>
          </p:cNvCxnSpPr>
          <p:nvPr/>
        </p:nvCxnSpPr>
        <p:spPr>
          <a:xfrm rot="5400000">
            <a:off x="803836" y="3244849"/>
            <a:ext cx="263521" cy="40650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r 51">
            <a:extLst>
              <a:ext uri="{FF2B5EF4-FFF2-40B4-BE49-F238E27FC236}">
                <a16:creationId xmlns:a16="http://schemas.microsoft.com/office/drawing/2014/main" id="{F69B2034-4A23-533F-9A39-F19AAEC471FE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rot="16200000" flipH="1">
            <a:off x="1239345" y="3215841"/>
            <a:ext cx="272491" cy="473487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1AEBCD9A-24BE-AEDB-6A94-B98D7D521993}"/>
              </a:ext>
            </a:extLst>
          </p:cNvPr>
          <p:cNvCxnSpPr>
            <a:cxnSpLocks/>
            <a:stCxn id="28" idx="1"/>
            <a:endCxn id="30" idx="3"/>
          </p:cNvCxnSpPr>
          <p:nvPr/>
        </p:nvCxnSpPr>
        <p:spPr>
          <a:xfrm rot="16200000" flipH="1">
            <a:off x="3642509" y="2939758"/>
            <a:ext cx="262166" cy="1015330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171F2117-BFC6-9048-8DC9-38EF562D2282}"/>
              </a:ext>
            </a:extLst>
          </p:cNvPr>
          <p:cNvCxnSpPr>
            <a:cxnSpLocks/>
            <a:stCxn id="28" idx="1"/>
            <a:endCxn id="29" idx="3"/>
          </p:cNvCxnSpPr>
          <p:nvPr/>
        </p:nvCxnSpPr>
        <p:spPr>
          <a:xfrm rot="16200000" flipH="1">
            <a:off x="3197593" y="3384673"/>
            <a:ext cx="267873" cy="131205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4AD44813-99EC-D61E-EF09-5E055607ADC6}"/>
              </a:ext>
            </a:extLst>
          </p:cNvPr>
          <p:cNvCxnSpPr>
            <a:cxnSpLocks/>
            <a:stCxn id="28" idx="1"/>
            <a:endCxn id="33" idx="3"/>
          </p:cNvCxnSpPr>
          <p:nvPr/>
        </p:nvCxnSpPr>
        <p:spPr>
          <a:xfrm rot="5400000">
            <a:off x="2768129" y="3076356"/>
            <a:ext cx="257814" cy="737782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: esquinas superiores cortadas 5">
            <a:extLst>
              <a:ext uri="{FF2B5EF4-FFF2-40B4-BE49-F238E27FC236}">
                <a16:creationId xmlns:a16="http://schemas.microsoft.com/office/drawing/2014/main" id="{0A3ADD67-7445-D0EC-3D8E-6888905DF2B4}"/>
              </a:ext>
            </a:extLst>
          </p:cNvPr>
          <p:cNvSpPr/>
          <p:nvPr/>
        </p:nvSpPr>
        <p:spPr>
          <a:xfrm>
            <a:off x="1317356" y="356906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E1.2</a:t>
            </a:r>
          </a:p>
        </p:txBody>
      </p:sp>
      <p:sp>
        <p:nvSpPr>
          <p:cNvPr id="16" name="Rectángulo: esquinas superiores cortadas 15">
            <a:extLst>
              <a:ext uri="{FF2B5EF4-FFF2-40B4-BE49-F238E27FC236}">
                <a16:creationId xmlns:a16="http://schemas.microsoft.com/office/drawing/2014/main" id="{7FF5D6FF-9FDB-A6CD-913E-E58F8A9393FD}"/>
              </a:ext>
            </a:extLst>
          </p:cNvPr>
          <p:cNvSpPr/>
          <p:nvPr/>
        </p:nvSpPr>
        <p:spPr>
          <a:xfrm>
            <a:off x="421082" y="3567314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E1.1</a:t>
            </a:r>
          </a:p>
        </p:txBody>
      </p:sp>
      <p:sp>
        <p:nvSpPr>
          <p:cNvPr id="23" name="Rectángulo: esquinas superiores cortadas 22">
            <a:extLst>
              <a:ext uri="{FF2B5EF4-FFF2-40B4-BE49-F238E27FC236}">
                <a16:creationId xmlns:a16="http://schemas.microsoft.com/office/drawing/2014/main" id="{BF83F9F1-59D9-8F9C-EFDE-EFE94A1FD687}"/>
              </a:ext>
            </a:extLst>
          </p:cNvPr>
          <p:cNvSpPr/>
          <p:nvPr/>
        </p:nvSpPr>
        <p:spPr>
          <a:xfrm>
            <a:off x="1991207" y="286625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E2</a:t>
            </a:r>
          </a:p>
        </p:txBody>
      </p:sp>
      <p:sp>
        <p:nvSpPr>
          <p:cNvPr id="39" name="Rectángulo: esquinas superiores cortadas 38">
            <a:extLst>
              <a:ext uri="{FF2B5EF4-FFF2-40B4-BE49-F238E27FC236}">
                <a16:creationId xmlns:a16="http://schemas.microsoft.com/office/drawing/2014/main" id="{3983A40D-6406-3FC4-67A1-29641719DCDC}"/>
              </a:ext>
            </a:extLst>
          </p:cNvPr>
          <p:cNvSpPr/>
          <p:nvPr/>
        </p:nvSpPr>
        <p:spPr>
          <a:xfrm>
            <a:off x="3085869" y="3584212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E3.2</a:t>
            </a:r>
          </a:p>
        </p:txBody>
      </p:sp>
      <p:sp>
        <p:nvSpPr>
          <p:cNvPr id="40" name="Rectángulo: esquinas superiores cortadas 39">
            <a:extLst>
              <a:ext uri="{FF2B5EF4-FFF2-40B4-BE49-F238E27FC236}">
                <a16:creationId xmlns:a16="http://schemas.microsoft.com/office/drawing/2014/main" id="{A3B0B28C-0012-9BFE-0B10-B8F20731D094}"/>
              </a:ext>
            </a:extLst>
          </p:cNvPr>
          <p:cNvSpPr/>
          <p:nvPr/>
        </p:nvSpPr>
        <p:spPr>
          <a:xfrm>
            <a:off x="3969994" y="3578505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E3.3</a:t>
            </a:r>
          </a:p>
        </p:txBody>
      </p:sp>
      <p:sp>
        <p:nvSpPr>
          <p:cNvPr id="41" name="Rectángulo: esquinas superiores cortadas 40">
            <a:extLst>
              <a:ext uri="{FF2B5EF4-FFF2-40B4-BE49-F238E27FC236}">
                <a16:creationId xmlns:a16="http://schemas.microsoft.com/office/drawing/2014/main" id="{196B7AA9-1F05-6768-8FD9-FB0C569B2668}"/>
              </a:ext>
            </a:extLst>
          </p:cNvPr>
          <p:cNvSpPr/>
          <p:nvPr/>
        </p:nvSpPr>
        <p:spPr>
          <a:xfrm>
            <a:off x="2216882" y="3574153"/>
            <a:ext cx="622526" cy="450087"/>
          </a:xfrm>
          <a:prstGeom prst="snip2Same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200" dirty="0">
                <a:solidFill>
                  <a:srgbClr val="FFFFFF"/>
                </a:solidFill>
              </a:rPr>
              <a:t>E3.1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249424C-C15F-899C-A18D-364A1494A55A}"/>
              </a:ext>
            </a:extLst>
          </p:cNvPr>
          <p:cNvSpPr txBox="1"/>
          <p:nvPr/>
        </p:nvSpPr>
        <p:spPr>
          <a:xfrm>
            <a:off x="4181052" y="1339353"/>
            <a:ext cx="47596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j-lt"/>
              </a:rPr>
              <a:t>Para proyectos similares, la EDT se puede usar como una plantilla inicial, para luego ajustarla a las diferencias que correspondan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574570B-DC48-E74C-84D1-0421968A4A9A}"/>
              </a:ext>
            </a:extLst>
          </p:cNvPr>
          <p:cNvSpPr txBox="1"/>
          <p:nvPr/>
        </p:nvSpPr>
        <p:spPr>
          <a:xfrm>
            <a:off x="4194709" y="2271538"/>
            <a:ext cx="47596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j-lt"/>
              </a:rPr>
              <a:t>Al describir los entregables y paquetes, indirectamente se están identificando las actividades principales, dando así una base para construir un cronograma de alto nivel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3B6FF55-F5E6-E8F8-00F4-378B74D85C55}"/>
              </a:ext>
            </a:extLst>
          </p:cNvPr>
          <p:cNvSpPr txBox="1"/>
          <p:nvPr/>
        </p:nvSpPr>
        <p:spPr>
          <a:xfrm>
            <a:off x="4707777" y="3413987"/>
            <a:ext cx="4246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j-lt"/>
              </a:rPr>
              <a:t>Los demás datos de los paquetes de trabajo son insumos para la identificación de riesgos del proyecto, para una valor inicial de costos y de personas necesarias</a:t>
            </a:r>
          </a:p>
        </p:txBody>
      </p:sp>
    </p:spTree>
    <p:extLst>
      <p:ext uri="{BB962C8B-B14F-4D97-AF65-F5344CB8AC3E}">
        <p14:creationId xmlns:p14="http://schemas.microsoft.com/office/powerpoint/2010/main" val="14254649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4067944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Roles en un proyecto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5EFD2312-6EC1-4B6F-805F-6E3CB44B7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220" y="2322872"/>
            <a:ext cx="1012031" cy="848593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3D06C8FE-ACF0-4904-878F-D767D6BCCFE8}"/>
              </a:ext>
            </a:extLst>
          </p:cNvPr>
          <p:cNvSpPr txBox="1"/>
          <p:nvPr/>
        </p:nvSpPr>
        <p:spPr>
          <a:xfrm>
            <a:off x="107561" y="3265709"/>
            <a:ext cx="19613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+mn-cs"/>
              </a:rPr>
              <a:t>Equipos para desarrollo de entregables</a:t>
            </a:r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A4D6F8D0-381C-4C3A-9F73-0FF134CDD9A6}"/>
              </a:ext>
            </a:extLst>
          </p:cNvPr>
          <p:cNvCxnSpPr>
            <a:cxnSpLocks/>
          </p:cNvCxnSpPr>
          <p:nvPr/>
        </p:nvCxnSpPr>
        <p:spPr>
          <a:xfrm flipV="1">
            <a:off x="1220312" y="1809849"/>
            <a:ext cx="727914" cy="513023"/>
          </a:xfrm>
          <a:prstGeom prst="line">
            <a:avLst/>
          </a:prstGeom>
          <a:noFill/>
          <a:ln w="76200" cap="flat" cmpd="sng" algn="ctr">
            <a:solidFill>
              <a:srgbClr val="4472C4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grpSp>
        <p:nvGrpSpPr>
          <p:cNvPr id="37" name="Grupo 36">
            <a:extLst>
              <a:ext uri="{FF2B5EF4-FFF2-40B4-BE49-F238E27FC236}">
                <a16:creationId xmlns:a16="http://schemas.microsoft.com/office/drawing/2014/main" id="{FDE1B926-455C-4026-958D-DE2FF3945995}"/>
              </a:ext>
            </a:extLst>
          </p:cNvPr>
          <p:cNvGrpSpPr/>
          <p:nvPr/>
        </p:nvGrpSpPr>
        <p:grpSpPr>
          <a:xfrm>
            <a:off x="1948226" y="2729548"/>
            <a:ext cx="2191726" cy="1619817"/>
            <a:chOff x="7168796" y="3944074"/>
            <a:chExt cx="3941115" cy="2812327"/>
          </a:xfrm>
        </p:grpSpPr>
        <p:pic>
          <p:nvPicPr>
            <p:cNvPr id="38" name="Imagen 37">
              <a:extLst>
                <a:ext uri="{FF2B5EF4-FFF2-40B4-BE49-F238E27FC236}">
                  <a16:creationId xmlns:a16="http://schemas.microsoft.com/office/drawing/2014/main" id="{533E0641-F88B-47E8-9E1F-3D8578507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57584" y="3944074"/>
              <a:ext cx="1986042" cy="1903912"/>
            </a:xfrm>
            <a:prstGeom prst="rect">
              <a:avLst/>
            </a:prstGeom>
          </p:spPr>
        </p:pic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68EF75B1-27CA-4425-B90E-30E35E6743E7}"/>
                </a:ext>
              </a:extLst>
            </p:cNvPr>
            <p:cNvSpPr txBox="1"/>
            <p:nvPr/>
          </p:nvSpPr>
          <p:spPr>
            <a:xfrm>
              <a:off x="7168796" y="5847986"/>
              <a:ext cx="3941115" cy="908415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UY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cs typeface="+mn-cs"/>
                </a:rPr>
                <a:t>Asesoramiento, colaboración, apoyo</a:t>
              </a:r>
            </a:p>
          </p:txBody>
        </p:sp>
      </p:grpSp>
      <p:pic>
        <p:nvPicPr>
          <p:cNvPr id="42" name="Imagen 41">
            <a:extLst>
              <a:ext uri="{FF2B5EF4-FFF2-40B4-BE49-F238E27FC236}">
                <a16:creationId xmlns:a16="http://schemas.microsoft.com/office/drawing/2014/main" id="{219B4CE5-E5BD-4B6B-9672-8C3890DB5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593" y="790077"/>
            <a:ext cx="891619" cy="897928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2BD45C01-06F7-489C-9BC5-2BE477C488D8}"/>
              </a:ext>
            </a:extLst>
          </p:cNvPr>
          <p:cNvSpPr txBox="1"/>
          <p:nvPr/>
        </p:nvSpPr>
        <p:spPr>
          <a:xfrm>
            <a:off x="3002711" y="1726208"/>
            <a:ext cx="1992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UY" sz="1400" kern="0" dirty="0">
                <a:solidFill>
                  <a:prstClr val="black"/>
                </a:solidFill>
                <a:latin typeface="+mj-lt"/>
                <a:cs typeface="+mn-cs"/>
              </a:rPr>
              <a:t>Patrocinador /</a:t>
            </a:r>
            <a:br>
              <a:rPr lang="es-UY" sz="1400" kern="0" dirty="0">
                <a:solidFill>
                  <a:prstClr val="black"/>
                </a:solidFill>
                <a:latin typeface="+mj-lt"/>
                <a:cs typeface="+mn-cs"/>
              </a:rPr>
            </a:br>
            <a:r>
              <a:rPr lang="es-UY" sz="1400" kern="0" dirty="0">
                <a:solidFill>
                  <a:prstClr val="black"/>
                </a:solidFill>
                <a:latin typeface="+mj-lt"/>
                <a:cs typeface="+mn-cs"/>
              </a:rPr>
              <a:t> comité de dirección</a:t>
            </a:r>
          </a:p>
        </p:txBody>
      </p: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id="{171B75E0-1B44-412A-859D-3D1AC2021D7A}"/>
              </a:ext>
            </a:extLst>
          </p:cNvPr>
          <p:cNvCxnSpPr>
            <a:cxnSpLocks/>
          </p:cNvCxnSpPr>
          <p:nvPr/>
        </p:nvCxnSpPr>
        <p:spPr>
          <a:xfrm flipH="1">
            <a:off x="3011529" y="1239041"/>
            <a:ext cx="696375" cy="502150"/>
          </a:xfrm>
          <a:prstGeom prst="line">
            <a:avLst/>
          </a:prstGeom>
          <a:noFill/>
          <a:ln w="76200" cap="flat" cmpd="sng" algn="ctr">
            <a:solidFill>
              <a:srgbClr val="4472C4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pic>
        <p:nvPicPr>
          <p:cNvPr id="45" name="Imagen 44">
            <a:extLst>
              <a:ext uri="{FF2B5EF4-FFF2-40B4-BE49-F238E27FC236}">
                <a16:creationId xmlns:a16="http://schemas.microsoft.com/office/drawing/2014/main" id="{868C488E-3C8D-4214-A184-16B8091C8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7208" y="1161955"/>
            <a:ext cx="939092" cy="951956"/>
          </a:xfrm>
          <a:prstGeom prst="rect">
            <a:avLst/>
          </a:prstGeom>
        </p:spPr>
      </p:pic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CF31F06F-E30C-4C18-9EB2-737584BF5843}"/>
              </a:ext>
            </a:extLst>
          </p:cNvPr>
          <p:cNvCxnSpPr>
            <a:cxnSpLocks/>
          </p:cNvCxnSpPr>
          <p:nvPr/>
        </p:nvCxnSpPr>
        <p:spPr>
          <a:xfrm flipH="1" flipV="1">
            <a:off x="2629637" y="2098048"/>
            <a:ext cx="102844" cy="750126"/>
          </a:xfrm>
          <a:prstGeom prst="line">
            <a:avLst/>
          </a:prstGeom>
          <a:noFill/>
          <a:ln w="76200" cap="flat" cmpd="sng" algn="ctr">
            <a:solidFill>
              <a:srgbClr val="4472C4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47" name="CuadroTexto 46">
            <a:extLst>
              <a:ext uri="{FF2B5EF4-FFF2-40B4-BE49-F238E27FC236}">
                <a16:creationId xmlns:a16="http://schemas.microsoft.com/office/drawing/2014/main" id="{109B04DF-A760-4A04-9CE6-34A928090E6B}"/>
              </a:ext>
            </a:extLst>
          </p:cNvPr>
          <p:cNvSpPr txBox="1"/>
          <p:nvPr/>
        </p:nvSpPr>
        <p:spPr>
          <a:xfrm>
            <a:off x="17984" y="946654"/>
            <a:ext cx="2350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400" dirty="0">
                <a:solidFill>
                  <a:prstClr val="black"/>
                </a:solidFill>
                <a:latin typeface="+mj-lt"/>
                <a:cs typeface="+mn-cs"/>
              </a:rPr>
              <a:t>Gerente / Responsable</a:t>
            </a:r>
            <a:br>
              <a:rPr lang="es-UY" sz="1400" dirty="0">
                <a:solidFill>
                  <a:prstClr val="black"/>
                </a:solidFill>
                <a:latin typeface="+mj-lt"/>
                <a:cs typeface="+mn-cs"/>
              </a:rPr>
            </a:br>
            <a:r>
              <a:rPr lang="es-UY" sz="1400" dirty="0">
                <a:solidFill>
                  <a:prstClr val="black"/>
                </a:solidFill>
                <a:latin typeface="+mj-lt"/>
                <a:cs typeface="+mn-cs"/>
              </a:rPr>
              <a:t> del proyecto (PM)</a:t>
            </a:r>
          </a:p>
        </p:txBody>
      </p:sp>
      <p:sp>
        <p:nvSpPr>
          <p:cNvPr id="48" name="CuadroTexto 47"/>
          <p:cNvSpPr txBox="1"/>
          <p:nvPr/>
        </p:nvSpPr>
        <p:spPr>
          <a:xfrm>
            <a:off x="5364088" y="480347"/>
            <a:ext cx="345638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s-UY" sz="1400" dirty="0">
                <a:latin typeface="+mn-lt"/>
              </a:rPr>
              <a:t>En proyectos que se ejecutan en organismos, hay que definir roles espejo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s-UY" sz="1400" dirty="0">
                <a:latin typeface="+mn-lt"/>
              </a:rPr>
              <a:t>Pueden tener dedicación parcial o puntual a lo largo del proyecto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s-UY" sz="1400" dirty="0">
                <a:latin typeface="+mn-lt"/>
              </a:rPr>
              <a:t>Al momento de planificar el proyecto o de contratar a proveedores, tener en cuenta consejos y requisitos dados por especialistas de Agesic</a:t>
            </a:r>
          </a:p>
        </p:txBody>
      </p:sp>
      <p:grpSp>
        <p:nvGrpSpPr>
          <p:cNvPr id="49" name="Grupo 48"/>
          <p:cNvGrpSpPr/>
          <p:nvPr/>
        </p:nvGrpSpPr>
        <p:grpSpPr>
          <a:xfrm>
            <a:off x="4530424" y="3171465"/>
            <a:ext cx="4236054" cy="832908"/>
            <a:chOff x="4716016" y="350016"/>
            <a:chExt cx="4236054" cy="832908"/>
          </a:xfrm>
        </p:grpSpPr>
        <p:sp>
          <p:nvSpPr>
            <p:cNvPr id="50" name="Rectángulo redondeado 49"/>
            <p:cNvSpPr/>
            <p:nvPr/>
          </p:nvSpPr>
          <p:spPr>
            <a:xfrm>
              <a:off x="5076973" y="369216"/>
              <a:ext cx="3778995" cy="81370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</p:spPr>
        </p:pic>
        <p:sp>
          <p:nvSpPr>
            <p:cNvPr id="52" name="CuadroTexto 51"/>
            <p:cNvSpPr txBox="1"/>
            <p:nvPr/>
          </p:nvSpPr>
          <p:spPr>
            <a:xfrm>
              <a:off x="5364088" y="411510"/>
              <a:ext cx="358798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100" dirty="0">
                  <a:latin typeface="+mn-lt"/>
                </a:rPr>
                <a:t>Leer más detalles sobre responsabilidades y actividades de cada rol en la </a:t>
              </a:r>
              <a:r>
                <a:rPr lang="es-UY" sz="1100" b="1" i="1" dirty="0">
                  <a:latin typeface="+mn-lt"/>
                </a:rPr>
                <a:t>Guía de Fundamentos de GP de Agesic – 1.Definiciones básicas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92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4067944" cy="435776"/>
          </a:xfrm>
        </p:spPr>
        <p:txBody>
          <a:bodyPr/>
          <a:lstStyle/>
          <a:p>
            <a:r>
              <a:rPr lang="es-UY" b="1" dirty="0">
                <a:solidFill>
                  <a:srgbClr val="7030A0"/>
                </a:solidFill>
              </a:rPr>
              <a:t>Partes interesadas del proyecto</a:t>
            </a:r>
          </a:p>
        </p:txBody>
      </p:sp>
      <p:grpSp>
        <p:nvGrpSpPr>
          <p:cNvPr id="49" name="Grupo 48"/>
          <p:cNvGrpSpPr/>
          <p:nvPr/>
        </p:nvGrpSpPr>
        <p:grpSpPr>
          <a:xfrm>
            <a:off x="4499992" y="3794804"/>
            <a:ext cx="4320480" cy="948888"/>
            <a:chOff x="4716016" y="350016"/>
            <a:chExt cx="4320480" cy="948888"/>
          </a:xfrm>
        </p:grpSpPr>
        <p:sp>
          <p:nvSpPr>
            <p:cNvPr id="50" name="Rectángulo redondeado 49"/>
            <p:cNvSpPr/>
            <p:nvPr/>
          </p:nvSpPr>
          <p:spPr>
            <a:xfrm>
              <a:off x="5076973" y="369216"/>
              <a:ext cx="3959523" cy="92968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016" y="350016"/>
              <a:ext cx="730723" cy="733143"/>
            </a:xfrm>
            <a:prstGeom prst="rect">
              <a:avLst/>
            </a:prstGeom>
            <a:ln>
              <a:noFill/>
            </a:ln>
          </p:spPr>
        </p:pic>
        <p:sp>
          <p:nvSpPr>
            <p:cNvPr id="52" name="CuadroTexto 51"/>
            <p:cNvSpPr txBox="1"/>
            <p:nvPr/>
          </p:nvSpPr>
          <p:spPr>
            <a:xfrm>
              <a:off x="5364088" y="411510"/>
              <a:ext cx="3587982" cy="76944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UY" sz="1100" dirty="0">
                  <a:latin typeface="+mn-lt"/>
                </a:rPr>
                <a:t>Consulte en la </a:t>
              </a:r>
              <a:r>
                <a:rPr lang="es-UY" sz="1100" b="1" i="1" dirty="0">
                  <a:latin typeface="+mn-lt"/>
                </a:rPr>
                <a:t>Guía de Fundamentos de GP de Agesic – 1.Definiciones básicas</a:t>
              </a:r>
              <a:r>
                <a:rPr lang="es-UY" sz="1100" dirty="0">
                  <a:latin typeface="+mn-lt"/>
                </a:rPr>
                <a:t>, </a:t>
              </a:r>
              <a:r>
                <a:rPr lang="es-UY" sz="1100" b="1" i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+mn-lt"/>
                </a:rPr>
                <a:t>cuáles podrían ser algunas de las partes interesadas importantes dentro de la Agencia</a:t>
              </a:r>
            </a:p>
          </p:txBody>
        </p:sp>
      </p:grpSp>
      <p:sp>
        <p:nvSpPr>
          <p:cNvPr id="2" name="Rectángulo 1"/>
          <p:cNvSpPr/>
          <p:nvPr/>
        </p:nvSpPr>
        <p:spPr>
          <a:xfrm>
            <a:off x="587196" y="415865"/>
            <a:ext cx="892072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s-ES" sz="1400" dirty="0">
                <a:latin typeface="+mn-lt"/>
              </a:rPr>
              <a:t>Son personas, grupos u organizaciones que pueden afectar o ser afectados por el proyecto</a:t>
            </a:r>
          </a:p>
          <a:p>
            <a:pPr marL="1343025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1400" dirty="0">
                <a:latin typeface="+mn-lt"/>
              </a:rPr>
              <a:t>Antes, durante y luego de finalizado el proyecto</a:t>
            </a:r>
          </a:p>
          <a:p>
            <a:pPr marL="1708150" lvl="1" indent="430213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1400" dirty="0">
                <a:latin typeface="+mn-lt"/>
              </a:rPr>
              <a:t>Internos a la organización o fuera de la misma</a:t>
            </a:r>
          </a:p>
          <a:p>
            <a:pPr marL="2601913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1400" dirty="0">
                <a:latin typeface="+mn-lt"/>
              </a:rPr>
              <a:t>Pueden aparecer en cualquier momento del proyecto</a:t>
            </a:r>
          </a:p>
        </p:txBody>
      </p:sp>
      <p:sp>
        <p:nvSpPr>
          <p:cNvPr id="21" name="Pentágono 9">
            <a:extLst>
              <a:ext uri="{FF2B5EF4-FFF2-40B4-BE49-F238E27FC236}">
                <a16:creationId xmlns:a16="http://schemas.microsoft.com/office/drawing/2014/main" id="{70290D10-E88B-4B7A-AF02-CBFFC2D61729}"/>
              </a:ext>
            </a:extLst>
          </p:cNvPr>
          <p:cNvSpPr/>
          <p:nvPr/>
        </p:nvSpPr>
        <p:spPr>
          <a:xfrm>
            <a:off x="107504" y="1008335"/>
            <a:ext cx="2418208" cy="2066537"/>
          </a:xfrm>
          <a:prstGeom prst="pentagon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" name="Rectángulo 21"/>
          <p:cNvSpPr/>
          <p:nvPr/>
        </p:nvSpPr>
        <p:spPr>
          <a:xfrm>
            <a:off x="960016" y="1829690"/>
            <a:ext cx="7860456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68500" indent="-285750"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s-UY" sz="1400" b="1" dirty="0">
                <a:latin typeface="+mn-lt"/>
              </a:rPr>
              <a:t>Clientes del proyecto: </a:t>
            </a:r>
            <a:r>
              <a:rPr lang="es-UY" sz="1400" dirty="0">
                <a:latin typeface="+mn-lt"/>
              </a:rPr>
              <a:t>Personas, sectores internos o externos que </a:t>
            </a:r>
            <a:r>
              <a:rPr lang="es-UY" sz="1400" b="1" dirty="0">
                <a:latin typeface="+mn-lt"/>
              </a:rPr>
              <a:t>impulsan</a:t>
            </a:r>
            <a:r>
              <a:rPr lang="es-UY" sz="1400" dirty="0">
                <a:latin typeface="+mn-lt"/>
              </a:rPr>
              <a:t> el proyecto y </a:t>
            </a:r>
            <a:r>
              <a:rPr lang="es-UY" sz="1400" b="1" dirty="0">
                <a:latin typeface="+mn-lt"/>
              </a:rPr>
              <a:t>esperan un beneficio</a:t>
            </a:r>
            <a:r>
              <a:rPr lang="es-UY" sz="1400" dirty="0">
                <a:latin typeface="+mn-lt"/>
              </a:rPr>
              <a:t> de él</a:t>
            </a:r>
          </a:p>
          <a:p>
            <a:pPr marL="1708150" indent="-285750"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s-UY" sz="1400" b="1" dirty="0">
                <a:latin typeface="+mn-lt"/>
              </a:rPr>
              <a:t>Usuarios de los productos del proyecto : </a:t>
            </a:r>
            <a:r>
              <a:rPr lang="es-UY" sz="1400" dirty="0">
                <a:latin typeface="+mn-lt"/>
              </a:rPr>
              <a:t>Personas u organizaciones que </a:t>
            </a:r>
            <a:r>
              <a:rPr lang="es-UY" sz="1400" b="1" dirty="0">
                <a:latin typeface="+mn-lt"/>
              </a:rPr>
              <a:t>utilizarán el producto, servicio o resultado</a:t>
            </a:r>
            <a:r>
              <a:rPr lang="es-UY" sz="1400" dirty="0">
                <a:latin typeface="+mn-lt"/>
              </a:rPr>
              <a:t> del proyecto</a:t>
            </a:r>
          </a:p>
          <a:p>
            <a:pPr marL="1520825" indent="-285750"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341313" algn="l"/>
                <a:tab pos="1073150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s-UY" sz="1400" b="1" dirty="0">
                <a:latin typeface="+mn-lt"/>
              </a:rPr>
              <a:t>Proveedores: </a:t>
            </a:r>
            <a:r>
              <a:rPr lang="es-UY" sz="1400" dirty="0">
                <a:latin typeface="+mn-lt"/>
              </a:rPr>
              <a:t>Organizaciones externas o sectores internos que </a:t>
            </a:r>
            <a:r>
              <a:rPr lang="es-UY" sz="1400" b="1" dirty="0">
                <a:latin typeface="+mn-lt"/>
              </a:rPr>
              <a:t>proporcionan recursos, productos o servicios </a:t>
            </a:r>
            <a:r>
              <a:rPr lang="es-UY" sz="1400" dirty="0">
                <a:latin typeface="+mn-lt"/>
              </a:rPr>
              <a:t>necesarios para el proyecto.</a:t>
            </a:r>
          </a:p>
          <a:p>
            <a:pPr marL="354013"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3540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s-UY" sz="1400" b="1" dirty="0">
                <a:latin typeface="+mn-lt"/>
              </a:rPr>
              <a:t> Otros: </a:t>
            </a:r>
            <a:r>
              <a:rPr lang="es-UY" sz="1400" dirty="0">
                <a:latin typeface="+mn-lt"/>
              </a:rPr>
              <a:t>gobierno, sindicatos, competidores, organismos internacionales, </a:t>
            </a:r>
            <a:r>
              <a:rPr lang="es-UY" sz="1400" dirty="0" err="1">
                <a:latin typeface="+mn-lt"/>
              </a:rPr>
              <a:t>ONG’s</a:t>
            </a:r>
            <a:r>
              <a:rPr lang="es-UY" sz="1400" dirty="0">
                <a:latin typeface="+mn-lt"/>
              </a:rPr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16594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5433A0DE-0734-4130-8D72-E529DC9B2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00" y="-49498"/>
            <a:ext cx="8477389" cy="4883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UY" b="1" dirty="0">
                <a:solidFill>
                  <a:srgbClr val="7030A0"/>
                </a:solidFill>
              </a:rPr>
              <a:t>Aportes e influencia de los interesados en el proyecto…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586061"/>
            <a:ext cx="65518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Ayudan a definir los </a:t>
            </a: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requisitos y características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 los productos o servicios (entregables) que va a generar el proyecto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1410257"/>
            <a:ext cx="6901561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Realizan</a:t>
            </a:r>
            <a:r>
              <a:rPr kumimoji="0" lang="es-UY" sz="15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las actividades para la construcción de entregables y la gestión del proyecto,</a:t>
            </a:r>
            <a:r>
              <a:rPr kumimoji="0" lang="es-UY" sz="15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en forma continua o puntual durante el proyecto</a:t>
            </a:r>
            <a:endParaRPr kumimoji="0" lang="es-UY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2416733"/>
            <a:ext cx="6829553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Alertan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 problemas potenciales (riesgos) que el proyecto</a:t>
            </a:r>
            <a:r>
              <a:rPr kumimoji="0" lang="es-UY" sz="15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debe tener en cuenta, y también oportunidades que mejoran el apoyo y probabilidad de éxito</a:t>
            </a:r>
            <a:endParaRPr kumimoji="0" lang="es-UY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4935" y="3268086"/>
            <a:ext cx="64375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bloquear o enlentecer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algunos de los entregables del proyecto o al propio proyecto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ED5BF751-C799-4CD8-9C14-BABC827F2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7714" y="4036220"/>
            <a:ext cx="6437565" cy="52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3750" rIns="67500" bIns="33750">
            <a:spAutoFit/>
          </a:bodyPr>
          <a:lstStyle/>
          <a:p>
            <a:pPr marL="1191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5985" algn="l"/>
                <a:tab pos="591741" algn="l"/>
                <a:tab pos="928688" algn="l"/>
                <a:tab pos="1265635" algn="l"/>
                <a:tab pos="1602581" algn="l"/>
                <a:tab pos="1939529" algn="l"/>
                <a:tab pos="2276475" algn="l"/>
                <a:tab pos="2613422" algn="l"/>
                <a:tab pos="2950369" algn="l"/>
                <a:tab pos="3287316" algn="l"/>
                <a:tab pos="3624263" algn="l"/>
                <a:tab pos="3961210" algn="l"/>
                <a:tab pos="4298156" algn="l"/>
                <a:tab pos="4635104" algn="l"/>
                <a:tab pos="4972050" algn="l"/>
                <a:tab pos="5308997" algn="l"/>
                <a:tab pos="5645944" algn="l"/>
                <a:tab pos="5982891" algn="l"/>
                <a:tab pos="6319838" algn="l"/>
                <a:tab pos="6656785" algn="l"/>
                <a:tab pos="6993731" algn="l"/>
              </a:tabLst>
              <a:defRPr/>
            </a:pPr>
            <a:r>
              <a:rPr kumimoji="0" lang="es-UY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Pueden apoyar </a:t>
            </a:r>
            <a:r>
              <a:rPr kumimoji="0" lang="es-UY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proyecto con recursos, influencia y promoción para el resto de la organización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902" y="506986"/>
            <a:ext cx="674925" cy="71875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496" y="2387380"/>
            <a:ext cx="536224" cy="74753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902" y="3317249"/>
            <a:ext cx="753413" cy="718971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316345">
            <a:off x="1003093" y="3963660"/>
            <a:ext cx="637028" cy="99323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33" y="1293848"/>
            <a:ext cx="1024061" cy="102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511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Elementos de un proyecto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933783" y="529924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latin typeface="+mn-lt"/>
              </a:rPr>
              <a:t>Partes interesadas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461385"/>
            <a:ext cx="826279" cy="628316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51776" y="935763"/>
            <a:ext cx="434365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Ayudan a definir requisitos y características de los entregables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n-lt"/>
              </a:rPr>
              <a:t>Elaboración de pliegos de contratación a proveedores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n-lt"/>
              </a:rPr>
              <a:t>Planificar tiempos, recursos materiales, presupuesto, personas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sz="1400" dirty="0">
                <a:latin typeface="+mn-lt"/>
              </a:rPr>
              <a:t>Criterios de aprobación (requisitos de calidad del entregable)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Colaboran, asesoran sobre el trabajo, ofrecen recursos, destraban problemas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Alertan riesgos y oportunidades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Influencian: apoyan, bloquean, indecisos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5279936" y="3754871"/>
            <a:ext cx="35283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800" dirty="0">
                <a:solidFill>
                  <a:srgbClr val="00091A"/>
                </a:solidFill>
                <a:latin typeface="+mn-lt"/>
              </a:rPr>
              <a:t>Fuente: PMBOK 6 (PMI®)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802" y="-72261"/>
            <a:ext cx="3942660" cy="3867894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7C774336-472A-447E-BE03-2696E6C328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4772" y="3996050"/>
            <a:ext cx="481324" cy="520778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9592C0A5-4C2F-48FA-B483-D4F89AE3D3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3963" y="4006836"/>
            <a:ext cx="470558" cy="50999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C7DC187A-26D6-4298-8A49-87E2CAB4319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7212" y="4006836"/>
            <a:ext cx="480923" cy="50999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CEC07961-A139-49D0-8735-F6A027E6145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7295" y="4047228"/>
            <a:ext cx="433489" cy="43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867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Elementos de un proyecto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933783" y="529924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Equipo de proyecto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461385"/>
            <a:ext cx="826279" cy="628316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78411" y="1024831"/>
            <a:ext cx="4629693" cy="325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Patrocinador – Comité de Dirección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Gerente del proyecto (PM)</a:t>
            </a:r>
          </a:p>
          <a:p>
            <a:pPr marL="542925" lvl="1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Conocimientos técnicos sobre dirección de proyectos</a:t>
            </a:r>
          </a:p>
          <a:p>
            <a:pPr marL="542925" lvl="1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Habilidades de liderazgo, gestión de equipos, comunicación, negociación, delegación, resolución de problemas</a:t>
            </a:r>
          </a:p>
          <a:p>
            <a:pPr marL="542925" lvl="1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Enfoque a generar valor a las partes interesadas</a:t>
            </a:r>
          </a:p>
          <a:p>
            <a:pPr marL="285750" indent="-28575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Equipos de desarrollo de entregables</a:t>
            </a:r>
          </a:p>
          <a:p>
            <a:pPr marL="542925" lvl="1" indent="-277813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Se organizan según sus metodologías de trabajo</a:t>
            </a:r>
          </a:p>
          <a:p>
            <a:pPr marL="542925" lvl="1" indent="-277813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Jefe de equipo (Team Líder) coordinando con el PM general del proyecto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5724981" y="0"/>
            <a:ext cx="3528392" cy="2614507"/>
            <a:chOff x="5724981" y="0"/>
            <a:chExt cx="3528392" cy="2614507"/>
          </a:xfrm>
        </p:grpSpPr>
        <p:sp>
          <p:nvSpPr>
            <p:cNvPr id="10" name="CuadroTexto 9"/>
            <p:cNvSpPr txBox="1"/>
            <p:nvPr/>
          </p:nvSpPr>
          <p:spPr>
            <a:xfrm>
              <a:off x="5724981" y="2399063"/>
              <a:ext cx="35283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800" dirty="0">
                  <a:solidFill>
                    <a:srgbClr val="00091A"/>
                  </a:solidFill>
                  <a:latin typeface="+mn-lt"/>
                </a:rPr>
                <a:t>Fuente: PMBOK 6 (PMI®)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5873" y="0"/>
              <a:ext cx="2806608" cy="2336858"/>
            </a:xfrm>
            <a:prstGeom prst="rect">
              <a:avLst/>
            </a:prstGeom>
          </p:spPr>
        </p:pic>
      </p:grp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403031"/>
              </p:ext>
            </p:extLst>
          </p:nvPr>
        </p:nvGraphicFramePr>
        <p:xfrm>
          <a:off x="5580112" y="2787774"/>
          <a:ext cx="3384377" cy="1422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84377">
                  <a:extLst>
                    <a:ext uri="{9D8B030D-6E8A-4147-A177-3AD203B41FA5}">
                      <a16:colId xmlns:a16="http://schemas.microsoft.com/office/drawing/2014/main" val="2099383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UY" sz="1400" dirty="0">
                          <a:solidFill>
                            <a:srgbClr val="002060"/>
                          </a:solidFill>
                        </a:rPr>
                        <a:t>Scrum</a:t>
                      </a:r>
                    </a:p>
                  </a:txBody>
                  <a:tcPr>
                    <a:lnL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12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UY" sz="1200" dirty="0">
                          <a:solidFill>
                            <a:srgbClr val="002060"/>
                          </a:solidFill>
                        </a:rPr>
                        <a:t>Equipo</a:t>
                      </a:r>
                      <a:r>
                        <a:rPr lang="es-UY" sz="1200" baseline="0" dirty="0">
                          <a:solidFill>
                            <a:srgbClr val="002060"/>
                          </a:solidFill>
                        </a:rPr>
                        <a:t> de desarrollo y testing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UY" sz="1200" baseline="0" dirty="0">
                          <a:solidFill>
                            <a:srgbClr val="002060"/>
                          </a:solidFill>
                        </a:rPr>
                        <a:t>Dueño del producto (Product Owner)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UY" sz="1200" dirty="0">
                          <a:solidFill>
                            <a:srgbClr val="002060"/>
                          </a:solidFill>
                        </a:rPr>
                        <a:t>Facilitador (Scrum Master)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UY" sz="1200" dirty="0">
                          <a:solidFill>
                            <a:srgbClr val="002060"/>
                          </a:solidFill>
                        </a:rPr>
                        <a:t>Colaboradores</a:t>
                      </a:r>
                      <a:r>
                        <a:rPr lang="es-UY" sz="1200" baseline="0" dirty="0">
                          <a:solidFill>
                            <a:srgbClr val="002060"/>
                          </a:solidFill>
                        </a:rPr>
                        <a:t> (TI, </a:t>
                      </a:r>
                      <a:r>
                        <a:rPr lang="es-UY" sz="1200" baseline="0" dirty="0" err="1">
                          <a:solidFill>
                            <a:srgbClr val="002060"/>
                          </a:solidFill>
                        </a:rPr>
                        <a:t>diseño,etc</a:t>
                      </a:r>
                      <a:r>
                        <a:rPr lang="es-UY" sz="1200" baseline="0" dirty="0">
                          <a:solidFill>
                            <a:srgbClr val="002060"/>
                          </a:solidFill>
                        </a:rPr>
                        <a:t>.)</a:t>
                      </a:r>
                      <a:endParaRPr lang="es-UY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669036"/>
                  </a:ext>
                </a:extLst>
              </a:tr>
            </a:tbl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859761"/>
              </p:ext>
            </p:extLst>
          </p:nvPr>
        </p:nvGraphicFramePr>
        <p:xfrm>
          <a:off x="4572000" y="205601"/>
          <a:ext cx="1762383" cy="914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62383">
                  <a:extLst>
                    <a:ext uri="{9D8B030D-6E8A-4147-A177-3AD203B41FA5}">
                      <a16:colId xmlns:a16="http://schemas.microsoft.com/office/drawing/2014/main" val="2099383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UY" sz="1200" baseline="0" dirty="0">
                          <a:solidFill>
                            <a:srgbClr val="002060"/>
                          </a:solidFill>
                        </a:rPr>
                        <a:t>Agesic: directores o mandos medios</a:t>
                      </a:r>
                      <a:endParaRPr lang="es-UY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12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UY" sz="120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Contraparte en organismos</a:t>
                      </a:r>
                    </a:p>
                  </a:txBody>
                  <a:tcPr>
                    <a:lnL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9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669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931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Elementos de un proyecto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906012" y="567171"/>
            <a:ext cx="2657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>
                <a:latin typeface="+mn-lt"/>
              </a:rPr>
              <a:t>Entregables del proyecto (resultados)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573092" y="1418923"/>
            <a:ext cx="363886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600" dirty="0">
                <a:solidFill>
                  <a:srgbClr val="7030A0"/>
                </a:solidFill>
                <a:latin typeface="+mn-lt"/>
              </a:rPr>
              <a:t>Productos o transformaciones que se van generando durante el proyecto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600" dirty="0">
                <a:solidFill>
                  <a:srgbClr val="7030A0"/>
                </a:solidFill>
                <a:latin typeface="+mn-lt"/>
              </a:rPr>
              <a:t>El entregable final representa el logro del objetivo.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UY" sz="1600" dirty="0">
                <a:solidFill>
                  <a:srgbClr val="7030A0"/>
                </a:solidFill>
                <a:latin typeface="+mn-lt"/>
              </a:rPr>
              <a:t>Cada entregable puede requerir de otros entregables más pequeños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s-UY" sz="16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2" y="567171"/>
            <a:ext cx="560353" cy="65696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3478"/>
            <a:ext cx="4184923" cy="474006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45758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" y="555526"/>
            <a:ext cx="5172432" cy="276373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15670"/>
            <a:ext cx="3895964" cy="3064628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5331850" y="3211539"/>
            <a:ext cx="35283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800" dirty="0">
                <a:solidFill>
                  <a:srgbClr val="00091A"/>
                </a:solidFill>
                <a:latin typeface="+mn-lt"/>
              </a:rPr>
              <a:t>Fuente: Guía Práctica de Agilidad (PMI®)</a:t>
            </a:r>
          </a:p>
        </p:txBody>
      </p:sp>
    </p:spTree>
    <p:extLst>
      <p:ext uri="{BB962C8B-B14F-4D97-AF65-F5344CB8AC3E}">
        <p14:creationId xmlns:p14="http://schemas.microsoft.com/office/powerpoint/2010/main" val="4286238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68604"/>
            <a:ext cx="4511431" cy="298729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07504" y="630050"/>
            <a:ext cx="2915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predictivo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788024" y="373571"/>
            <a:ext cx="396044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200" b="1" dirty="0">
                <a:solidFill>
                  <a:schemeClr val="accent5"/>
                </a:solidFill>
                <a:latin typeface="+mn-lt"/>
              </a:rPr>
              <a:t>Proyecto: desarrollar una actividad pública con la ciudadanía de promoción de Acceso a la Información Pública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Inicio: conformación del equipo, definir objetivos, públicos, requisitos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Planificación: lista de entregables, cronograma, presupuesto, riesgos, </a:t>
            </a:r>
            <a:r>
              <a:rPr lang="es-UY" sz="1200" dirty="0">
                <a:solidFill>
                  <a:schemeClr val="accent5"/>
                </a:solidFill>
              </a:rPr>
              <a:t>análisis de población objetivo y planes</a:t>
            </a:r>
            <a:r>
              <a:rPr lang="es-UY" sz="1200" dirty="0">
                <a:solidFill>
                  <a:schemeClr val="accent5"/>
                </a:solidFill>
                <a:latin typeface="+mn-lt"/>
              </a:rPr>
              <a:t> para gestionar expectativas y resistencias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Ejecución: c</a:t>
            </a:r>
            <a:r>
              <a:rPr lang="es-UY" sz="1200" dirty="0">
                <a:solidFill>
                  <a:schemeClr val="accent5"/>
                </a:solidFill>
              </a:rPr>
              <a:t>ompras de insumos, preparaciones de insumos, </a:t>
            </a:r>
            <a:r>
              <a:rPr lang="es-UY" sz="1200" dirty="0">
                <a:solidFill>
                  <a:schemeClr val="accent5"/>
                </a:solidFill>
                <a:latin typeface="+mn-lt"/>
              </a:rPr>
              <a:t>desarrollo del evento (personas específicas o proveedores)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Monitoreo y control: (PM) auditoría del trabajo, monitoreo de indicadores (plazos, presupuesto, calidad de entregables, informes), gestión de riesgos, de comunicaciones,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Cierre: informes de resultados, actualización de documentos</a:t>
            </a:r>
          </a:p>
        </p:txBody>
      </p:sp>
    </p:spTree>
    <p:extLst>
      <p:ext uri="{BB962C8B-B14F-4D97-AF65-F5344CB8AC3E}">
        <p14:creationId xmlns:p14="http://schemas.microsoft.com/office/powerpoint/2010/main" val="11869399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1520" y="69954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incremental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408541"/>
            <a:ext cx="7101363" cy="207063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835696" y="2805150"/>
            <a:ext cx="5904656" cy="17697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200" b="1" dirty="0">
                <a:solidFill>
                  <a:schemeClr val="accent5"/>
                </a:solidFill>
                <a:latin typeface="+mn-lt"/>
              </a:rPr>
              <a:t>Proyecto de implementación de una solución en N organismos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Inicio y planificación del (a nivel muy general) – diseño de solución, contratación de proveedores (por entregables)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Fase 1: implementación específica organismo 1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Fase 2: implementación específica organismo 1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…. (n fases según planificación general)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Cierre:  resultado finales del proyecto</a:t>
            </a:r>
          </a:p>
        </p:txBody>
      </p:sp>
    </p:spTree>
    <p:extLst>
      <p:ext uri="{BB962C8B-B14F-4D97-AF65-F5344CB8AC3E}">
        <p14:creationId xmlns:p14="http://schemas.microsoft.com/office/powerpoint/2010/main" val="626199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Actividades de gestión y desarrollo en un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FAAEFC8A-9184-8AC0-F88B-4B46CEF54869}"/>
              </a:ext>
            </a:extLst>
          </p:cNvPr>
          <p:cNvGrpSpPr/>
          <p:nvPr/>
        </p:nvGrpSpPr>
        <p:grpSpPr>
          <a:xfrm>
            <a:off x="118851" y="860194"/>
            <a:ext cx="1839885" cy="1126163"/>
            <a:chOff x="2766830" y="1118253"/>
            <a:chExt cx="1839885" cy="1126163"/>
          </a:xfrm>
        </p:grpSpPr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8F1BB8B5-F5D4-4039-D433-2BDF1A37BF20}"/>
                </a:ext>
              </a:extLst>
            </p:cNvPr>
            <p:cNvSpPr/>
            <p:nvPr/>
          </p:nvSpPr>
          <p:spPr>
            <a:xfrm>
              <a:off x="2879812" y="1118253"/>
              <a:ext cx="1656184" cy="112616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2C6ED02A-B8C1-C2AD-B341-15C639146C04}"/>
                </a:ext>
              </a:extLst>
            </p:cNvPr>
            <p:cNvSpPr txBox="1"/>
            <p:nvPr/>
          </p:nvSpPr>
          <p:spPr>
            <a:xfrm>
              <a:off x="2766830" y="1312002"/>
              <a:ext cx="18398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b="1" dirty="0">
                  <a:solidFill>
                    <a:schemeClr val="bg1"/>
                  </a:solidFill>
                  <a:latin typeface="+mn-lt"/>
                </a:rPr>
                <a:t>Actividades para desarrollo de entregables. </a:t>
              </a:r>
            </a:p>
          </p:txBody>
        </p:sp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5305396" y="625609"/>
            <a:ext cx="36922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Los entregables son realizados por personas o grupos especializados, </a:t>
            </a:r>
            <a:r>
              <a:rPr lang="es-UY" sz="1400" i="1" dirty="0">
                <a:latin typeface="+mn-lt"/>
              </a:rPr>
              <a:t>aplicando sus propias metodologías de desarrollo </a:t>
            </a:r>
            <a:r>
              <a:rPr lang="es-UY" sz="1400" dirty="0">
                <a:latin typeface="+mn-lt"/>
              </a:rPr>
              <a:t>y controlando la calidad de lo que productos.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EF0A8493-0366-1919-899A-233106D20231}"/>
              </a:ext>
            </a:extLst>
          </p:cNvPr>
          <p:cNvGrpSpPr/>
          <p:nvPr/>
        </p:nvGrpSpPr>
        <p:grpSpPr>
          <a:xfrm>
            <a:off x="2240599" y="741456"/>
            <a:ext cx="2853652" cy="1062843"/>
            <a:chOff x="2150396" y="1000698"/>
            <a:chExt cx="2853652" cy="1062843"/>
          </a:xfrm>
        </p:grpSpPr>
        <p:sp>
          <p:nvSpPr>
            <p:cNvPr id="24" name="Rectángulo: esquinas redondeadas 23">
              <a:extLst>
                <a:ext uri="{FF2B5EF4-FFF2-40B4-BE49-F238E27FC236}">
                  <a16:creationId xmlns:a16="http://schemas.microsoft.com/office/drawing/2014/main" id="{3AFBCB98-015F-A847-2384-FCCE3413066E}"/>
                </a:ext>
              </a:extLst>
            </p:cNvPr>
            <p:cNvSpPr/>
            <p:nvPr/>
          </p:nvSpPr>
          <p:spPr>
            <a:xfrm>
              <a:off x="2213845" y="1000698"/>
              <a:ext cx="2726754" cy="106284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913854FD-4678-39FA-40E2-65A239B9E2B1}"/>
                </a:ext>
              </a:extLst>
            </p:cNvPr>
            <p:cNvSpPr txBox="1"/>
            <p:nvPr/>
          </p:nvSpPr>
          <p:spPr>
            <a:xfrm>
              <a:off x="2150396" y="1022914"/>
              <a:ext cx="28536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dirty="0">
                  <a:latin typeface="+mn-lt"/>
                </a:rPr>
                <a:t>Implican </a:t>
              </a:r>
              <a:r>
                <a:rPr lang="es-UY" sz="1400" i="1" dirty="0">
                  <a:latin typeface="+mn-lt"/>
                </a:rPr>
                <a:t>diseñar, construir y probar </a:t>
              </a:r>
              <a:r>
                <a:rPr lang="es-UY" sz="1400" dirty="0">
                  <a:latin typeface="+mn-lt"/>
                </a:rPr>
                <a:t>una serie de productos tangibles o intangibles (servicios, transformaciones del entorno)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A3C00F74-ABE9-E28C-E604-3052F080B083}"/>
              </a:ext>
            </a:extLst>
          </p:cNvPr>
          <p:cNvGrpSpPr/>
          <p:nvPr/>
        </p:nvGrpSpPr>
        <p:grpSpPr>
          <a:xfrm>
            <a:off x="179512" y="2292245"/>
            <a:ext cx="4558523" cy="2276028"/>
            <a:chOff x="179512" y="2292245"/>
            <a:chExt cx="4558523" cy="2276028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DB418843-EB52-924E-6B74-E52218009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2292245"/>
              <a:ext cx="1928027" cy="1165961"/>
            </a:xfrm>
            <a:prstGeom prst="rect">
              <a:avLst/>
            </a:prstGeom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83451192-78CA-216C-4D4D-1FDCAB582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2030" y="3190242"/>
              <a:ext cx="2021009" cy="1272487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DC74B06A-6FA6-31B0-5E6A-4D120F520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874" y="3505430"/>
              <a:ext cx="1689161" cy="1062843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536A01B4-3F3B-4B58-293F-2AACE493D421}"/>
              </a:ext>
            </a:extLst>
          </p:cNvPr>
          <p:cNvSpPr txBox="1"/>
          <p:nvPr/>
        </p:nvSpPr>
        <p:spPr>
          <a:xfrm>
            <a:off x="5704263" y="2538023"/>
            <a:ext cx="31882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Dentro de los equipos de desarrollo de entregables están los funcionarios y consultores de la Agencia, las empresas contratadas por la Agencia y también grupos de funcionarios de los organismos donde se implanta el proyecto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FFAA57E-5575-138A-589C-7E0042998A0E}"/>
              </a:ext>
            </a:extLst>
          </p:cNvPr>
          <p:cNvSpPr txBox="1"/>
          <p:nvPr/>
        </p:nvSpPr>
        <p:spPr>
          <a:xfrm>
            <a:off x="2715229" y="2168672"/>
            <a:ext cx="2948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El proyecto tiene siempre varios entregables, por lo que </a:t>
            </a:r>
            <a:r>
              <a:rPr lang="es-UY" sz="1400" i="1" dirty="0">
                <a:latin typeface="+mn-lt"/>
              </a:rPr>
              <a:t>puede haber más de un equipo o personas</a:t>
            </a:r>
            <a:r>
              <a:rPr lang="es-UY" sz="1400" dirty="0">
                <a:latin typeface="+mn-lt"/>
              </a:rPr>
              <a:t> para su desarrollo.</a:t>
            </a:r>
          </a:p>
        </p:txBody>
      </p:sp>
    </p:spTree>
    <p:extLst>
      <p:ext uri="{BB962C8B-B14F-4D97-AF65-F5344CB8AC3E}">
        <p14:creationId xmlns:p14="http://schemas.microsoft.com/office/powerpoint/2010/main" val="341319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47363" y="69293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iterativo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667024" y="3075806"/>
            <a:ext cx="6192688" cy="17697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200" b="1" dirty="0">
                <a:solidFill>
                  <a:schemeClr val="accent5"/>
                </a:solidFill>
                <a:latin typeface="+mn-lt"/>
              </a:rPr>
              <a:t>Proyecto de implantación de nuevo sistema de gestión interna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Inicio y preparación: identificación de principales requisitos iniciales . Contratación de proveedor (por horas de desarrollo)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Fase 1: selección de requisitos- desarrollo funcionalidades – entrega y aprobación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Fase 2: selección de requisitos- desarrollo funcionalidades – entrega y aprobación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… (n fases, sin certeza de cuantas, dependiendo de consumo en fases anteriores)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200" dirty="0">
                <a:solidFill>
                  <a:schemeClr val="accent5"/>
                </a:solidFill>
                <a:latin typeface="+mn-lt"/>
              </a:rPr>
              <a:t>Cierre: fin de requisitos o contrato de proveedor cumplido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73571"/>
            <a:ext cx="6312048" cy="255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184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107504" y="398595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ágil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187624" y="397469"/>
            <a:ext cx="7632848" cy="27853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Enfoque iterativo e incremental, orientado a desarrollar un producto o servicio que, o no se conoce bien, o necesita entregas parciales operacionales muy rápidas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Fases muy cortas (sprints) 2 a 4 semanas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Mucha interacción con los interesados clave: Product Owner: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Propone la lista de funcionalidades que necesita antes de cada sprint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Prioriza en base a sus necesidades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Valida resultados finales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Equipo de desarrollo homogéneo, auto-gestionado, pequeño (no más de 7 u 8 personas)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UY" sz="1400" dirty="0">
                <a:latin typeface="+mn-lt"/>
              </a:rPr>
              <a:t>El equipo de desarrollo no controla otros factores: presupuesto, riesgos ambientales, gestión de expectativas y resistencias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323528" y="3291830"/>
            <a:ext cx="5061944" cy="14311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UY" sz="1200" b="1" dirty="0">
                <a:solidFill>
                  <a:srgbClr val="7030A0"/>
                </a:solidFill>
                <a:latin typeface="+mn-lt"/>
              </a:rPr>
              <a:t>Evolución continua de un software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200" dirty="0">
                <a:solidFill>
                  <a:srgbClr val="7030A0"/>
                </a:solidFill>
                <a:latin typeface="+mn-lt"/>
              </a:rPr>
              <a:t>Lista de requisitos (Product Backlog) en continuo cambio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200" dirty="0">
                <a:solidFill>
                  <a:srgbClr val="7030A0"/>
                </a:solidFill>
                <a:latin typeface="+mn-lt"/>
              </a:rPr>
              <a:t>Sprints de 3 semanas, atendiendo solicitudes más prioritarias del momento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200" dirty="0">
                <a:solidFill>
                  <a:srgbClr val="7030A0"/>
                </a:solidFill>
                <a:latin typeface="+mn-lt"/>
              </a:rPr>
              <a:t>No es un proyecto formalmente hablando, sino un trabajo operativo continuo, pero cada sprint se gestiona como proyecto.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6084168" y="3417698"/>
            <a:ext cx="25922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Próximamente en Agesic: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s-UY" sz="1400" dirty="0">
                <a:latin typeface="+mn-lt"/>
              </a:rPr>
              <a:t>Comunidad ágil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s-UY" sz="1400" dirty="0">
                <a:latin typeface="+mn-lt"/>
              </a:rPr>
              <a:t>Capacitaciones en Scrum</a:t>
            </a:r>
          </a:p>
        </p:txBody>
      </p:sp>
    </p:spTree>
    <p:extLst>
      <p:ext uri="{BB962C8B-B14F-4D97-AF65-F5344CB8AC3E}">
        <p14:creationId xmlns:p14="http://schemas.microsoft.com/office/powerpoint/2010/main" val="40623419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21353"/>
            <a:ext cx="6957663" cy="3673158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17562" y="373571"/>
            <a:ext cx="1978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ágil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5148064" y="16751"/>
            <a:ext cx="4086415" cy="3602379"/>
            <a:chOff x="5148064" y="16751"/>
            <a:chExt cx="4086415" cy="3602379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28184" y="1779662"/>
              <a:ext cx="3006295" cy="1839468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8064" y="16751"/>
              <a:ext cx="3995936" cy="1327973"/>
            </a:xfrm>
            <a:prstGeom prst="rect">
              <a:avLst/>
            </a:prstGeom>
          </p:spPr>
        </p:pic>
        <p:sp>
          <p:nvSpPr>
            <p:cNvPr id="11" name="Rectángulo 10"/>
            <p:cNvSpPr/>
            <p:nvPr/>
          </p:nvSpPr>
          <p:spPr>
            <a:xfrm>
              <a:off x="6516216" y="1059582"/>
              <a:ext cx="1584176" cy="2851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</p:spTree>
    <p:extLst>
      <p:ext uri="{BB962C8B-B14F-4D97-AF65-F5344CB8AC3E}">
        <p14:creationId xmlns:p14="http://schemas.microsoft.com/office/powerpoint/2010/main" val="41474207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700377"/>
            <a:ext cx="8331129" cy="4123630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Enfoques de gestión y desarrollo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95938" y="380091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>
                <a:latin typeface="+mn-lt"/>
              </a:rPr>
              <a:t>Enfoque híbrido</a:t>
            </a:r>
          </a:p>
        </p:txBody>
      </p:sp>
    </p:spTree>
    <p:extLst>
      <p:ext uri="{BB962C8B-B14F-4D97-AF65-F5344CB8AC3E}">
        <p14:creationId xmlns:p14="http://schemas.microsoft.com/office/powerpoint/2010/main" val="2768000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55683"/>
            <a:ext cx="7344816" cy="1149017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Ciclo de vida de proyecto en Agesic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95630" y="1131590"/>
            <a:ext cx="8208912" cy="37240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Dirección del proyecto:</a:t>
            </a:r>
          </a:p>
          <a:p>
            <a:pPr marL="627063" lvl="2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Predictivo o incremental (en fases): Inicio, ejecución y cierre.</a:t>
            </a:r>
          </a:p>
          <a:p>
            <a:pPr marL="627063" lvl="2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Cronograma general, planes de gestión del cambio, gestión de riesgos, comunicaciones. Control de proveedores, control de calidad y validación de entregables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s-UY" sz="1400" dirty="0">
              <a:latin typeface="+mn-lt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Desarrollo de entregables:</a:t>
            </a:r>
          </a:p>
          <a:p>
            <a:pPr marL="627063" lvl="2" indent="-285750"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Proyectos internos – 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Puede ser predictivo, incremental, iterativo, ágil, según el grado de definición del producto y la urgencia de entregas parciales de valor</a:t>
            </a:r>
          </a:p>
          <a:p>
            <a:pPr marL="627063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Proyectos a organismos: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Enfoque iterativo/ágil adoptado por los proveedores de Agesic para productos específicos (software, diseño de contenidos portal web), reportando al PM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Otros entregables: enfoques predictivos o incremental, por colaboradores de Agesic (gestión del cambio, gestión de comunicaciones, adquisiciones, capacitación, etc.)</a:t>
            </a:r>
          </a:p>
        </p:txBody>
      </p:sp>
    </p:spTree>
    <p:extLst>
      <p:ext uri="{BB962C8B-B14F-4D97-AF65-F5344CB8AC3E}">
        <p14:creationId xmlns:p14="http://schemas.microsoft.com/office/powerpoint/2010/main" val="1337469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Inicio y planificación del proyecto en Agesic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55526"/>
            <a:ext cx="4989446" cy="394029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652120" y="555526"/>
            <a:ext cx="3096344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UY" sz="1400" dirty="0">
                <a:latin typeface="+mn-lt"/>
              </a:rPr>
              <a:t>Designación del PM y patrocinador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UY" sz="1400" dirty="0">
                <a:latin typeface="+mn-lt"/>
              </a:rPr>
              <a:t>Relevar información del proyecto</a:t>
            </a:r>
          </a:p>
          <a:p>
            <a:pPr marL="800100" lvl="1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UY" sz="1400" dirty="0">
                <a:latin typeface="+mn-lt"/>
              </a:rPr>
              <a:t>Metas e indicadores para compromisos y planes de la Agencia / área (PMOF)</a:t>
            </a:r>
          </a:p>
          <a:p>
            <a:pPr marL="800100" lvl="1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UY" sz="1400" dirty="0">
                <a:latin typeface="+mn-lt"/>
              </a:rPr>
              <a:t>Datos de otros proyectos – lecciones aprendidas (PMOF)</a:t>
            </a:r>
          </a:p>
          <a:p>
            <a:pPr marL="800100" lvl="1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UY" sz="1400" dirty="0">
                <a:latin typeface="+mn-lt"/>
              </a:rPr>
              <a:t>Propósito, justificación, beneficios esperados (Patrocinador)</a:t>
            </a:r>
          </a:p>
          <a:p>
            <a:pPr marL="800100" lvl="1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endParaRPr lang="es-UY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18711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Inicio y planificación del proyecto en Agesic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55526"/>
            <a:ext cx="4989446" cy="394029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652120" y="555526"/>
            <a:ext cx="3096344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s-UY" sz="1400" dirty="0">
                <a:latin typeface="+mn-lt"/>
              </a:rPr>
              <a:t>Contactar a colaboradores dentro de la Agencia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s-UY" sz="1400" dirty="0">
                <a:latin typeface="+mn-lt"/>
              </a:rPr>
              <a:t>Entender claramente el proyecto</a:t>
            </a:r>
          </a:p>
          <a:p>
            <a:pPr marL="800100" lvl="1" indent="-3429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endParaRPr lang="es-UY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45499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 txBox="1">
            <a:spLocks/>
          </p:cNvSpPr>
          <p:nvPr/>
        </p:nvSpPr>
        <p:spPr bwMode="auto">
          <a:xfrm>
            <a:off x="0" y="-62205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Inicio y planificación del proyecto en Agesic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107504" y="483518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s-UY" sz="1400" dirty="0">
                <a:latin typeface="+mn-lt"/>
              </a:rPr>
              <a:t>VISION BOARD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b="7790"/>
          <a:stretch/>
        </p:blipFill>
        <p:spPr>
          <a:xfrm>
            <a:off x="2195736" y="382437"/>
            <a:ext cx="5852667" cy="377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727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/>
          <p:cNvSpPr txBox="1">
            <a:spLocks/>
          </p:cNvSpPr>
          <p:nvPr/>
        </p:nvSpPr>
        <p:spPr bwMode="auto">
          <a:xfrm>
            <a:off x="179512" y="123478"/>
            <a:ext cx="7392168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Propuesta de trabajo: enunciado del proyecto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79512" y="699542"/>
            <a:ext cx="6624736" cy="37394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Formación de equipos de proyecto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Designar en el equipo a un PM (Facilitador)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PM convoca al equipo, presenta proyecto a otros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Tarea para el martes: </a:t>
            </a:r>
            <a:r>
              <a:rPr lang="es-UY" sz="1400" dirty="0">
                <a:latin typeface="+mn-lt"/>
              </a:rPr>
              <a:t>pensar juntos un proyecto de trabajo</a:t>
            </a:r>
            <a:br>
              <a:rPr lang="es-UY" sz="1400" dirty="0">
                <a:latin typeface="+mn-lt"/>
              </a:rPr>
            </a:br>
            <a:r>
              <a:rPr lang="es-UY" sz="1400" dirty="0">
                <a:latin typeface="+mn-lt"/>
              </a:rPr>
              <a:t>y construir un documento que incluya: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i="1" dirty="0">
                <a:latin typeface="+mn-lt"/>
              </a:rPr>
              <a:t>Objetivo del proyecto </a:t>
            </a:r>
            <a:r>
              <a:rPr lang="es-UY" sz="1400" dirty="0">
                <a:latin typeface="+mn-lt"/>
              </a:rPr>
              <a:t>(objetivo específico), lo más</a:t>
            </a:r>
            <a:br>
              <a:rPr lang="es-UY" sz="1400" dirty="0">
                <a:latin typeface="+mn-lt"/>
              </a:rPr>
            </a:br>
            <a:r>
              <a:rPr lang="es-UY" sz="1400" dirty="0">
                <a:latin typeface="+mn-lt"/>
              </a:rPr>
              <a:t>específico y concreto posible - (ver recomendaciones SMART)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i="1" dirty="0">
                <a:latin typeface="+mn-lt"/>
              </a:rPr>
              <a:t>Objetivos generales: </a:t>
            </a:r>
            <a:r>
              <a:rPr lang="es-UY" sz="1400" dirty="0">
                <a:latin typeface="+mn-lt"/>
              </a:rPr>
              <a:t>cuales serían los beneficios, la motivación, las necesidades (desde el punto de vista de la Agencia y desde el punto de vista de organismos, si el proyecto es a un organismo)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i="1" dirty="0">
                <a:latin typeface="+mn-lt"/>
              </a:rPr>
              <a:t>Lista de partes interesadas </a:t>
            </a:r>
            <a:r>
              <a:rPr lang="es-UY" sz="1400" dirty="0">
                <a:latin typeface="+mn-lt"/>
              </a:rPr>
              <a:t>(en la Agencia y en un organismo, si aplica)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i="1" u="sng" dirty="0">
                <a:latin typeface="+mn-lt"/>
              </a:rPr>
              <a:t>Darle un nombre al proyecto </a:t>
            </a:r>
            <a:r>
              <a:rPr lang="es-UY" sz="1400" dirty="0">
                <a:latin typeface="+mn-lt"/>
              </a:rPr>
              <a:t>(puede ser formal o algo divertido)</a:t>
            </a:r>
          </a:p>
          <a:p>
            <a:pPr marL="285750" indent="-285750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Entregar el documento a </a:t>
            </a:r>
            <a:r>
              <a:rPr lang="es-UY" sz="1400" i="1" u="sng" dirty="0">
                <a:latin typeface="+mn-lt"/>
              </a:rPr>
              <a:t>oficinadeproyectos@Agesic.gub.uy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23478"/>
            <a:ext cx="3182090" cy="213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598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/>
          <p:cNvSpPr txBox="1">
            <a:spLocks/>
          </p:cNvSpPr>
          <p:nvPr/>
        </p:nvSpPr>
        <p:spPr bwMode="auto">
          <a:xfrm>
            <a:off x="179512" y="123478"/>
            <a:ext cx="7392168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UY" dirty="0">
                <a:solidFill>
                  <a:srgbClr val="7030A0"/>
                </a:solidFill>
              </a:rPr>
              <a:t>Próxima clase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79512" y="699542"/>
            <a:ext cx="3960440" cy="815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Cada equipo trabajará en un tablero Wekan específico del proyecto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400" b="1" dirty="0">
                <a:latin typeface="+mn-lt"/>
              </a:rPr>
              <a:t>Dinámica: Tablero de Visión del proyecto</a:t>
            </a:r>
            <a:endParaRPr lang="es-UY" sz="1400" dirty="0">
              <a:latin typeface="+mn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b="7790"/>
          <a:stretch/>
        </p:blipFill>
        <p:spPr>
          <a:xfrm>
            <a:off x="4427984" y="96028"/>
            <a:ext cx="4477665" cy="288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70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Actividades de gestión y desarrollo en un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C6ED02A-B8C1-C2AD-B341-15C639146C04}"/>
              </a:ext>
            </a:extLst>
          </p:cNvPr>
          <p:cNvSpPr txBox="1"/>
          <p:nvPr/>
        </p:nvSpPr>
        <p:spPr>
          <a:xfrm>
            <a:off x="3635896" y="616132"/>
            <a:ext cx="5420465" cy="41242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Implican: 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dirty="0">
                <a:latin typeface="+mn-lt"/>
              </a:rPr>
              <a:t>identificar el </a:t>
            </a:r>
            <a:r>
              <a:rPr lang="es-UY" sz="1300" i="1" dirty="0">
                <a:latin typeface="+mn-lt"/>
              </a:rPr>
              <a:t>objetivo y resultados</a:t>
            </a:r>
            <a:r>
              <a:rPr lang="es-UY" sz="1300" dirty="0">
                <a:latin typeface="+mn-lt"/>
              </a:rPr>
              <a:t> esperados del proyecto, las partes interesadas, restricciones y los indicadores de gestión y de resultados.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dirty="0">
                <a:latin typeface="+mn-lt"/>
              </a:rPr>
              <a:t>Elegir un </a:t>
            </a:r>
            <a:r>
              <a:rPr lang="es-UY" sz="1300" i="1" dirty="0">
                <a:latin typeface="+mn-lt"/>
              </a:rPr>
              <a:t>enfoque de dirección de proyectos </a:t>
            </a:r>
            <a:r>
              <a:rPr lang="es-UY" sz="1300" dirty="0">
                <a:latin typeface="+mn-lt"/>
              </a:rPr>
              <a:t>y planificar los tiempos, costos y calidad para los entregables.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dirty="0"/>
              <a:t>Conformar</a:t>
            </a:r>
            <a:r>
              <a:rPr lang="es-UY" sz="1300" i="1" dirty="0"/>
              <a:t> equipos de desarrollo </a:t>
            </a:r>
            <a:r>
              <a:rPr lang="es-UY" sz="1300" dirty="0"/>
              <a:t>y coordinar su entregas (proveedores internos y contratados)</a:t>
            </a:r>
            <a:endParaRPr lang="es-UY" sz="1300" dirty="0">
              <a:latin typeface="+mn-lt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i="1" dirty="0">
                <a:latin typeface="+mn-lt"/>
              </a:rPr>
              <a:t>Verificar la calidad </a:t>
            </a:r>
            <a:r>
              <a:rPr lang="es-UY" sz="1300" dirty="0">
                <a:latin typeface="+mn-lt"/>
              </a:rPr>
              <a:t>de los entregables y aprobar su puesta en práctica.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i="1" dirty="0">
                <a:latin typeface="+mn-lt"/>
              </a:rPr>
              <a:t>Ajustar el proyecto </a:t>
            </a:r>
            <a:r>
              <a:rPr lang="es-UY" sz="1300" dirty="0">
                <a:latin typeface="+mn-lt"/>
              </a:rPr>
              <a:t>para adaptarse a problemas y desvíos en los planes o a cambios que afecten el alcance inicial.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i="1" dirty="0">
                <a:latin typeface="+mn-lt"/>
              </a:rPr>
              <a:t>Dirigir a un equipo de personas</a:t>
            </a:r>
            <a:r>
              <a:rPr lang="es-UY" sz="1300" dirty="0">
                <a:latin typeface="+mn-lt"/>
              </a:rPr>
              <a:t>, facilitándoles el trabajo coordinado y promoviendo la participación y motivación.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s-UY" sz="1300" i="1" dirty="0">
                <a:latin typeface="+mn-lt"/>
              </a:rPr>
              <a:t>Gestionar la relación </a:t>
            </a:r>
            <a:r>
              <a:rPr lang="es-UY" sz="1300" dirty="0">
                <a:latin typeface="+mn-lt"/>
              </a:rPr>
              <a:t>(expectativas, intereses, percepciones, apoyos) con las partes interesadas (en la Agencia y en los organismos).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381FEDD3-794F-47B2-AA14-228719502BE9}"/>
              </a:ext>
            </a:extLst>
          </p:cNvPr>
          <p:cNvGrpSpPr/>
          <p:nvPr/>
        </p:nvGrpSpPr>
        <p:grpSpPr>
          <a:xfrm>
            <a:off x="145462" y="637757"/>
            <a:ext cx="1839885" cy="1126163"/>
            <a:chOff x="2766830" y="1118253"/>
            <a:chExt cx="1839885" cy="1126163"/>
          </a:xfrm>
        </p:grpSpPr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3D7248BB-1C2E-088E-1569-55C10EA5A442}"/>
                </a:ext>
              </a:extLst>
            </p:cNvPr>
            <p:cNvSpPr/>
            <p:nvPr/>
          </p:nvSpPr>
          <p:spPr>
            <a:xfrm>
              <a:off x="2879812" y="1118253"/>
              <a:ext cx="1656184" cy="1126163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7B1ACFE1-2B85-CB56-AB2A-9D1DB0A8D848}"/>
                </a:ext>
              </a:extLst>
            </p:cNvPr>
            <p:cNvSpPr txBox="1"/>
            <p:nvPr/>
          </p:nvSpPr>
          <p:spPr>
            <a:xfrm>
              <a:off x="2766830" y="1312002"/>
              <a:ext cx="18398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b="1" dirty="0">
                  <a:solidFill>
                    <a:schemeClr val="bg1"/>
                  </a:solidFill>
                  <a:latin typeface="+mn-lt"/>
                </a:rPr>
                <a:t>Actividades para gestión o dirección del proyecto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6B725C45-395C-C6B6-41FA-B08C28344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55" y="1866943"/>
            <a:ext cx="3476249" cy="169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64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Actividades de gestión y desarrollo en un proyecto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5031985" y="3507854"/>
            <a:ext cx="411201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Entre ambos equipos, planifican la entrega de productos con los proveedores contratados y controlan la calidad, plazos de entrega y presupuesto de los mismos.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9E37F42-E094-D5C4-319A-2C86DEFEA92B}"/>
              </a:ext>
            </a:extLst>
          </p:cNvPr>
          <p:cNvGrpSpPr/>
          <p:nvPr/>
        </p:nvGrpSpPr>
        <p:grpSpPr>
          <a:xfrm>
            <a:off x="228373" y="1985566"/>
            <a:ext cx="4092747" cy="3015066"/>
            <a:chOff x="228373" y="1985566"/>
            <a:chExt cx="4092747" cy="3015066"/>
          </a:xfrm>
        </p:grpSpPr>
        <p:sp>
          <p:nvSpPr>
            <p:cNvPr id="29" name="Rectángulo: esquinas diagonales redondeadas 28">
              <a:extLst>
                <a:ext uri="{FF2B5EF4-FFF2-40B4-BE49-F238E27FC236}">
                  <a16:creationId xmlns:a16="http://schemas.microsoft.com/office/drawing/2014/main" id="{DA32873C-E506-44B5-6468-9AFB48BF82B0}"/>
                </a:ext>
              </a:extLst>
            </p:cNvPr>
            <p:cNvSpPr/>
            <p:nvPr/>
          </p:nvSpPr>
          <p:spPr>
            <a:xfrm>
              <a:off x="228373" y="1985566"/>
              <a:ext cx="2810034" cy="1642410"/>
            </a:xfrm>
            <a:prstGeom prst="round2DiagRect">
              <a:avLst/>
            </a:prstGeom>
            <a:blipFill>
              <a:blip r:embed="rId2"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30" name="Rectángulo: esquinas diagonales redondeadas 29">
              <a:extLst>
                <a:ext uri="{FF2B5EF4-FFF2-40B4-BE49-F238E27FC236}">
                  <a16:creationId xmlns:a16="http://schemas.microsoft.com/office/drawing/2014/main" id="{94F00C7A-FAB9-DAF3-CDAD-52725D8B2A4C}"/>
                </a:ext>
              </a:extLst>
            </p:cNvPr>
            <p:cNvSpPr/>
            <p:nvPr/>
          </p:nvSpPr>
          <p:spPr>
            <a:xfrm>
              <a:off x="1403648" y="3358223"/>
              <a:ext cx="2917472" cy="1642409"/>
            </a:xfrm>
            <a:prstGeom prst="round2DiagRect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2A528B2E-BB68-EB3A-EAE1-4484D0030F10}"/>
              </a:ext>
            </a:extLst>
          </p:cNvPr>
          <p:cNvGrpSpPr/>
          <p:nvPr/>
        </p:nvGrpSpPr>
        <p:grpSpPr>
          <a:xfrm>
            <a:off x="68831" y="792041"/>
            <a:ext cx="1839885" cy="1126163"/>
            <a:chOff x="2766830" y="1118253"/>
            <a:chExt cx="1839885" cy="1126163"/>
          </a:xfrm>
        </p:grpSpPr>
        <p:sp>
          <p:nvSpPr>
            <p:cNvPr id="64" name="Rectángulo: esquinas redondeadas 63">
              <a:extLst>
                <a:ext uri="{FF2B5EF4-FFF2-40B4-BE49-F238E27FC236}">
                  <a16:creationId xmlns:a16="http://schemas.microsoft.com/office/drawing/2014/main" id="{10D96D1D-B68E-1D10-2846-52A6EF5904A6}"/>
                </a:ext>
              </a:extLst>
            </p:cNvPr>
            <p:cNvSpPr/>
            <p:nvPr/>
          </p:nvSpPr>
          <p:spPr>
            <a:xfrm>
              <a:off x="2879812" y="1118253"/>
              <a:ext cx="1656184" cy="1126163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65" name="CuadroTexto 64">
              <a:extLst>
                <a:ext uri="{FF2B5EF4-FFF2-40B4-BE49-F238E27FC236}">
                  <a16:creationId xmlns:a16="http://schemas.microsoft.com/office/drawing/2014/main" id="{80303807-B53F-8AAC-649E-BDD2F70ACF09}"/>
                </a:ext>
              </a:extLst>
            </p:cNvPr>
            <p:cNvSpPr txBox="1"/>
            <p:nvPr/>
          </p:nvSpPr>
          <p:spPr>
            <a:xfrm>
              <a:off x="2766830" y="1312002"/>
              <a:ext cx="18398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b="1" dirty="0">
                  <a:solidFill>
                    <a:schemeClr val="bg1"/>
                  </a:solidFill>
                  <a:latin typeface="+mn-lt"/>
                </a:rPr>
                <a:t>Actividades para gestión o dirección del proyecto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9E130F7-C222-161C-D63C-E820D1768D4C}"/>
              </a:ext>
            </a:extLst>
          </p:cNvPr>
          <p:cNvSpPr txBox="1"/>
          <p:nvPr/>
        </p:nvSpPr>
        <p:spPr>
          <a:xfrm>
            <a:off x="2021698" y="798116"/>
            <a:ext cx="499857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 la Agencia el equipo de gestión del proyecto lo conforman el PM designado y generalmente apoyado </a:t>
            </a:r>
            <a:br>
              <a:rPr lang="es-UY" sz="1400" dirty="0">
                <a:latin typeface="+mn-lt"/>
              </a:rPr>
            </a:br>
            <a:r>
              <a:rPr lang="es-UY" sz="1400" dirty="0">
                <a:latin typeface="+mn-lt"/>
              </a:rPr>
              <a:t>por un grupo de colaboradores, con mayor o menor dedicación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7F901D0-1675-0FFB-674A-4D68D5C6DF7C}"/>
              </a:ext>
            </a:extLst>
          </p:cNvPr>
          <p:cNvSpPr txBox="1"/>
          <p:nvPr/>
        </p:nvSpPr>
        <p:spPr>
          <a:xfrm>
            <a:off x="4650165" y="1580720"/>
            <a:ext cx="430791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Cuando el proyecto se ejecuta en un organismo, se debe contar con un grupo de funcionarios del mismo, que colabore con la gestión.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A2BF8DA-97C9-0354-9B77-5AA75AEBDAD8}"/>
              </a:ext>
            </a:extLst>
          </p:cNvPr>
          <p:cNvSpPr txBox="1"/>
          <p:nvPr/>
        </p:nvSpPr>
        <p:spPr>
          <a:xfrm>
            <a:off x="3203848" y="2419442"/>
            <a:ext cx="5230312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UY" sz="1400" dirty="0">
                <a:latin typeface="+mn-lt"/>
              </a:rPr>
              <a:t>Entre ambos equipos, se encargan de planificar y ejecutar actividades de comunicación y gestión de las partes interesadas (expectativas, apoyos y resistencias)</a:t>
            </a:r>
          </a:p>
        </p:txBody>
      </p:sp>
    </p:spTree>
    <p:extLst>
      <p:ext uri="{BB962C8B-B14F-4D97-AF65-F5344CB8AC3E}">
        <p14:creationId xmlns:p14="http://schemas.microsoft.com/office/powerpoint/2010/main" val="22945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>
            <a:extLst>
              <a:ext uri="{FF2B5EF4-FFF2-40B4-BE49-F238E27FC236}">
                <a16:creationId xmlns:a16="http://schemas.microsoft.com/office/drawing/2014/main" id="{FAAEFC8A-9184-8AC0-F88B-4B46CEF54869}"/>
              </a:ext>
            </a:extLst>
          </p:cNvPr>
          <p:cNvGrpSpPr/>
          <p:nvPr/>
        </p:nvGrpSpPr>
        <p:grpSpPr>
          <a:xfrm>
            <a:off x="1310582" y="61473"/>
            <a:ext cx="4284184" cy="777141"/>
            <a:chOff x="2879812" y="1118253"/>
            <a:chExt cx="6287346" cy="523221"/>
          </a:xfrm>
        </p:grpSpPr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8F1BB8B5-F5D4-4039-D433-2BDF1A37BF20}"/>
                </a:ext>
              </a:extLst>
            </p:cNvPr>
            <p:cNvSpPr/>
            <p:nvPr/>
          </p:nvSpPr>
          <p:spPr>
            <a:xfrm>
              <a:off x="2879812" y="1118253"/>
              <a:ext cx="6180331" cy="523221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2C6ED02A-B8C1-C2AD-B341-15C639146C04}"/>
                </a:ext>
              </a:extLst>
            </p:cNvPr>
            <p:cNvSpPr txBox="1"/>
            <p:nvPr/>
          </p:nvSpPr>
          <p:spPr>
            <a:xfrm>
              <a:off x="2937912" y="1127803"/>
              <a:ext cx="6229246" cy="49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s-UY" sz="1400" dirty="0">
                  <a:solidFill>
                    <a:schemeClr val="bg1"/>
                  </a:solidFill>
                  <a:latin typeface="+mn-lt"/>
                </a:rPr>
                <a:t>Objetivo: </a:t>
              </a:r>
              <a:r>
                <a:rPr lang="es-UY" sz="1400" b="1" i="1" dirty="0">
                  <a:solidFill>
                    <a:schemeClr val="bg1"/>
                  </a:solidFill>
                  <a:latin typeface="+mn-lt"/>
                </a:rPr>
                <a:t>Implantar la solución NN para la gestión del transporte colectivo en la capital de un departamento, dirigido por un equipo de Agesic</a:t>
              </a:r>
              <a:r>
                <a:rPr lang="es-UY" sz="1400" dirty="0">
                  <a:solidFill>
                    <a:schemeClr val="bg1"/>
                  </a:solidFill>
                  <a:latin typeface="+mn-lt"/>
                </a:rPr>
                <a:t>.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A4BFBE9D-6B22-A7A4-F06C-3D56E713C16E}"/>
              </a:ext>
            </a:extLst>
          </p:cNvPr>
          <p:cNvSpPr txBox="1"/>
          <p:nvPr/>
        </p:nvSpPr>
        <p:spPr>
          <a:xfrm>
            <a:off x="74162" y="936649"/>
            <a:ext cx="2841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dirty="0">
                <a:latin typeface="+mn-lt"/>
              </a:rPr>
              <a:t>Posibles entregables principales: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55CF3E2-D6B0-2C7F-9EF2-5155F93ACA4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87908" y="1507838"/>
            <a:ext cx="522756" cy="65263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29B5C8B-2163-977E-48A2-63FCD4EB4D5F}"/>
              </a:ext>
            </a:extLst>
          </p:cNvPr>
          <p:cNvSpPr txBox="1"/>
          <p:nvPr/>
        </p:nvSpPr>
        <p:spPr>
          <a:xfrm>
            <a:off x="180676" y="1446247"/>
            <a:ext cx="3356097" cy="32521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28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Aplicación web para que los ciudadanos conozcan horarios y líneas de transporte</a:t>
            </a:r>
          </a:p>
          <a:p>
            <a:pPr marL="285750" indent="-285750">
              <a:spcAft>
                <a:spcPts val="3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Adecuación de infraestructura informática en el organismo</a:t>
            </a: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Campaña publicitaria hacia los ciudadanos y comunicaciones a los funcionarios municipales</a:t>
            </a: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Acuerdos con las líneas de transporte para conformar un equipo de coordinación estable que permita asegurar continuidad del uso del producto.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8480B22-F948-D244-11A1-75845B3ABFD4}"/>
              </a:ext>
            </a:extLst>
          </p:cNvPr>
          <p:cNvSpPr txBox="1"/>
          <p:nvPr/>
        </p:nvSpPr>
        <p:spPr>
          <a:xfrm>
            <a:off x="4401501" y="1507838"/>
            <a:ext cx="194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Empresa de software y </a:t>
            </a:r>
            <a:r>
              <a:rPr lang="es-UY" sz="1200" dirty="0" err="1">
                <a:latin typeface="+mn-lt"/>
              </a:rPr>
              <a:t>testing</a:t>
            </a:r>
            <a:r>
              <a:rPr lang="es-UY" sz="1200" dirty="0">
                <a:latin typeface="+mn-lt"/>
              </a:rPr>
              <a:t> contratada por Agesic (proveedor)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340F124-B771-05AD-7270-E4E7A032D16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21612" y="2270585"/>
            <a:ext cx="510864" cy="559112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CCD1ED4-6856-5BD7-3532-7F83120C47D3}"/>
              </a:ext>
            </a:extLst>
          </p:cNvPr>
          <p:cNvSpPr txBox="1"/>
          <p:nvPr/>
        </p:nvSpPr>
        <p:spPr>
          <a:xfrm>
            <a:off x="4434635" y="2282094"/>
            <a:ext cx="1862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TI del organismo y áreas de Agesic (IOTI, TI, Seguridad Información)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157C6C2-0704-F261-33F8-AB6BA38E43A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90764" y="3001804"/>
            <a:ext cx="596317" cy="658722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1C298616-D8CF-5BD0-7F82-FFBC69E4537D}"/>
              </a:ext>
            </a:extLst>
          </p:cNvPr>
          <p:cNvSpPr txBox="1"/>
          <p:nvPr/>
        </p:nvSpPr>
        <p:spPr>
          <a:xfrm>
            <a:off x="4472536" y="3046925"/>
            <a:ext cx="1643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Área interna o proveedor contratado por el organismo, 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CEC9765D-D295-59D2-5E46-1E16551709C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7129" y="3938196"/>
            <a:ext cx="562276" cy="609132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DD97321C-8420-1DC8-BEFE-05E94E9A3E90}"/>
              </a:ext>
            </a:extLst>
          </p:cNvPr>
          <p:cNvSpPr txBox="1"/>
          <p:nvPr/>
        </p:nvSpPr>
        <p:spPr>
          <a:xfrm>
            <a:off x="4501524" y="4011929"/>
            <a:ext cx="132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Área específica del organismo, </a:t>
            </a:r>
          </a:p>
        </p:txBody>
      </p:sp>
      <p:grpSp>
        <p:nvGrpSpPr>
          <p:cNvPr id="75" name="Grupo 74">
            <a:extLst>
              <a:ext uri="{FF2B5EF4-FFF2-40B4-BE49-F238E27FC236}">
                <a16:creationId xmlns:a16="http://schemas.microsoft.com/office/drawing/2014/main" id="{E9BE6E08-E0B0-769C-38F9-1E8E32665B35}"/>
              </a:ext>
            </a:extLst>
          </p:cNvPr>
          <p:cNvGrpSpPr/>
          <p:nvPr/>
        </p:nvGrpSpPr>
        <p:grpSpPr>
          <a:xfrm>
            <a:off x="6932195" y="769555"/>
            <a:ext cx="1967084" cy="2232249"/>
            <a:chOff x="7333095" y="1779661"/>
            <a:chExt cx="1967084" cy="2232249"/>
          </a:xfrm>
        </p:grpSpPr>
        <p:pic>
          <p:nvPicPr>
            <p:cNvPr id="69" name="Imagen 68">
              <a:extLst>
                <a:ext uri="{FF2B5EF4-FFF2-40B4-BE49-F238E27FC236}">
                  <a16:creationId xmlns:a16="http://schemas.microsoft.com/office/drawing/2014/main" id="{65ED9B07-8D77-2CE9-7C3C-6295DDADC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17292" y="2857241"/>
              <a:ext cx="667151" cy="488727"/>
            </a:xfrm>
            <a:prstGeom prst="rect">
              <a:avLst/>
            </a:prstGeom>
          </p:spPr>
        </p:pic>
        <p:pic>
          <p:nvPicPr>
            <p:cNvPr id="70" name="Imagen 69">
              <a:extLst>
                <a:ext uri="{FF2B5EF4-FFF2-40B4-BE49-F238E27FC236}">
                  <a16:creationId xmlns:a16="http://schemas.microsoft.com/office/drawing/2014/main" id="{49A3EAB4-670A-60C1-C14E-7D612DC49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01824" y="1949805"/>
              <a:ext cx="693479" cy="468670"/>
            </a:xfrm>
            <a:prstGeom prst="rect">
              <a:avLst/>
            </a:prstGeom>
          </p:spPr>
        </p:pic>
        <p:sp>
          <p:nvSpPr>
            <p:cNvPr id="71" name="Rectángulo: esquinas redondeadas 70">
              <a:extLst>
                <a:ext uri="{FF2B5EF4-FFF2-40B4-BE49-F238E27FC236}">
                  <a16:creationId xmlns:a16="http://schemas.microsoft.com/office/drawing/2014/main" id="{E2E4428A-6544-6095-7D15-0E7F4674BD9D}"/>
                </a:ext>
              </a:extLst>
            </p:cNvPr>
            <p:cNvSpPr/>
            <p:nvPr/>
          </p:nvSpPr>
          <p:spPr>
            <a:xfrm>
              <a:off x="7333095" y="1779661"/>
              <a:ext cx="1888923" cy="223224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72" name="CuadroTexto 71">
              <a:extLst>
                <a:ext uri="{FF2B5EF4-FFF2-40B4-BE49-F238E27FC236}">
                  <a16:creationId xmlns:a16="http://schemas.microsoft.com/office/drawing/2014/main" id="{09B6A74B-1756-7805-EB33-095EFA041BAC}"/>
                </a:ext>
              </a:extLst>
            </p:cNvPr>
            <p:cNvSpPr txBox="1"/>
            <p:nvPr/>
          </p:nvSpPr>
          <p:spPr>
            <a:xfrm>
              <a:off x="7707312" y="3087082"/>
              <a:ext cx="13677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s-UY" sz="1200" dirty="0">
                  <a:latin typeface="+mn-lt"/>
                </a:rPr>
                <a:t>PM y colaboradores del organismo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916506A3-B4F7-BEBE-CCD0-575D25D861B1}"/>
                </a:ext>
              </a:extLst>
            </p:cNvPr>
            <p:cNvSpPr txBox="1"/>
            <p:nvPr/>
          </p:nvSpPr>
          <p:spPr>
            <a:xfrm>
              <a:off x="8024615" y="1946755"/>
              <a:ext cx="12755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s-UY" sz="1200" dirty="0">
                  <a:latin typeface="+mn-lt"/>
                </a:rPr>
                <a:t>PM y equipo de Agesic</a:t>
              </a:r>
            </a:p>
          </p:txBody>
        </p:sp>
      </p:grp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5E782D8-5982-3471-8BD1-CEFF9F47F1C9}"/>
              </a:ext>
            </a:extLst>
          </p:cNvPr>
          <p:cNvSpPr txBox="1"/>
          <p:nvPr/>
        </p:nvSpPr>
        <p:spPr>
          <a:xfrm>
            <a:off x="6832641" y="3219822"/>
            <a:ext cx="2130683" cy="1354217"/>
          </a:xfrm>
          <a:prstGeom prst="rect">
            <a:avLst/>
          </a:prstGeom>
          <a:solidFill>
            <a:srgbClr val="CEFED3"/>
          </a:solidFill>
        </p:spPr>
        <p:txBody>
          <a:bodyPr wrap="square" rtlCol="0">
            <a:spAutoFit/>
          </a:bodyPr>
          <a:lstStyle/>
          <a:p>
            <a:pPr marL="179388" indent="-1793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Plan general de trabajo (entregables, plazos)</a:t>
            </a:r>
          </a:p>
          <a:p>
            <a:pPr marL="179388" indent="-1793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Coordinación y control de los equipos de desarrollo</a:t>
            </a:r>
          </a:p>
          <a:p>
            <a:pPr marL="179388" indent="-1793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Gestión de las partes interesadas en organismo</a:t>
            </a:r>
          </a:p>
        </p:txBody>
      </p:sp>
      <p:sp>
        <p:nvSpPr>
          <p:cNvPr id="73" name="Cerrar llave 72">
            <a:extLst>
              <a:ext uri="{FF2B5EF4-FFF2-40B4-BE49-F238E27FC236}">
                <a16:creationId xmlns:a16="http://schemas.microsoft.com/office/drawing/2014/main" id="{2B561D94-A72B-3B39-5126-96E710DACA73}"/>
              </a:ext>
            </a:extLst>
          </p:cNvPr>
          <p:cNvSpPr/>
          <p:nvPr/>
        </p:nvSpPr>
        <p:spPr>
          <a:xfrm>
            <a:off x="6363915" y="1422240"/>
            <a:ext cx="216038" cy="2882139"/>
          </a:xfrm>
          <a:prstGeom prst="rightBrace">
            <a:avLst>
              <a:gd name="adj1" fmla="val 45546"/>
              <a:gd name="adj2" fmla="val 19574"/>
            </a:avLst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76" name="Título 75">
            <a:extLst>
              <a:ext uri="{FF2B5EF4-FFF2-40B4-BE49-F238E27FC236}">
                <a16:creationId xmlns:a16="http://schemas.microsoft.com/office/drawing/2014/main" id="{327CCC48-7137-D3D7-72C0-17BEA146D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b="1" dirty="0"/>
              <a:t>Ejemplo: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695388E-BA4F-8070-9FE2-D4A2D81158DB}"/>
              </a:ext>
            </a:extLst>
          </p:cNvPr>
          <p:cNvSpPr txBox="1"/>
          <p:nvPr/>
        </p:nvSpPr>
        <p:spPr>
          <a:xfrm>
            <a:off x="3926214" y="976396"/>
            <a:ext cx="2841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dirty="0">
                <a:latin typeface="+mn-lt"/>
              </a:rPr>
              <a:t>Posibles equipos de desarrollo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089BF7A-BB12-B7FE-37A9-D1287FC6E478}"/>
              </a:ext>
            </a:extLst>
          </p:cNvPr>
          <p:cNvSpPr txBox="1"/>
          <p:nvPr/>
        </p:nvSpPr>
        <p:spPr>
          <a:xfrm>
            <a:off x="6870364" y="346857"/>
            <a:ext cx="2028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dirty="0">
                <a:latin typeface="+mn-lt"/>
              </a:rPr>
              <a:t>Gestión del proyecto</a:t>
            </a:r>
          </a:p>
        </p:txBody>
      </p:sp>
    </p:spTree>
    <p:extLst>
      <p:ext uri="{BB962C8B-B14F-4D97-AF65-F5344CB8AC3E}">
        <p14:creationId xmlns:p14="http://schemas.microsoft.com/office/powerpoint/2010/main" val="225230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 animBg="1"/>
      <p:bldP spid="10" grpId="0"/>
      <p:bldP spid="14" grpId="0"/>
      <p:bldP spid="25" grpId="0"/>
      <p:bldP spid="28" grpId="0"/>
      <p:bldP spid="74" grpId="0" uiExpand="1" build="p" animBg="1"/>
      <p:bldP spid="73" grpId="0" animBg="1"/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 Agesic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2136A1BF-737A-9830-DEDC-F4FA3C969DEF}"/>
              </a:ext>
            </a:extLst>
          </p:cNvPr>
          <p:cNvGrpSpPr/>
          <p:nvPr/>
        </p:nvGrpSpPr>
        <p:grpSpPr>
          <a:xfrm>
            <a:off x="107504" y="740919"/>
            <a:ext cx="3514093" cy="1062843"/>
            <a:chOff x="2150396" y="1000698"/>
            <a:chExt cx="3514093" cy="1062843"/>
          </a:xfrm>
        </p:grpSpPr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43EAB397-CA7A-B32D-6BC7-118ECCBDACB6}"/>
                </a:ext>
              </a:extLst>
            </p:cNvPr>
            <p:cNvSpPr/>
            <p:nvPr/>
          </p:nvSpPr>
          <p:spPr>
            <a:xfrm>
              <a:off x="2213845" y="1000698"/>
              <a:ext cx="3450644" cy="106284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1873E5CB-5AF1-95E1-6CDB-E198653A8A03}"/>
                </a:ext>
              </a:extLst>
            </p:cNvPr>
            <p:cNvSpPr txBox="1"/>
            <p:nvPr/>
          </p:nvSpPr>
          <p:spPr>
            <a:xfrm>
              <a:off x="2150396" y="1022914"/>
              <a:ext cx="33123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s-UY" sz="1400" dirty="0">
                  <a:latin typeface="+mn-lt"/>
                </a:rPr>
                <a:t>Las actividades de desarrollo de entregables y de gestión las podemos agrupar en </a:t>
              </a:r>
              <a:r>
                <a:rPr lang="es-UY" sz="1400" b="1" i="1" dirty="0">
                  <a:latin typeface="+mn-lt"/>
                </a:rPr>
                <a:t>grupos de procesos</a:t>
              </a:r>
              <a:r>
                <a:rPr lang="es-UY" sz="1400" dirty="0">
                  <a:latin typeface="+mn-lt"/>
                </a:rPr>
                <a:t>, cada uno generando distintos resultados.</a:t>
              </a:r>
              <a:endParaRPr lang="es-UY" sz="1400" b="1" i="1" dirty="0">
                <a:latin typeface="+mn-lt"/>
              </a:endParaRPr>
            </a:p>
          </p:txBody>
        </p:sp>
      </p:grpSp>
      <p:grpSp>
        <p:nvGrpSpPr>
          <p:cNvPr id="78" name="Grupo 77">
            <a:extLst>
              <a:ext uri="{FF2B5EF4-FFF2-40B4-BE49-F238E27FC236}">
                <a16:creationId xmlns:a16="http://schemas.microsoft.com/office/drawing/2014/main" id="{021334AF-D055-66F4-4159-24C2C207AAAF}"/>
              </a:ext>
            </a:extLst>
          </p:cNvPr>
          <p:cNvGrpSpPr/>
          <p:nvPr/>
        </p:nvGrpSpPr>
        <p:grpSpPr>
          <a:xfrm>
            <a:off x="1718910" y="2120975"/>
            <a:ext cx="5858831" cy="2053346"/>
            <a:chOff x="1769218" y="2556508"/>
            <a:chExt cx="4499232" cy="1451344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DF35E479-8ECB-36D6-72B3-591DD1298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0977" y="2571750"/>
              <a:ext cx="800169" cy="922100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EDB24460-9325-B3FD-BF57-3F1802A6A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6892" y="2556508"/>
              <a:ext cx="784928" cy="929721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A46F133-33D9-C301-65DA-3ECF89F84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1585" y="2586992"/>
              <a:ext cx="807790" cy="914479"/>
            </a:xfrm>
            <a:prstGeom prst="rect">
              <a:avLst/>
            </a:prstGeom>
          </p:spPr>
        </p:pic>
        <p:sp>
          <p:nvSpPr>
            <p:cNvPr id="23" name="Flecha: a la derecha 22">
              <a:extLst>
                <a:ext uri="{FF2B5EF4-FFF2-40B4-BE49-F238E27FC236}">
                  <a16:creationId xmlns:a16="http://schemas.microsoft.com/office/drawing/2014/main" id="{770BB341-CE19-2C27-A3D1-08B91CC5AED5}"/>
                </a:ext>
              </a:extLst>
            </p:cNvPr>
            <p:cNvSpPr/>
            <p:nvPr/>
          </p:nvSpPr>
          <p:spPr>
            <a:xfrm>
              <a:off x="2705323" y="3032800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4" name="Flecha: a la derecha 23">
              <a:extLst>
                <a:ext uri="{FF2B5EF4-FFF2-40B4-BE49-F238E27FC236}">
                  <a16:creationId xmlns:a16="http://schemas.microsoft.com/office/drawing/2014/main" id="{BCBF48F5-DA81-29F8-8A9B-3B839FAF971D}"/>
                </a:ext>
              </a:extLst>
            </p:cNvPr>
            <p:cNvSpPr/>
            <p:nvPr/>
          </p:nvSpPr>
          <p:spPr>
            <a:xfrm>
              <a:off x="3889945" y="3024671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25" name="Flecha: a la derecha 24">
              <a:extLst>
                <a:ext uri="{FF2B5EF4-FFF2-40B4-BE49-F238E27FC236}">
                  <a16:creationId xmlns:a16="http://schemas.microsoft.com/office/drawing/2014/main" id="{BE74E292-DCED-033E-9596-A5797C01492C}"/>
                </a:ext>
              </a:extLst>
            </p:cNvPr>
            <p:cNvSpPr/>
            <p:nvPr/>
          </p:nvSpPr>
          <p:spPr>
            <a:xfrm>
              <a:off x="5025214" y="3021369"/>
              <a:ext cx="242638" cy="22854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01B3DB58-5CD7-0CB0-7528-C87BF6AC16CE}"/>
                </a:ext>
              </a:extLst>
            </p:cNvPr>
            <p:cNvSpPr txBox="1"/>
            <p:nvPr/>
          </p:nvSpPr>
          <p:spPr>
            <a:xfrm>
              <a:off x="2921474" y="3546187"/>
              <a:ext cx="1187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Inicio y planificación</a:t>
              </a:r>
            </a:p>
          </p:txBody>
        </p:sp>
        <p:sp>
          <p:nvSpPr>
            <p:cNvPr id="64" name="CuadroTexto 63">
              <a:extLst>
                <a:ext uri="{FF2B5EF4-FFF2-40B4-BE49-F238E27FC236}">
                  <a16:creationId xmlns:a16="http://schemas.microsoft.com/office/drawing/2014/main" id="{F9A41B2E-D7F6-B0E4-E294-26DF81CE69B9}"/>
                </a:ext>
              </a:extLst>
            </p:cNvPr>
            <p:cNvSpPr txBox="1"/>
            <p:nvPr/>
          </p:nvSpPr>
          <p:spPr>
            <a:xfrm>
              <a:off x="4101271" y="3534755"/>
              <a:ext cx="1187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Ejecución y control</a:t>
              </a:r>
            </a:p>
          </p:txBody>
        </p:sp>
        <p:sp>
          <p:nvSpPr>
            <p:cNvPr id="65" name="CuadroTexto 64">
              <a:extLst>
                <a:ext uri="{FF2B5EF4-FFF2-40B4-BE49-F238E27FC236}">
                  <a16:creationId xmlns:a16="http://schemas.microsoft.com/office/drawing/2014/main" id="{30552310-BE2D-F845-5F57-A2DB4597351F}"/>
                </a:ext>
              </a:extLst>
            </p:cNvPr>
            <p:cNvSpPr txBox="1"/>
            <p:nvPr/>
          </p:nvSpPr>
          <p:spPr>
            <a:xfrm>
              <a:off x="5080470" y="3512386"/>
              <a:ext cx="1187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200" dirty="0">
                  <a:latin typeface="+mn-lt"/>
                </a:rPr>
                <a:t>Cierre</a:t>
              </a:r>
            </a:p>
          </p:txBody>
        </p:sp>
        <p:grpSp>
          <p:nvGrpSpPr>
            <p:cNvPr id="75" name="Grupo 74">
              <a:extLst>
                <a:ext uri="{FF2B5EF4-FFF2-40B4-BE49-F238E27FC236}">
                  <a16:creationId xmlns:a16="http://schemas.microsoft.com/office/drawing/2014/main" id="{01DAC79B-9968-77DC-F83A-18211CD7EF22}"/>
                </a:ext>
              </a:extLst>
            </p:cNvPr>
            <p:cNvGrpSpPr/>
            <p:nvPr/>
          </p:nvGrpSpPr>
          <p:grpSpPr>
            <a:xfrm>
              <a:off x="1769218" y="2571750"/>
              <a:ext cx="1145750" cy="1254639"/>
              <a:chOff x="4067943" y="1049246"/>
              <a:chExt cx="1145750" cy="1254639"/>
            </a:xfrm>
          </p:grpSpPr>
          <p:pic>
            <p:nvPicPr>
              <p:cNvPr id="76" name="Imagen 75">
                <a:extLst>
                  <a:ext uri="{FF2B5EF4-FFF2-40B4-BE49-F238E27FC236}">
                    <a16:creationId xmlns:a16="http://schemas.microsoft.com/office/drawing/2014/main" id="{09976D52-77D1-00D7-8EED-4F1E24DCA2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67943" y="1049246"/>
                <a:ext cx="853089" cy="972680"/>
              </a:xfrm>
              <a:prstGeom prst="rect">
                <a:avLst/>
              </a:prstGeom>
            </p:spPr>
          </p:pic>
          <p:sp>
            <p:nvSpPr>
              <p:cNvPr id="77" name="CuadroTexto 76">
                <a:extLst>
                  <a:ext uri="{FF2B5EF4-FFF2-40B4-BE49-F238E27FC236}">
                    <a16:creationId xmlns:a16="http://schemas.microsoft.com/office/drawing/2014/main" id="{4CFD3F11-53F4-EDD4-7013-B286CEE9F7ED}"/>
                  </a:ext>
                </a:extLst>
              </p:cNvPr>
              <p:cNvSpPr txBox="1"/>
              <p:nvPr/>
            </p:nvSpPr>
            <p:spPr>
              <a:xfrm>
                <a:off x="4194519" y="2026886"/>
                <a:ext cx="10191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UY" sz="1200" dirty="0">
                    <a:latin typeface="+mn-lt"/>
                  </a:rPr>
                  <a:t>Creación</a:t>
                </a:r>
              </a:p>
            </p:txBody>
          </p:sp>
        </p:grp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570DBA1B-0293-9CCE-2462-3E564587BB55}"/>
              </a:ext>
            </a:extLst>
          </p:cNvPr>
          <p:cNvGrpSpPr/>
          <p:nvPr/>
        </p:nvGrpSpPr>
        <p:grpSpPr>
          <a:xfrm>
            <a:off x="3131840" y="1486549"/>
            <a:ext cx="4746546" cy="2525361"/>
            <a:chOff x="3131840" y="1486549"/>
            <a:chExt cx="4746546" cy="2525361"/>
          </a:xfrm>
        </p:grpSpPr>
        <p:sp>
          <p:nvSpPr>
            <p:cNvPr id="2" name="Rectángulo: esquinas redondeadas 1">
              <a:extLst>
                <a:ext uri="{FF2B5EF4-FFF2-40B4-BE49-F238E27FC236}">
                  <a16:creationId xmlns:a16="http://schemas.microsoft.com/office/drawing/2014/main" id="{2D98F933-F21C-6294-ACCB-FB2A15899D5A}"/>
                </a:ext>
              </a:extLst>
            </p:cNvPr>
            <p:cNvSpPr/>
            <p:nvPr/>
          </p:nvSpPr>
          <p:spPr>
            <a:xfrm>
              <a:off x="3131840" y="1995686"/>
              <a:ext cx="4680520" cy="201622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ECD9BA84-6564-CA91-15BE-1BD2CD9E043F}"/>
                </a:ext>
              </a:extLst>
            </p:cNvPr>
            <p:cNvSpPr txBox="1"/>
            <p:nvPr/>
          </p:nvSpPr>
          <p:spPr>
            <a:xfrm>
              <a:off x="3882937" y="1486549"/>
              <a:ext cx="399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1600" dirty="0">
                  <a:latin typeface="+mn-lt"/>
                </a:rPr>
                <a:t>Grupos de procesos de un proyecto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510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7427886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Grupos de procesos en un proyecto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5157395-5C58-7E18-40B2-C1DB5CD754A3}"/>
              </a:ext>
            </a:extLst>
          </p:cNvPr>
          <p:cNvSpPr txBox="1"/>
          <p:nvPr/>
        </p:nvSpPr>
        <p:spPr>
          <a:xfrm>
            <a:off x="136348" y="615175"/>
            <a:ext cx="3342585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Creación del proyecto. </a:t>
            </a:r>
          </a:p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La decisión de emprender un proyecto resulta de un proceso de </a:t>
            </a:r>
            <a:r>
              <a:rPr lang="es-UY" sz="1400" i="1" dirty="0">
                <a:latin typeface="+mn-lt"/>
              </a:rPr>
              <a:t>planificación estratégica </a:t>
            </a:r>
            <a:r>
              <a:rPr lang="es-UY" sz="1400" dirty="0">
                <a:latin typeface="+mn-lt"/>
              </a:rPr>
              <a:t>previo, desarrollado por las áreas del Agencia.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3005D4F-861B-DBCF-7B67-F4B220916479}"/>
              </a:ext>
            </a:extLst>
          </p:cNvPr>
          <p:cNvSpPr txBox="1"/>
          <p:nvPr/>
        </p:nvSpPr>
        <p:spPr>
          <a:xfrm>
            <a:off x="4427984" y="570543"/>
            <a:ext cx="4464496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No es parte de los procesos de un proyecto, pero es importante entender cómo nace la necesidad de poner en marcha un proyecto.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Teniendo en cuenta los </a:t>
            </a:r>
            <a:r>
              <a:rPr lang="es-UY" sz="1200" i="1" dirty="0">
                <a:latin typeface="+mn-lt"/>
              </a:rPr>
              <a:t>objetivos generales </a:t>
            </a:r>
            <a:r>
              <a:rPr lang="es-UY" sz="1200" dirty="0">
                <a:latin typeface="+mn-lt"/>
              </a:rPr>
              <a:t>de la Agencia y </a:t>
            </a:r>
            <a:r>
              <a:rPr lang="es-UY" sz="1200" i="1" dirty="0">
                <a:latin typeface="+mn-lt"/>
              </a:rPr>
              <a:t>sus compromisos,</a:t>
            </a:r>
            <a:r>
              <a:rPr lang="es-UY" sz="1200" dirty="0">
                <a:latin typeface="+mn-lt"/>
              </a:rPr>
              <a:t> se definen </a:t>
            </a:r>
            <a:r>
              <a:rPr lang="es-UY" sz="1200" b="1" i="1" dirty="0">
                <a:latin typeface="+mn-lt"/>
              </a:rPr>
              <a:t>agendas</a:t>
            </a:r>
            <a:r>
              <a:rPr lang="es-UY" sz="1200" dirty="0">
                <a:latin typeface="+mn-lt"/>
              </a:rPr>
              <a:t>, que describen principalmente propósitos, beneficios y líneas de acción (Gobierno Digital, Gobierno Abierto, Uruguay Digital, etc.)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Las agendas dan lugar a </a:t>
            </a:r>
            <a:r>
              <a:rPr lang="es-UY" sz="1200" b="1" i="1" dirty="0">
                <a:latin typeface="+mn-lt"/>
              </a:rPr>
              <a:t>planes</a:t>
            </a:r>
            <a:r>
              <a:rPr lang="es-UY" sz="1200" dirty="0">
                <a:latin typeface="+mn-lt"/>
              </a:rPr>
              <a:t> con iniciativas y sus objetivos, metas y recursos (</a:t>
            </a:r>
            <a:r>
              <a:rPr lang="es-UY" sz="1200" i="1" dirty="0">
                <a:latin typeface="+mn-lt"/>
              </a:rPr>
              <a:t>plan estratégico </a:t>
            </a:r>
            <a:r>
              <a:rPr lang="es-UY" sz="1200" dirty="0">
                <a:latin typeface="+mn-lt"/>
              </a:rPr>
              <a:t>de la Agencia)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UY" sz="1200" dirty="0">
                <a:latin typeface="+mn-lt"/>
              </a:rPr>
              <a:t>Una iniciativa genera uno o más </a:t>
            </a:r>
            <a:r>
              <a:rPr lang="es-UY" sz="1200" b="1" i="1" dirty="0">
                <a:latin typeface="+mn-lt"/>
              </a:rPr>
              <a:t>proyectos</a:t>
            </a:r>
            <a:r>
              <a:rPr lang="es-UY" sz="1200" dirty="0">
                <a:latin typeface="+mn-lt"/>
              </a:rPr>
              <a:t> en la Agencia, cada uno con su propio </a:t>
            </a:r>
            <a:r>
              <a:rPr lang="es-UY" sz="1200" b="1" i="1" dirty="0">
                <a:latin typeface="+mn-lt"/>
              </a:rPr>
              <a:t>objetivo específico</a:t>
            </a:r>
            <a:r>
              <a:rPr lang="es-UY" sz="1200" dirty="0">
                <a:latin typeface="+mn-lt"/>
              </a:rPr>
              <a:t>, que se traduce en un </a:t>
            </a:r>
            <a:r>
              <a:rPr lang="es-UY" sz="1200" b="1" i="1" dirty="0">
                <a:latin typeface="+mn-lt"/>
              </a:rPr>
              <a:t>entregable final</a:t>
            </a:r>
            <a:r>
              <a:rPr lang="es-UY" sz="1200" dirty="0">
                <a:latin typeface="+mn-lt"/>
              </a:rPr>
              <a:t>. </a:t>
            </a:r>
          </a:p>
        </p:txBody>
      </p:sp>
      <p:pic>
        <p:nvPicPr>
          <p:cNvPr id="79" name="Imagen 78">
            <a:extLst>
              <a:ext uri="{FF2B5EF4-FFF2-40B4-BE49-F238E27FC236}">
                <a16:creationId xmlns:a16="http://schemas.microsoft.com/office/drawing/2014/main" id="{F351394C-F399-AC9F-36B3-6BC106F0D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7694"/>
            <a:ext cx="3990913" cy="141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9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build="p"/>
    </p:bldLst>
  </p:timing>
</p:sld>
</file>

<file path=ppt/theme/theme1.xml><?xml version="1.0" encoding="utf-8"?>
<a:theme xmlns:a="http://schemas.openxmlformats.org/drawingml/2006/main" name="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smtClean="0">
            <a:latin typeface="+mn-l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9no encuentro 16x9</Template>
  <TotalTime>11747</TotalTime>
  <Words>4746</Words>
  <Application>Microsoft Office PowerPoint</Application>
  <PresentationFormat>Presentación en pantalla (16:9)</PresentationFormat>
  <Paragraphs>468</Paragraphs>
  <Slides>50</Slides>
  <Notes>1</Notes>
  <HiddenSlides>32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8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65" baseType="lpstr">
      <vt:lpstr>Arial</vt:lpstr>
      <vt:lpstr>Calibri</vt:lpstr>
      <vt:lpstr>Comic Sans MS</vt:lpstr>
      <vt:lpstr>Gotham</vt:lpstr>
      <vt:lpstr>Microsoft Sans Serif</vt:lpstr>
      <vt:lpstr>Wingdings</vt:lpstr>
      <vt:lpstr>PORTADA 10 ENCUENTRO</vt:lpstr>
      <vt:lpstr>1_PORTADA 10 ENCUENTRO</vt:lpstr>
      <vt:lpstr>CONTENIDO 10 ENCUENTRO</vt:lpstr>
      <vt:lpstr>2_CONTENIDO 10 ENCUENTRO</vt:lpstr>
      <vt:lpstr>1_CONTENIDO 10 ENCUENTRO</vt:lpstr>
      <vt:lpstr>3_CONTENIDO 10 ENCUENTRO</vt:lpstr>
      <vt:lpstr>4_CONTENIDO 10 ENCUENTRO</vt:lpstr>
      <vt:lpstr>5_CONTENIDO 10 ENCUENTRO</vt:lpstr>
      <vt:lpstr>CorelDRAW</vt:lpstr>
      <vt:lpstr>Presentación de PowerPoint</vt:lpstr>
      <vt:lpstr>Presentación de PowerPoint</vt:lpstr>
      <vt:lpstr>Actividades de gestión y desarrollo en un proyecto</vt:lpstr>
      <vt:lpstr>Actividades de gestión y desarrollo en un proyecto</vt:lpstr>
      <vt:lpstr>Actividades de gestión y desarrollo en un proyecto</vt:lpstr>
      <vt:lpstr>Actividades de gestión y desarrollo en un proyecto</vt:lpstr>
      <vt:lpstr>Ejemplo:</vt:lpstr>
      <vt:lpstr>Grupos de procesos en un proyecto Agesic</vt:lpstr>
      <vt:lpstr>Grupos de procesos en un proyecto</vt:lpstr>
      <vt:lpstr>Grupos de procesos en un proyecto</vt:lpstr>
      <vt:lpstr>Grupos de procesos en un proyecto</vt:lpstr>
      <vt:lpstr>Grupos de procesos en un proyecto</vt:lpstr>
      <vt:lpstr>Grupos de procesos en un proyecto</vt:lpstr>
      <vt:lpstr>Grupos de procesos en el desarrollo de un producto</vt:lpstr>
      <vt:lpstr>Preguntas</vt:lpstr>
      <vt:lpstr>Preguntas</vt:lpstr>
      <vt:lpstr>RESUMEN DE LA LECCIÓN</vt:lpstr>
      <vt:lpstr>A continuación…</vt:lpstr>
      <vt:lpstr>Presentación de PowerPoint</vt:lpstr>
      <vt:lpstr>Resumen de la lección:</vt:lpstr>
      <vt:lpstr>Enfoques para la gestión del proyecto</vt:lpstr>
      <vt:lpstr>Entregables de un proyecto</vt:lpstr>
      <vt:lpstr>EDT del proyecto</vt:lpstr>
      <vt:lpstr>EDT del proyecto</vt:lpstr>
      <vt:lpstr>Presentación de PowerPoint</vt:lpstr>
      <vt:lpstr>Presentación de PowerPoint</vt:lpstr>
      <vt:lpstr>Presentación de PowerPoint</vt:lpstr>
      <vt:lpstr>Paquetes de trabajo en EDT</vt:lpstr>
      <vt:lpstr>Paquetes de trabajo en EDT</vt:lpstr>
      <vt:lpstr>Ventajas de construir EDT</vt:lpstr>
      <vt:lpstr>Roles en un proyecto</vt:lpstr>
      <vt:lpstr>Partes interesadas del proyecto</vt:lpstr>
      <vt:lpstr>Aportes e influencia de los interesados en el proyecto…</vt:lpstr>
      <vt:lpstr>Elementos de un proyecto</vt:lpstr>
      <vt:lpstr>Elementos de un proyecto</vt:lpstr>
      <vt:lpstr>Elementos de un proyecto</vt:lpstr>
      <vt:lpstr>Enfoques de gestión y desarrollo</vt:lpstr>
      <vt:lpstr>Enfoques de gestión y desarrollo</vt:lpstr>
      <vt:lpstr>Enfoques de gestión y desarrollo</vt:lpstr>
      <vt:lpstr>Enfoques de gestión y desarrollo</vt:lpstr>
      <vt:lpstr>Enfoques de gestión y desarrollo</vt:lpstr>
      <vt:lpstr>Enfoques de gestión y desarrollo</vt:lpstr>
      <vt:lpstr>Enfoques de gestión y desarrollo</vt:lpstr>
      <vt:lpstr>Ciclo de vida de proyecto en Agesic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Corporate Edition</dc:creator>
  <cp:lastModifiedBy>DANIEL MATO</cp:lastModifiedBy>
  <cp:revision>559</cp:revision>
  <dcterms:created xsi:type="dcterms:W3CDTF">2017-07-14T14:51:12Z</dcterms:created>
  <dcterms:modified xsi:type="dcterms:W3CDTF">2024-04-30T22:16:14Z</dcterms:modified>
</cp:coreProperties>
</file>