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05" r:id="rId2"/>
    <p:sldMasterId id="2147483651" r:id="rId3"/>
    <p:sldMasterId id="2147483724" r:id="rId4"/>
    <p:sldMasterId id="2147483685" r:id="rId5"/>
    <p:sldMasterId id="2147483730" r:id="rId6"/>
  </p:sldMasterIdLst>
  <p:notesMasterIdLst>
    <p:notesMasterId r:id="rId15"/>
  </p:notesMasterIdLst>
  <p:handoutMasterIdLst>
    <p:handoutMasterId r:id="rId16"/>
  </p:handoutMasterIdLst>
  <p:sldIdLst>
    <p:sldId id="262" r:id="rId7"/>
    <p:sldId id="257" r:id="rId8"/>
    <p:sldId id="263" r:id="rId9"/>
    <p:sldId id="264" r:id="rId10"/>
    <p:sldId id="265" r:id="rId11"/>
    <p:sldId id="267" r:id="rId12"/>
    <p:sldId id="268" r:id="rId13"/>
    <p:sldId id="261" r:id="rId14"/>
  </p:sldIdLst>
  <p:sldSz cx="9144000" cy="5143500" type="screen16x9"/>
  <p:notesSz cx="6858000" cy="9144000"/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155A6"/>
    <a:srgbClr val="003399"/>
    <a:srgbClr val="FFEE11"/>
    <a:srgbClr val="64C3D5"/>
    <a:srgbClr val="FFFF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70" autoAdjust="0"/>
    <p:restoredTop sz="61639" autoAdjust="0"/>
  </p:normalViewPr>
  <p:slideViewPr>
    <p:cSldViewPr>
      <p:cViewPr varScale="1">
        <p:scale>
          <a:sx n="53" d="100"/>
          <a:sy n="53" d="100"/>
        </p:scale>
        <p:origin x="564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id="{77E3127E-4907-4DF3-974A-B4D8CBC54F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id="{02AC50A6-33C6-49A8-8E8E-70227ACCEC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E8FEEE0-6101-4DB6-880F-03CBABAA52EF}" type="datetimeFigureOut">
              <a:rPr lang="es-UY"/>
              <a:pPr>
                <a:defRPr/>
              </a:pPr>
              <a:t>24/3/2021</a:t>
            </a:fld>
            <a:endParaRPr lang="es-UY"/>
          </a:p>
        </p:txBody>
      </p:sp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B3C92B61-0CF9-498D-9E49-DAA7734280E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>
            <a:extLst>
              <a:ext uri="{FF2B5EF4-FFF2-40B4-BE49-F238E27FC236}">
                <a16:creationId xmlns:a16="http://schemas.microsoft.com/office/drawing/2014/main" id="{6244684A-0540-4E0A-8171-E97FCC9969D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F1C2C6C-2F57-4BA9-BA83-8A95A039E2BD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9B5C006-2D8E-4990-AB4B-591874DE9BA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E2DDCD-3EA8-48B0-A4E0-76736DBC588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81E2D87-5036-4926-9C0E-A39D1CB00E12}" type="datetimeFigureOut">
              <a:rPr lang="es-UY"/>
              <a:pPr>
                <a:defRPr/>
              </a:pPr>
              <a:t>24/3/2021</a:t>
            </a:fld>
            <a:endParaRPr lang="es-UY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EE788CB-F44A-4669-A772-453B9523E28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78F5AF8-E8DD-4174-9754-D9E718FEB8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UY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54BF4-D470-4A91-B44C-52CB3FEA08F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41161C-2794-4B0E-B732-B209B845D9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658F43C-EF5D-4909-B0C7-D4F0F654EC26}" type="slidenum">
              <a:rPr lang="es-UY" altLang="es-ES"/>
              <a:pPr/>
              <a:t>‹Nº›</a:t>
            </a:fld>
            <a:endParaRPr lang="es-UY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Confirmar integración del grupo de Comunidad PMOs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Tablero para gestión de la Comunidad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Definir calendario/forma de trabajo de la Comunidad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Definir oportunidades de colaboración - Grupos</a:t>
            </a:r>
          </a:p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8F43C-EF5D-4909-B0C7-D4F0F654EC26}" type="slidenum">
              <a:rPr lang="es-UY" altLang="es-ES" smtClean="0"/>
              <a:pPr/>
              <a:t>5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839897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Confirmar integración del grupo de Comunidad PMOs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Tablero para gestión de la Comunidad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Definir calendario/forma de trabajo de la Comunidad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Definir oportunidades de colaboración - Grupos</a:t>
            </a:r>
          </a:p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8F43C-EF5D-4909-B0C7-D4F0F654EC26}" type="slidenum">
              <a:rPr lang="es-UY" altLang="es-ES" smtClean="0"/>
              <a:pPr/>
              <a:t>6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3916192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Hacer un llamado a conformar el grupo de comunidad (2 o 3 por organismo)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Generar lista de usuarios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Taller de acceso y manejo de Wekan con usuarios Agesic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Definir grupos </a:t>
            </a:r>
            <a:r>
              <a:rPr lang="es-UY"/>
              <a:t>de trabajo</a:t>
            </a:r>
            <a:endParaRPr lang="es-UY" dirty="0"/>
          </a:p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8F43C-EF5D-4909-B0C7-D4F0F654EC26}" type="slidenum">
              <a:rPr lang="es-UY" altLang="es-ES" smtClean="0"/>
              <a:pPr/>
              <a:t>7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2160228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2">
            <a:extLst>
              <a:ext uri="{FF2B5EF4-FFF2-40B4-BE49-F238E27FC236}">
                <a16:creationId xmlns:a16="http://schemas.microsoft.com/office/drawing/2014/main" id="{B5684D91-4E94-46DA-89FC-1C21C23E2B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775" y="411163"/>
            <a:ext cx="10810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EA1627C9-00F7-4371-9904-DDEF425951B5}"/>
              </a:ext>
            </a:extLst>
          </p:cNvPr>
          <p:cNvGraphicFramePr>
            <a:graphicFrameLocks noChangeAspect="1"/>
          </p:cNvGraphicFramePr>
          <p:nvPr userDrawn="1"/>
        </p:nvGraphicFramePr>
        <p:xfrm>
          <a:off x="352425" y="4395788"/>
          <a:ext cx="2005013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5937480" imgH="1675440" progId="CorelDraw.Graphic.21">
                  <p:embed/>
                </p:oleObj>
              </mc:Choice>
              <mc:Fallback>
                <p:oleObj name="CorelDRAW" r:id="rId3" imgW="5937480" imgH="1675440" progId="CorelDraw.Graphic.21">
                  <p:embed/>
                  <p:pic>
                    <p:nvPicPr>
                      <p:cNvPr id="5123" name="Objeto 2">
                        <a:extLst>
                          <a:ext uri="{FF2B5EF4-FFF2-40B4-BE49-F238E27FC236}">
                            <a16:creationId xmlns:a16="http://schemas.microsoft.com/office/drawing/2014/main" id="{330C8DA8-FD1F-4336-9AB1-034451DDF61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425" y="4395788"/>
                        <a:ext cx="2005013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9981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6794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075212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577236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692129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9550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552820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47116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1807810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79158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96866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2">
            <a:extLst>
              <a:ext uri="{FF2B5EF4-FFF2-40B4-BE49-F238E27FC236}">
                <a16:creationId xmlns:a16="http://schemas.microsoft.com/office/drawing/2014/main" id="{7BE2691E-2EBA-41A3-A1FC-D9E9820CA94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25" y="2581275"/>
            <a:ext cx="10810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58D53D65-1E64-4EB9-9726-44A4FEF99830}"/>
              </a:ext>
            </a:extLst>
          </p:cNvPr>
          <p:cNvGraphicFramePr>
            <a:graphicFrameLocks noChangeAspect="1"/>
          </p:cNvGraphicFramePr>
          <p:nvPr userDrawn="1"/>
        </p:nvGraphicFramePr>
        <p:xfrm>
          <a:off x="4524375" y="2427288"/>
          <a:ext cx="2005013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5937480" imgH="1675440" progId="CorelDraw.Graphic.21">
                  <p:embed/>
                </p:oleObj>
              </mc:Choice>
              <mc:Fallback>
                <p:oleObj name="CorelDRAW" r:id="rId3" imgW="5937480" imgH="1675440" progId="CorelDraw.Graphic.21">
                  <p:embed/>
                  <p:pic>
                    <p:nvPicPr>
                      <p:cNvPr id="6147" name="Objeto 2">
                        <a:extLst>
                          <a:ext uri="{FF2B5EF4-FFF2-40B4-BE49-F238E27FC236}">
                            <a16:creationId xmlns:a16="http://schemas.microsoft.com/office/drawing/2014/main" id="{D895F145-AE62-4585-B4A1-86A4D3C76A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75" y="2427288"/>
                        <a:ext cx="2005013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57381AF1-3E24-4163-9865-F6A8BB68D01B}"/>
              </a:ext>
            </a:extLst>
          </p:cNvPr>
          <p:cNvGraphicFramePr>
            <a:graphicFrameLocks noChangeAspect="1"/>
          </p:cNvGraphicFramePr>
          <p:nvPr userDrawn="1"/>
        </p:nvGraphicFramePr>
        <p:xfrm>
          <a:off x="3910013" y="4443413"/>
          <a:ext cx="132397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1814040" imgH="356040" progId="CorelDraw.Graphic.21">
                  <p:embed/>
                </p:oleObj>
              </mc:Choice>
              <mc:Fallback>
                <p:oleObj name="CorelDRAW" r:id="rId5" imgW="1814040" imgH="356040" progId="CorelDraw.Graphic.21">
                  <p:embed/>
                  <p:pic>
                    <p:nvPicPr>
                      <p:cNvPr id="6148" name="Objeto 3">
                        <a:extLst>
                          <a:ext uri="{FF2B5EF4-FFF2-40B4-BE49-F238E27FC236}">
                            <a16:creationId xmlns:a16="http://schemas.microsoft.com/office/drawing/2014/main" id="{AED382CF-993C-412F-A434-DC6D3EFAB6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013" y="4443413"/>
                        <a:ext cx="1323975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377E7BDF-9232-4F18-8F8F-28F55BA67580}"/>
              </a:ext>
            </a:extLst>
          </p:cNvPr>
          <p:cNvSpPr/>
          <p:nvPr userDrawn="1"/>
        </p:nvSpPr>
        <p:spPr>
          <a:xfrm>
            <a:off x="3495675" y="4084638"/>
            <a:ext cx="21526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200" spc="300" dirty="0"/>
              <a:t>www.gub.uy/agesic</a:t>
            </a:r>
          </a:p>
        </p:txBody>
      </p:sp>
    </p:spTree>
    <p:extLst>
      <p:ext uri="{BB962C8B-B14F-4D97-AF65-F5344CB8AC3E}">
        <p14:creationId xmlns:p14="http://schemas.microsoft.com/office/powerpoint/2010/main" val="25667667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13740130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0982333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321272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06068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078022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364090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0571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3585917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04064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2243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3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3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3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407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4080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E6F74186-6AAF-48AE-BFF0-218EE0A4BB4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19988AA2-127D-435D-8E97-5FEE7321CE7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1028" name="Objeto 8">
            <a:extLst>
              <a:ext uri="{FF2B5EF4-FFF2-40B4-BE49-F238E27FC236}">
                <a16:creationId xmlns:a16="http://schemas.microsoft.com/office/drawing/2014/main" id="{6837C276-F241-4335-977C-F019FC8E9B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37480" imgH="1675440" progId="CorelDraw.Graphic.21">
                  <p:embed/>
                </p:oleObj>
              </mc:Choice>
              <mc:Fallback>
                <p:oleObj name="CorelDRAW" r:id="rId8" imgW="5937480" imgH="1675440" progId="CorelDraw.Graphic.21">
                  <p:embed/>
                  <p:pic>
                    <p:nvPicPr>
                      <p:cNvPr id="0" name="Objeto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Gráfico 9">
            <a:extLst>
              <a:ext uri="{FF2B5EF4-FFF2-40B4-BE49-F238E27FC236}">
                <a16:creationId xmlns:a16="http://schemas.microsoft.com/office/drawing/2014/main" id="{D736424E-5900-4635-B1C0-5C3B94166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>
            <a:extLst>
              <a:ext uri="{FF2B5EF4-FFF2-40B4-BE49-F238E27FC236}">
                <a16:creationId xmlns:a16="http://schemas.microsoft.com/office/drawing/2014/main" id="{930AE7C2-175A-4ED6-86DA-C1CCBD2046B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2051" name="2 Marcador de texto">
            <a:extLst>
              <a:ext uri="{FF2B5EF4-FFF2-40B4-BE49-F238E27FC236}">
                <a16:creationId xmlns:a16="http://schemas.microsoft.com/office/drawing/2014/main" id="{F5116334-1345-42BC-8085-BFBD14C5488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2052" name="Objeto 8">
            <a:extLst>
              <a:ext uri="{FF2B5EF4-FFF2-40B4-BE49-F238E27FC236}">
                <a16:creationId xmlns:a16="http://schemas.microsoft.com/office/drawing/2014/main" id="{8EB289A5-E787-48D7-AB85-886EDB1CDC8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37480" imgH="1675440" progId="CorelDraw.Graphic.21">
                  <p:embed/>
                </p:oleObj>
              </mc:Choice>
              <mc:Fallback>
                <p:oleObj name="CorelDRAW" r:id="rId8" imgW="5937480" imgH="1675440" progId="CorelDraw.Graphic.21">
                  <p:embed/>
                  <p:pic>
                    <p:nvPicPr>
                      <p:cNvPr id="0" name="Objeto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3" name="Gráfico 9">
            <a:extLst>
              <a:ext uri="{FF2B5EF4-FFF2-40B4-BE49-F238E27FC236}">
                <a16:creationId xmlns:a16="http://schemas.microsoft.com/office/drawing/2014/main" id="{21F069C1-60A2-451E-B3C2-58A8FE08A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>
            <a:extLst>
              <a:ext uri="{FF2B5EF4-FFF2-40B4-BE49-F238E27FC236}">
                <a16:creationId xmlns:a16="http://schemas.microsoft.com/office/drawing/2014/main" id="{02BE0F57-E518-45DD-85FF-EAA69983C74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3075" name="2 Marcador de texto">
            <a:extLst>
              <a:ext uri="{FF2B5EF4-FFF2-40B4-BE49-F238E27FC236}">
                <a16:creationId xmlns:a16="http://schemas.microsoft.com/office/drawing/2014/main" id="{3E5EE338-CE81-4BFC-8DF5-C28112128FB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3076" name="Objeto 3">
            <a:extLst>
              <a:ext uri="{FF2B5EF4-FFF2-40B4-BE49-F238E27FC236}">
                <a16:creationId xmlns:a16="http://schemas.microsoft.com/office/drawing/2014/main" id="{D0FE3EFB-C064-4C0D-9684-F6E3E46E599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37480" imgH="1675440" progId="CorelDraw.Graphic.21">
                  <p:embed/>
                </p:oleObj>
              </mc:Choice>
              <mc:Fallback>
                <p:oleObj name="CorelDRAW" r:id="rId8" imgW="5937480" imgH="1675440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Gráfico 9">
            <a:extLst>
              <a:ext uri="{FF2B5EF4-FFF2-40B4-BE49-F238E27FC236}">
                <a16:creationId xmlns:a16="http://schemas.microsoft.com/office/drawing/2014/main" id="{B6E8969D-215B-41E1-9AF6-61406358F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>
            <a:extLst>
              <a:ext uri="{FF2B5EF4-FFF2-40B4-BE49-F238E27FC236}">
                <a16:creationId xmlns:a16="http://schemas.microsoft.com/office/drawing/2014/main" id="{AD60C294-F3A3-46C4-AFF0-7F4935EDA93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4099" name="2 Marcador de texto">
            <a:extLst>
              <a:ext uri="{FF2B5EF4-FFF2-40B4-BE49-F238E27FC236}">
                <a16:creationId xmlns:a16="http://schemas.microsoft.com/office/drawing/2014/main" id="{D4817B47-D606-49B2-8B06-0E54D8D64B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4100" name="Objeto 3">
            <a:extLst>
              <a:ext uri="{FF2B5EF4-FFF2-40B4-BE49-F238E27FC236}">
                <a16:creationId xmlns:a16="http://schemas.microsoft.com/office/drawing/2014/main" id="{F2819C8E-B4FF-4F52-938E-AEE84BF3CC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37480" imgH="1675440" progId="CorelDraw.Graphic.21">
                  <p:embed/>
                </p:oleObj>
              </mc:Choice>
              <mc:Fallback>
                <p:oleObj name="CorelDRAW" r:id="rId8" imgW="5937480" imgH="1675440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Gráfico 9">
            <a:extLst>
              <a:ext uri="{FF2B5EF4-FFF2-40B4-BE49-F238E27FC236}">
                <a16:creationId xmlns:a16="http://schemas.microsoft.com/office/drawing/2014/main" id="{31A52BBB-FF91-4F72-AF45-98705A03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naturaleza, nube, arcoíris&#10;&#10;Descripción generada automáticamente">
            <a:extLst>
              <a:ext uri="{FF2B5EF4-FFF2-40B4-BE49-F238E27FC236}">
                <a16:creationId xmlns:a16="http://schemas.microsoft.com/office/drawing/2014/main" id="{BFAA1050-4292-49C7-9D3F-DD73E7BF37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97" y="1166"/>
            <a:ext cx="5143500" cy="5143500"/>
          </a:xfrm>
          <a:prstGeom prst="rect">
            <a:avLst/>
          </a:prstGeom>
        </p:spPr>
      </p:pic>
      <p:pic>
        <p:nvPicPr>
          <p:cNvPr id="5" name="Imagen 4" descr="Imagen que contiene plato, azul, plátano, pequeño&#10;&#10;Descripción generada automáticamente">
            <a:extLst>
              <a:ext uri="{FF2B5EF4-FFF2-40B4-BE49-F238E27FC236}">
                <a16:creationId xmlns:a16="http://schemas.microsoft.com/office/drawing/2014/main" id="{D5AB3FF3-ADA1-4975-8490-029916BC7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630" y="0"/>
            <a:ext cx="4047694" cy="37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080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E463D4ED-F299-47FC-B018-5BE5EB9FE0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776" y="1131094"/>
            <a:ext cx="4786312" cy="23698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br>
              <a:rPr lang="es-ES" altLang="es-ES" sz="3600" dirty="0">
                <a:latin typeface="+mj-lt"/>
              </a:rPr>
            </a:br>
            <a:r>
              <a:rPr lang="es-ES" altLang="es-ES" sz="2800" dirty="0">
                <a:latin typeface="+mj-lt"/>
              </a:rPr>
              <a:t>Encuentro virtual 9</a:t>
            </a:r>
          </a:p>
          <a:p>
            <a:pPr eaLnBrk="1" hangingPunct="1">
              <a:defRPr/>
            </a:pPr>
            <a:endParaRPr lang="es-ES" altLang="es-ES" sz="2800" dirty="0">
              <a:latin typeface="+mj-lt"/>
            </a:endParaRPr>
          </a:p>
          <a:p>
            <a:pPr eaLnBrk="1" hangingPunct="1">
              <a:defRPr/>
            </a:pPr>
            <a:r>
              <a:rPr lang="es-ES" altLang="es-ES" sz="2800" dirty="0">
                <a:latin typeface="+mj-lt"/>
              </a:rPr>
              <a:t>Grupo Comunidad PMO</a:t>
            </a:r>
            <a:br>
              <a:rPr lang="es-ES" altLang="es-ES" sz="2800" dirty="0">
                <a:latin typeface="+mj-lt"/>
              </a:rPr>
            </a:br>
            <a:endParaRPr lang="es-ES" altLang="es-ES" sz="2800" dirty="0">
              <a:latin typeface="+mj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337359D-E225-42C2-B951-01705B881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410584"/>
            <a:ext cx="3959225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altLang="es-ES" sz="2000" dirty="0">
                <a:latin typeface="+mj-lt"/>
              </a:rPr>
              <a:t>Comunidad de Oficinas de Proyecto del Estado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579A6993-B8A5-48C9-93BA-1918FB86CD0A}"/>
              </a:ext>
            </a:extLst>
          </p:cNvPr>
          <p:cNvCxnSpPr>
            <a:cxnSpLocks/>
          </p:cNvCxnSpPr>
          <p:nvPr/>
        </p:nvCxnSpPr>
        <p:spPr>
          <a:xfrm>
            <a:off x="2665413" y="3867150"/>
            <a:ext cx="478631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7F1CE171-2D7A-4B3F-B85B-8CEC8E22D098}"/>
              </a:ext>
            </a:extLst>
          </p:cNvPr>
          <p:cNvSpPr txBox="1"/>
          <p:nvPr/>
        </p:nvSpPr>
        <p:spPr>
          <a:xfrm>
            <a:off x="3239244" y="401240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dirty="0"/>
              <a:t>24 de marzo de 2021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181568-F93D-4B74-9D1D-230AE6273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28"/>
            <a:ext cx="9144000" cy="617806"/>
          </a:xfrm>
        </p:spPr>
        <p:txBody>
          <a:bodyPr/>
          <a:lstStyle/>
          <a:p>
            <a:pPr algn="ctr"/>
            <a:r>
              <a:rPr lang="es-UY" b="1" dirty="0"/>
              <a:t>Nos volvemos a encontrar en 2021…</a:t>
            </a: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6BC1CF7E-1662-46C7-8520-4D22F0B610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877876"/>
              </p:ext>
            </p:extLst>
          </p:nvPr>
        </p:nvGraphicFramePr>
        <p:xfrm>
          <a:off x="899592" y="868499"/>
          <a:ext cx="3863776" cy="317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63776">
                  <a:extLst>
                    <a:ext uri="{9D8B030D-6E8A-4147-A177-3AD203B41FA5}">
                      <a16:colId xmlns:a16="http://schemas.microsoft.com/office/drawing/2014/main" val="1013316272"/>
                    </a:ext>
                  </a:extLst>
                </a:gridCol>
              </a:tblGrid>
              <a:tr h="397205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ADUANAS</a:t>
                      </a:r>
                      <a:endParaRPr lang="es-U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033889"/>
                  </a:ext>
                </a:extLst>
              </a:tr>
              <a:tr h="397205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ANCAP</a:t>
                      </a:r>
                      <a:endParaRPr lang="es-U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888511"/>
                  </a:ext>
                </a:extLst>
              </a:tr>
              <a:tr h="397205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ARCE</a:t>
                      </a:r>
                      <a:endParaRPr lang="es-U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690508"/>
                  </a:ext>
                </a:extLst>
              </a:tr>
              <a:tr h="397205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COM. TCA. SALTO GRANDE</a:t>
                      </a:r>
                      <a:endParaRPr lang="es-U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708704"/>
                  </a:ext>
                </a:extLst>
              </a:tr>
              <a:tr h="397205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DGI</a:t>
                      </a:r>
                      <a:endParaRPr lang="es-U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240209"/>
                  </a:ext>
                </a:extLst>
              </a:tr>
              <a:tr h="397205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IMM</a:t>
                      </a:r>
                      <a:endParaRPr lang="es-U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235671"/>
                  </a:ext>
                </a:extLst>
              </a:tr>
              <a:tr h="397205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INAU</a:t>
                      </a:r>
                      <a:endParaRPr lang="es-U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045407"/>
                  </a:ext>
                </a:extLst>
              </a:tr>
              <a:tr h="397205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INUMET</a:t>
                      </a:r>
                      <a:endParaRPr lang="es-U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10299"/>
                  </a:ext>
                </a:extLst>
              </a:tr>
            </a:tbl>
          </a:graphicData>
        </a:graphic>
      </p:graphicFrame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9F2BDF12-C15B-4DBD-B59D-BF1E148BF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515404"/>
              </p:ext>
            </p:extLst>
          </p:nvPr>
        </p:nvGraphicFramePr>
        <p:xfrm>
          <a:off x="4919192" y="866978"/>
          <a:ext cx="3863776" cy="31791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63776">
                  <a:extLst>
                    <a:ext uri="{9D8B030D-6E8A-4147-A177-3AD203B41FA5}">
                      <a16:colId xmlns:a16="http://schemas.microsoft.com/office/drawing/2014/main" val="1013316272"/>
                    </a:ext>
                  </a:extLst>
                </a:gridCol>
              </a:tblGrid>
              <a:tr h="41479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Secretaría Derechos Humanos SDH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099346"/>
                  </a:ext>
                </a:extLst>
              </a:tr>
              <a:tr h="41479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UTE</a:t>
                      </a:r>
                      <a:endParaRPr lang="es-U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580"/>
                  </a:ext>
                </a:extLst>
              </a:tr>
              <a:tr h="40802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619239"/>
                  </a:ext>
                </a:extLst>
              </a:tr>
              <a:tr h="40802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AGESIC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628091"/>
                  </a:ext>
                </a:extLst>
              </a:tr>
              <a:tr h="1380698">
                <a:tc>
                  <a:txBody>
                    <a:bodyPr/>
                    <a:lstStyle/>
                    <a:p>
                      <a:pPr marL="285750" indent="-285750" algn="l" fontAlgn="b"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Faltan con aviso:</a:t>
                      </a:r>
                    </a:p>
                    <a:p>
                      <a:pPr marL="742950" lvl="1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OSE</a:t>
                      </a:r>
                    </a:p>
                    <a:p>
                      <a:pPr marL="742950" lvl="1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INUMET</a:t>
                      </a:r>
                    </a:p>
                    <a:p>
                      <a:pPr marL="742950" lvl="1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BSE</a:t>
                      </a:r>
                    </a:p>
                    <a:p>
                      <a:pPr marL="742950" lvl="1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ANEP-CODICEN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35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37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181568-F93D-4B74-9D1D-230AE6273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28"/>
            <a:ext cx="9144000" cy="857250"/>
          </a:xfrm>
        </p:spPr>
        <p:txBody>
          <a:bodyPr/>
          <a:lstStyle/>
          <a:p>
            <a:pPr algn="ctr"/>
            <a:r>
              <a:rPr lang="es-UY" b="1" dirty="0"/>
              <a:t>Propósito de la Comunidad…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1211604-E897-4DE1-B1AD-70ACD4CED5A6}"/>
              </a:ext>
            </a:extLst>
          </p:cNvPr>
          <p:cNvSpPr txBox="1"/>
          <p:nvPr/>
        </p:nvSpPr>
        <p:spPr>
          <a:xfrm>
            <a:off x="1043608" y="866978"/>
            <a:ext cx="77048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Contribuir a posicionar a las Oficinas de Proyecto como una herramienta clave para que los organismos implementen proyectos de mejora de su gestión interna y de los servicios a la ciudadanía.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Conformar un espacio de conocimiento, de ideas y de colaboración entre las OP, que ayude en su proceso de crecimiento y maduración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UY" dirty="0"/>
              <a:t>Ser un ámbito del cual surjan marcos metodológicos y de buenas prácticas que sirva como referencia a las prácticas de gestión de proyectos, portafolios y programas en el Estado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72702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181568-F93D-4B74-9D1D-230AE6273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28"/>
            <a:ext cx="9144000" cy="1265878"/>
          </a:xfrm>
        </p:spPr>
        <p:txBody>
          <a:bodyPr/>
          <a:lstStyle/>
          <a:p>
            <a:pPr algn="ctr"/>
            <a:r>
              <a:rPr lang="es-UY" b="1" dirty="0"/>
              <a:t>¿Cómo vamos a funcionar en 2021? </a:t>
            </a:r>
            <a:br>
              <a:rPr lang="es-UY" b="1" dirty="0"/>
            </a:br>
            <a:br>
              <a:rPr lang="es-UY" b="1" dirty="0"/>
            </a:br>
            <a:r>
              <a:rPr lang="es-UY" b="1" dirty="0"/>
              <a:t>(Propuesta para discusión…)</a:t>
            </a:r>
          </a:p>
        </p:txBody>
      </p:sp>
    </p:spTree>
    <p:extLst>
      <p:ext uri="{BB962C8B-B14F-4D97-AF65-F5344CB8AC3E}">
        <p14:creationId xmlns:p14="http://schemas.microsoft.com/office/powerpoint/2010/main" val="1555251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181568-F93D-4B74-9D1D-230AE6273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28"/>
            <a:ext cx="9144000" cy="824538"/>
          </a:xfrm>
        </p:spPr>
        <p:txBody>
          <a:bodyPr/>
          <a:lstStyle/>
          <a:p>
            <a:pPr algn="ctr"/>
            <a:r>
              <a:rPr lang="es-UY" b="1" dirty="0"/>
              <a:t>Espacio de Conocimiento y Proyectos de la Comunidad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4AC5DA0-4A2B-4039-8283-805A3F597020}"/>
              </a:ext>
            </a:extLst>
          </p:cNvPr>
          <p:cNvSpPr txBox="1"/>
          <p:nvPr/>
        </p:nvSpPr>
        <p:spPr>
          <a:xfrm>
            <a:off x="917832" y="4141590"/>
            <a:ext cx="82444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Y" dirty="0"/>
              <a:t>https://wekan.agesic.gub.uy/b/LP3hZ5LWcjzupRyD3/comunidad-wekan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3B6C54E-DAB1-4945-A8A1-AA2F7BFEA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224" y="851288"/>
            <a:ext cx="6031551" cy="327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651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181568-F93D-4B74-9D1D-230AE6273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28"/>
            <a:ext cx="9144000" cy="833830"/>
          </a:xfrm>
        </p:spPr>
        <p:txBody>
          <a:bodyPr/>
          <a:lstStyle/>
          <a:p>
            <a:pPr algn="ctr"/>
            <a:r>
              <a:rPr lang="es-UY" b="1" dirty="0"/>
              <a:t>¿Próximos pasos?</a:t>
            </a:r>
          </a:p>
        </p:txBody>
      </p:sp>
    </p:spTree>
    <p:extLst>
      <p:ext uri="{BB962C8B-B14F-4D97-AF65-F5344CB8AC3E}">
        <p14:creationId xmlns:p14="http://schemas.microsoft.com/office/powerpoint/2010/main" val="4033151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9no encuentro 16x9</Template>
  <TotalTime>22137</TotalTime>
  <Words>281</Words>
  <Application>Microsoft Office PowerPoint</Application>
  <PresentationFormat>Presentación en pantalla (16:9)</PresentationFormat>
  <Paragraphs>54</Paragraphs>
  <Slides>8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6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9" baseType="lpstr">
      <vt:lpstr>Arial</vt:lpstr>
      <vt:lpstr>Calibri</vt:lpstr>
      <vt:lpstr>Gotham</vt:lpstr>
      <vt:lpstr>Microsoft Sans Serif</vt:lpstr>
      <vt:lpstr>PORTADA 10 ENCUENTRO</vt:lpstr>
      <vt:lpstr>1_PORTADA 10 ENCUENTRO</vt:lpstr>
      <vt:lpstr>CONTENIDO 10 ENCUENTRO</vt:lpstr>
      <vt:lpstr>2_CONTENIDO 10 ENCUENTRO</vt:lpstr>
      <vt:lpstr>1_CONTENIDO 10 ENCUENTRO</vt:lpstr>
      <vt:lpstr>3_CONTENIDO 10 ENCUENTRO</vt:lpstr>
      <vt:lpstr>CorelDRAW</vt:lpstr>
      <vt:lpstr>Presentación de PowerPoint</vt:lpstr>
      <vt:lpstr>Presentación de PowerPoint</vt:lpstr>
      <vt:lpstr>Nos volvemos a encontrar en 2021…</vt:lpstr>
      <vt:lpstr>Propósito de la Comunidad…</vt:lpstr>
      <vt:lpstr>¿Cómo vamos a funcionar en 2021?   (Propuesta para discusión…)</vt:lpstr>
      <vt:lpstr>Espacio de Conocimiento y Proyectos de la Comunidad</vt:lpstr>
      <vt:lpstr>¿Próximos pasos?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Corporate Edition</dc:creator>
  <cp:lastModifiedBy>Daniel Mato</cp:lastModifiedBy>
  <cp:revision>590</cp:revision>
  <dcterms:created xsi:type="dcterms:W3CDTF">2017-07-14T14:51:12Z</dcterms:created>
  <dcterms:modified xsi:type="dcterms:W3CDTF">2021-03-24T14:37:53Z</dcterms:modified>
</cp:coreProperties>
</file>