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5.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705" r:id="rId2"/>
    <p:sldMasterId id="2147483651" r:id="rId3"/>
    <p:sldMasterId id="2147483724" r:id="rId4"/>
    <p:sldMasterId id="2147483685" r:id="rId5"/>
    <p:sldMasterId id="2147483730" r:id="rId6"/>
  </p:sldMasterIdLst>
  <p:notesMasterIdLst>
    <p:notesMasterId r:id="rId19"/>
  </p:notesMasterIdLst>
  <p:handoutMasterIdLst>
    <p:handoutMasterId r:id="rId20"/>
  </p:handoutMasterIdLst>
  <p:sldIdLst>
    <p:sldId id="262" r:id="rId7"/>
    <p:sldId id="257" r:id="rId8"/>
    <p:sldId id="263" r:id="rId9"/>
    <p:sldId id="264" r:id="rId10"/>
    <p:sldId id="269" r:id="rId11"/>
    <p:sldId id="270" r:id="rId12"/>
    <p:sldId id="265" r:id="rId13"/>
    <p:sldId id="272" r:id="rId14"/>
    <p:sldId id="271" r:id="rId15"/>
    <p:sldId id="274" r:id="rId16"/>
    <p:sldId id="273" r:id="rId17"/>
    <p:sldId id="261" r:id="rId18"/>
  </p:sldIdLst>
  <p:sldSz cx="9144000" cy="5143500" type="screen16x9"/>
  <p:notesSz cx="6858000" cy="9144000"/>
  <p:defaultTextStyle>
    <a:defPPr>
      <a:defRPr lang="es-UY"/>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3155A6"/>
    <a:srgbClr val="003399"/>
    <a:srgbClr val="FFEE11"/>
    <a:srgbClr val="64C3D5"/>
    <a:srgbClr val="FFFF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70" autoAdjust="0"/>
    <p:restoredTop sz="77556" autoAdjust="0"/>
  </p:normalViewPr>
  <p:slideViewPr>
    <p:cSldViewPr>
      <p:cViewPr varScale="1">
        <p:scale>
          <a:sx n="68" d="100"/>
          <a:sy n="68" d="100"/>
        </p:scale>
        <p:origin x="114" y="7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a:extLst>
              <a:ext uri="{FF2B5EF4-FFF2-40B4-BE49-F238E27FC236}">
                <a16:creationId xmlns:a16="http://schemas.microsoft.com/office/drawing/2014/main" id="{77E3127E-4907-4DF3-974A-B4D8CBC54FF7}"/>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es-UY"/>
          </a:p>
        </p:txBody>
      </p:sp>
      <p:sp>
        <p:nvSpPr>
          <p:cNvPr id="3" name="2 Marcador de fecha">
            <a:extLst>
              <a:ext uri="{FF2B5EF4-FFF2-40B4-BE49-F238E27FC236}">
                <a16:creationId xmlns:a16="http://schemas.microsoft.com/office/drawing/2014/main" id="{02AC50A6-33C6-49A8-8E8E-70227ACCEC27}"/>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7E8FEEE0-6101-4DB6-880F-03CBABAA52EF}" type="datetimeFigureOut">
              <a:rPr lang="es-UY"/>
              <a:pPr>
                <a:defRPr/>
              </a:pPr>
              <a:t>24/3/2021</a:t>
            </a:fld>
            <a:endParaRPr lang="es-UY"/>
          </a:p>
        </p:txBody>
      </p:sp>
      <p:sp>
        <p:nvSpPr>
          <p:cNvPr id="4" name="3 Marcador de pie de página">
            <a:extLst>
              <a:ext uri="{FF2B5EF4-FFF2-40B4-BE49-F238E27FC236}">
                <a16:creationId xmlns:a16="http://schemas.microsoft.com/office/drawing/2014/main" id="{B3C92B61-0CF9-498D-9E49-DAA7734280E8}"/>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es-UY"/>
          </a:p>
        </p:txBody>
      </p:sp>
      <p:sp>
        <p:nvSpPr>
          <p:cNvPr id="5" name="4 Marcador de número de diapositiva">
            <a:extLst>
              <a:ext uri="{FF2B5EF4-FFF2-40B4-BE49-F238E27FC236}">
                <a16:creationId xmlns:a16="http://schemas.microsoft.com/office/drawing/2014/main" id="{6244684A-0540-4E0A-8171-E97FCC9969D8}"/>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3F1C2C6C-2F57-4BA9-BA83-8A95A039E2BD}" type="slidenum">
              <a:rPr lang="es-UY" altLang="es-ES"/>
              <a:pPr/>
              <a:t>‹Nº›</a:t>
            </a:fld>
            <a:endParaRPr lang="es-UY" altLang="es-E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9B5C006-2D8E-4990-AB4B-591874DE9BA4}"/>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es-UY"/>
          </a:p>
        </p:txBody>
      </p:sp>
      <p:sp>
        <p:nvSpPr>
          <p:cNvPr id="3" name="Date Placeholder 2">
            <a:extLst>
              <a:ext uri="{FF2B5EF4-FFF2-40B4-BE49-F238E27FC236}">
                <a16:creationId xmlns:a16="http://schemas.microsoft.com/office/drawing/2014/main" id="{69E2DDCD-3EA8-48B0-A4E0-76736DBC588B}"/>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B81E2D87-5036-4926-9C0E-A39D1CB00E12}" type="datetimeFigureOut">
              <a:rPr lang="es-UY"/>
              <a:pPr>
                <a:defRPr/>
              </a:pPr>
              <a:t>24/3/2021</a:t>
            </a:fld>
            <a:endParaRPr lang="es-UY"/>
          </a:p>
        </p:txBody>
      </p:sp>
      <p:sp>
        <p:nvSpPr>
          <p:cNvPr id="4" name="Slide Image Placeholder 3">
            <a:extLst>
              <a:ext uri="{FF2B5EF4-FFF2-40B4-BE49-F238E27FC236}">
                <a16:creationId xmlns:a16="http://schemas.microsoft.com/office/drawing/2014/main" id="{2EE788CB-F44A-4669-A772-453B9523E283}"/>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s-UY" noProof="0"/>
          </a:p>
        </p:txBody>
      </p:sp>
      <p:sp>
        <p:nvSpPr>
          <p:cNvPr id="5" name="Notes Placeholder 4">
            <a:extLst>
              <a:ext uri="{FF2B5EF4-FFF2-40B4-BE49-F238E27FC236}">
                <a16:creationId xmlns:a16="http://schemas.microsoft.com/office/drawing/2014/main" id="{378F5AF8-E8DD-4174-9754-D9E718FEB890}"/>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s-UY" noProof="0"/>
          </a:p>
        </p:txBody>
      </p:sp>
      <p:sp>
        <p:nvSpPr>
          <p:cNvPr id="6" name="Footer Placeholder 5">
            <a:extLst>
              <a:ext uri="{FF2B5EF4-FFF2-40B4-BE49-F238E27FC236}">
                <a16:creationId xmlns:a16="http://schemas.microsoft.com/office/drawing/2014/main" id="{27D54BF4-D470-4A91-B44C-52CB3FEA08F1}"/>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es-UY"/>
          </a:p>
        </p:txBody>
      </p:sp>
      <p:sp>
        <p:nvSpPr>
          <p:cNvPr id="7" name="Slide Number Placeholder 6">
            <a:extLst>
              <a:ext uri="{FF2B5EF4-FFF2-40B4-BE49-F238E27FC236}">
                <a16:creationId xmlns:a16="http://schemas.microsoft.com/office/drawing/2014/main" id="{4F41161C-2794-4B0E-B732-B209B845D96A}"/>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2658F43C-EF5D-4909-B0C7-D4F0F654EC26}" type="slidenum">
              <a:rPr lang="es-UY" altLang="es-ES"/>
              <a:pPr/>
              <a:t>‹Nº›</a:t>
            </a:fld>
            <a:endParaRPr lang="es-UY" alt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5"/>
          </p:nvPr>
        </p:nvSpPr>
        <p:spPr/>
        <p:txBody>
          <a:bodyPr/>
          <a:lstStyle/>
          <a:p>
            <a:fld id="{2658F43C-EF5D-4909-B0C7-D4F0F654EC26}" type="slidenum">
              <a:rPr lang="es-UY" altLang="es-ES" smtClean="0"/>
              <a:pPr/>
              <a:t>6</a:t>
            </a:fld>
            <a:endParaRPr lang="es-UY" altLang="es-ES"/>
          </a:p>
        </p:txBody>
      </p:sp>
    </p:spTree>
    <p:extLst>
      <p:ext uri="{BB962C8B-B14F-4D97-AF65-F5344CB8AC3E}">
        <p14:creationId xmlns:p14="http://schemas.microsoft.com/office/powerpoint/2010/main" val="1816962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UY" dirty="0"/>
              <a:t>El objetivo de esta charla, como la de todas las demás que queremos ofrecerles en el año, es darles herramientas, puntos de vistas, propuestas para que puedan ofrecer un mejor servicio como oficina de proyecto o como involucrados en la puesta en marcha de un portafolio de proyectos.</a:t>
            </a:r>
          </a:p>
          <a:p>
            <a:endParaRPr lang="es-UY" dirty="0"/>
          </a:p>
          <a:p>
            <a:r>
              <a:rPr lang="es-UY" dirty="0"/>
              <a:t>Por supuesto, en caso de que les interese mayor profundidad en algunos de estos temas o en otros, todos tienen la oportunidad de comentarnos y proponernos sus necesidades. Luego de esta charla les vamos a proporcionar una encuesta que es un insumo fundamental para organizar los próximos eventos.</a:t>
            </a:r>
          </a:p>
          <a:p>
            <a:endParaRPr lang="es-UY" dirty="0"/>
          </a:p>
          <a:p>
            <a:r>
              <a:rPr lang="es-UY" dirty="0"/>
              <a:t>Pero también se podrán acercar vía mail para charlar puntualmente de temas de su propio organismo y buscaremos acciones para ayudarles.</a:t>
            </a:r>
          </a:p>
        </p:txBody>
      </p:sp>
      <p:sp>
        <p:nvSpPr>
          <p:cNvPr id="4" name="Marcador de número de diapositiva 3"/>
          <p:cNvSpPr>
            <a:spLocks noGrp="1"/>
          </p:cNvSpPr>
          <p:nvPr>
            <p:ph type="sldNum" sz="quarter" idx="5"/>
          </p:nvPr>
        </p:nvSpPr>
        <p:spPr/>
        <p:txBody>
          <a:bodyPr/>
          <a:lstStyle/>
          <a:p>
            <a:fld id="{2658F43C-EF5D-4909-B0C7-D4F0F654EC26}" type="slidenum">
              <a:rPr lang="es-UY" altLang="es-ES" smtClean="0"/>
              <a:pPr/>
              <a:t>7</a:t>
            </a:fld>
            <a:endParaRPr lang="es-UY" altLang="es-ES"/>
          </a:p>
        </p:txBody>
      </p:sp>
    </p:spTree>
    <p:extLst>
      <p:ext uri="{BB962C8B-B14F-4D97-AF65-F5344CB8AC3E}">
        <p14:creationId xmlns:p14="http://schemas.microsoft.com/office/powerpoint/2010/main" val="1839897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UY" dirty="0"/>
              <a:t>Esta charla está siendo grabada y quedará a disposición de todos los participantes y de aquellos que nos avisaron que por trabajo no podían estar pero sí querían verla en otro momento.</a:t>
            </a:r>
          </a:p>
          <a:p>
            <a:endParaRPr lang="es-UY" dirty="0"/>
          </a:p>
          <a:p>
            <a:r>
              <a:rPr lang="es-UY" dirty="0"/>
              <a:t>Esta charla va a tener una dinámica muy especial, las expositoras van a presentar sus partes en forma continua por lo que no habrá espacio para consultas en la exposición. Pero sí están todos invitados a escribir sus dudas, comentarios o lo que sea por chat y al finalizar la exposición, que serán unos 25-30 minutos, poder ahí sí, hacer un intercambio libre entre los expositores, </a:t>
            </a:r>
            <a:r>
              <a:rPr lang="es-UY" dirty="0" err="1"/>
              <a:t>uds</a:t>
            </a:r>
            <a:r>
              <a:rPr lang="es-UY" dirty="0"/>
              <a:t> y nosotros.</a:t>
            </a:r>
          </a:p>
        </p:txBody>
      </p:sp>
      <p:sp>
        <p:nvSpPr>
          <p:cNvPr id="4" name="Marcador de número de diapositiva 3"/>
          <p:cNvSpPr>
            <a:spLocks noGrp="1"/>
          </p:cNvSpPr>
          <p:nvPr>
            <p:ph type="sldNum" sz="quarter" idx="5"/>
          </p:nvPr>
        </p:nvSpPr>
        <p:spPr/>
        <p:txBody>
          <a:bodyPr/>
          <a:lstStyle/>
          <a:p>
            <a:fld id="{2658F43C-EF5D-4909-B0C7-D4F0F654EC26}" type="slidenum">
              <a:rPr lang="es-UY" altLang="es-ES" smtClean="0"/>
              <a:pPr/>
              <a:t>8</a:t>
            </a:fld>
            <a:endParaRPr lang="es-UY" altLang="es-ES"/>
          </a:p>
        </p:txBody>
      </p:sp>
    </p:spTree>
    <p:extLst>
      <p:ext uri="{BB962C8B-B14F-4D97-AF65-F5344CB8AC3E}">
        <p14:creationId xmlns:p14="http://schemas.microsoft.com/office/powerpoint/2010/main" val="2855170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lnSpcReduction="10000"/>
          </a:bodyPr>
          <a:lstStyle/>
          <a:p>
            <a:r>
              <a:rPr lang="es-MX" dirty="0"/>
              <a:t>En el día de hoy, como ya avisamos en la invitación recibimos a </a:t>
            </a:r>
            <a:r>
              <a:rPr lang="es-MX" dirty="0" err="1"/>
              <a:t>GeneXus</a:t>
            </a:r>
            <a:r>
              <a:rPr lang="es-MX" dirty="0"/>
              <a:t> </a:t>
            </a:r>
            <a:r>
              <a:rPr lang="es-MX" dirty="0" err="1"/>
              <a:t>Consulting</a:t>
            </a:r>
            <a:r>
              <a:rPr lang="es-MX" dirty="0"/>
              <a:t> para compartir la charla “Potenciando la Transformación Digital”, en la que las Analistas de Negocio, Gerentes y Directoras de Proyecto: Lorena Veiga, </a:t>
            </a:r>
            <a:r>
              <a:rPr lang="es-MX" dirty="0" err="1"/>
              <a:t>Andréia</a:t>
            </a:r>
            <a:r>
              <a:rPr lang="es-MX" dirty="0"/>
              <a:t> </a:t>
            </a:r>
            <a:r>
              <a:rPr lang="es-MX" dirty="0" err="1"/>
              <a:t>Matonti</a:t>
            </a:r>
            <a:r>
              <a:rPr lang="es-MX" dirty="0"/>
              <a:t>, Pía </a:t>
            </a:r>
            <a:r>
              <a:rPr lang="es-MX" dirty="0" err="1"/>
              <a:t>Badín</a:t>
            </a:r>
            <a:r>
              <a:rPr lang="es-MX" dirty="0"/>
              <a:t> y Graciela Albornoz, nos van a estar contando cómo las oficinas de proyecto, o los responsables de gestión de portafolios, tienen la oportunidad de promover</a:t>
            </a:r>
          </a:p>
          <a:p>
            <a:r>
              <a:rPr lang="es-MX" dirty="0"/>
              <a:t>el cambio en sus organizaciones, creando nuevos proyectos o proponiendo ajustes en los actuales, con foco en la gestión ágil, la colaboración y la innovación</a:t>
            </a:r>
          </a:p>
          <a:p>
            <a:r>
              <a:rPr lang="es-MX" dirty="0"/>
              <a:t>La transformación digital es el actual desafío de las organizaciones y existe una gran diversidad de iniciativas a evaluar e implementar, algunas de las cuales veremos en esta misma charla.</a:t>
            </a:r>
            <a:endParaRPr lang="es-UY" dirty="0"/>
          </a:p>
          <a:p>
            <a:endParaRPr lang="es-UY" dirty="0"/>
          </a:p>
          <a:p>
            <a:r>
              <a:rPr lang="es-UY" dirty="0"/>
              <a:t>Desde ya los agradecimientos a quienes en forma voluntaria y con mucho entusiasmo, se han acercado para proponernos esta charla que esperamos sea de interés para todos. Para quienes seguimos de años las actividades de PMI en Uruguay, nuestras invitadas son profesionales reconocidas que han participado de varios congresos nacionales, entre ellos el anual del PMI de Uruguay y en especial el año pasado, representando a Uruguay en el congreso virtual en simultáneo en casi toda américa del sur.</a:t>
            </a:r>
          </a:p>
          <a:p>
            <a:endParaRPr lang="es-UY" dirty="0"/>
          </a:p>
          <a:p>
            <a:r>
              <a:rPr lang="es-UY" dirty="0"/>
              <a:t>Cedo a partir de ahora la palabra a Lorena Veiga para dar comienzo a esta charla.</a:t>
            </a:r>
          </a:p>
        </p:txBody>
      </p:sp>
      <p:sp>
        <p:nvSpPr>
          <p:cNvPr id="4" name="Marcador de número de diapositiva 3"/>
          <p:cNvSpPr>
            <a:spLocks noGrp="1"/>
          </p:cNvSpPr>
          <p:nvPr>
            <p:ph type="sldNum" sz="quarter" idx="5"/>
          </p:nvPr>
        </p:nvSpPr>
        <p:spPr/>
        <p:txBody>
          <a:bodyPr/>
          <a:lstStyle/>
          <a:p>
            <a:fld id="{2658F43C-EF5D-4909-B0C7-D4F0F654EC26}" type="slidenum">
              <a:rPr lang="es-UY" altLang="es-ES" smtClean="0"/>
              <a:pPr/>
              <a:t>9</a:t>
            </a:fld>
            <a:endParaRPr lang="es-UY" altLang="es-ES"/>
          </a:p>
        </p:txBody>
      </p:sp>
    </p:spTree>
    <p:extLst>
      <p:ext uri="{BB962C8B-B14F-4D97-AF65-F5344CB8AC3E}">
        <p14:creationId xmlns:p14="http://schemas.microsoft.com/office/powerpoint/2010/main" val="154762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UY" dirty="0"/>
          </a:p>
        </p:txBody>
      </p:sp>
      <p:sp>
        <p:nvSpPr>
          <p:cNvPr id="4" name="Marcador de número de diapositiva 3"/>
          <p:cNvSpPr>
            <a:spLocks noGrp="1"/>
          </p:cNvSpPr>
          <p:nvPr>
            <p:ph type="sldNum" sz="quarter" idx="5"/>
          </p:nvPr>
        </p:nvSpPr>
        <p:spPr/>
        <p:txBody>
          <a:bodyPr/>
          <a:lstStyle/>
          <a:p>
            <a:fld id="{2658F43C-EF5D-4909-B0C7-D4F0F654EC26}" type="slidenum">
              <a:rPr lang="es-UY" altLang="es-ES" smtClean="0"/>
              <a:pPr/>
              <a:t>10</a:t>
            </a:fld>
            <a:endParaRPr lang="es-UY" altLang="es-ES"/>
          </a:p>
        </p:txBody>
      </p:sp>
    </p:spTree>
    <p:extLst>
      <p:ext uri="{BB962C8B-B14F-4D97-AF65-F5344CB8AC3E}">
        <p14:creationId xmlns:p14="http://schemas.microsoft.com/office/powerpoint/2010/main" val="9852674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4.emf"/><Relationship Id="rId5" Type="http://schemas.openxmlformats.org/officeDocument/2006/relationships/oleObject" Target="../embeddings/oleObject3.bin"/><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eño contratapa">
    <p:spTree>
      <p:nvGrpSpPr>
        <p:cNvPr id="1" name=""/>
        <p:cNvGrpSpPr/>
        <p:nvPr/>
      </p:nvGrpSpPr>
      <p:grpSpPr>
        <a:xfrm>
          <a:off x="0" y="0"/>
          <a:ext cx="0" cy="0"/>
          <a:chOff x="0" y="0"/>
          <a:chExt cx="0" cy="0"/>
        </a:xfrm>
      </p:grpSpPr>
      <p:pic>
        <p:nvPicPr>
          <p:cNvPr id="2" name="Gráfico 2">
            <a:extLst>
              <a:ext uri="{FF2B5EF4-FFF2-40B4-BE49-F238E27FC236}">
                <a16:creationId xmlns:a16="http://schemas.microsoft.com/office/drawing/2014/main" id="{B5684D91-4E94-46DA-89FC-1C21C23E2BC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962775" y="411163"/>
            <a:ext cx="10810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Objeto 2">
            <a:extLst>
              <a:ext uri="{FF2B5EF4-FFF2-40B4-BE49-F238E27FC236}">
                <a16:creationId xmlns:a16="http://schemas.microsoft.com/office/drawing/2014/main" id="{EA1627C9-00F7-4371-9904-DDEF425951B5}"/>
              </a:ext>
            </a:extLst>
          </p:cNvPr>
          <p:cNvGraphicFramePr>
            <a:graphicFrameLocks noChangeAspect="1"/>
          </p:cNvGraphicFramePr>
          <p:nvPr userDrawn="1"/>
        </p:nvGraphicFramePr>
        <p:xfrm>
          <a:off x="352425" y="4395788"/>
          <a:ext cx="2005013" cy="566737"/>
        </p:xfrm>
        <a:graphic>
          <a:graphicData uri="http://schemas.openxmlformats.org/presentationml/2006/ole">
            <mc:AlternateContent xmlns:mc="http://schemas.openxmlformats.org/markup-compatibility/2006">
              <mc:Choice xmlns:v="urn:schemas-microsoft-com:vml" Requires="v">
                <p:oleObj name="CorelDRAW" r:id="rId3" imgW="5937480" imgH="1675440" progId="CorelDraw.Graphic.21">
                  <p:embed/>
                </p:oleObj>
              </mc:Choice>
              <mc:Fallback>
                <p:oleObj name="CorelDRAW" r:id="rId3" imgW="5937480" imgH="1675440" progId="CorelDraw.Graphic.21">
                  <p:embed/>
                  <p:pic>
                    <p:nvPicPr>
                      <p:cNvPr id="5123" name="Objeto 2">
                        <a:extLst>
                          <a:ext uri="{FF2B5EF4-FFF2-40B4-BE49-F238E27FC236}">
                            <a16:creationId xmlns:a16="http://schemas.microsoft.com/office/drawing/2014/main" id="{330C8DA8-FD1F-4336-9AB1-034451DDF6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425" y="4395788"/>
                        <a:ext cx="2005013"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169981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6794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30752125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25772364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6921296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lvl1pPr>
              <a:defRPr sz="2400"/>
            </a:lvl1pPr>
          </a:lstStyle>
          <a:p>
            <a:r>
              <a:rPr lang="es-ES" dirty="0"/>
              <a:t>Haga clic para modificar el estilo de título del patrón</a:t>
            </a:r>
            <a:endParaRPr lang="es-UY" dirty="0"/>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269550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5528202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2047116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lvl1pPr>
              <a:defRPr sz="2400"/>
            </a:lvl1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lvl1pPr>
              <a:defRPr sz="2400"/>
            </a:lvl1p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18078105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13791580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lvl1pPr>
              <a:defRPr sz="2400"/>
            </a:lvl1pPr>
          </a:lstStyle>
          <a:p>
            <a:r>
              <a:rPr lang="es-ES" dirty="0"/>
              <a:t>Haga clic para modificar el estilo de título del patrón</a:t>
            </a:r>
            <a:endParaRPr lang="es-UY" dirty="0"/>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2968665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eño contratapa">
    <p:spTree>
      <p:nvGrpSpPr>
        <p:cNvPr id="1" name=""/>
        <p:cNvGrpSpPr/>
        <p:nvPr/>
      </p:nvGrpSpPr>
      <p:grpSpPr>
        <a:xfrm>
          <a:off x="0" y="0"/>
          <a:ext cx="0" cy="0"/>
          <a:chOff x="0" y="0"/>
          <a:chExt cx="0" cy="0"/>
        </a:xfrm>
      </p:grpSpPr>
      <p:pic>
        <p:nvPicPr>
          <p:cNvPr id="2" name="Gráfico 2">
            <a:extLst>
              <a:ext uri="{FF2B5EF4-FFF2-40B4-BE49-F238E27FC236}">
                <a16:creationId xmlns:a16="http://schemas.microsoft.com/office/drawing/2014/main" id="{7BE2691E-2EBA-41A3-A1FC-D9E9820CA94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28925" y="2581275"/>
            <a:ext cx="10810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Objeto 2">
            <a:extLst>
              <a:ext uri="{FF2B5EF4-FFF2-40B4-BE49-F238E27FC236}">
                <a16:creationId xmlns:a16="http://schemas.microsoft.com/office/drawing/2014/main" id="{58D53D65-1E64-4EB9-9726-44A4FEF99830}"/>
              </a:ext>
            </a:extLst>
          </p:cNvPr>
          <p:cNvGraphicFramePr>
            <a:graphicFrameLocks noChangeAspect="1"/>
          </p:cNvGraphicFramePr>
          <p:nvPr userDrawn="1"/>
        </p:nvGraphicFramePr>
        <p:xfrm>
          <a:off x="4524375" y="2427288"/>
          <a:ext cx="2005013" cy="566737"/>
        </p:xfrm>
        <a:graphic>
          <a:graphicData uri="http://schemas.openxmlformats.org/presentationml/2006/ole">
            <mc:AlternateContent xmlns:mc="http://schemas.openxmlformats.org/markup-compatibility/2006">
              <mc:Choice xmlns:v="urn:schemas-microsoft-com:vml" Requires="v">
                <p:oleObj name="CorelDRAW" r:id="rId3" imgW="5937480" imgH="1675440" progId="CorelDraw.Graphic.21">
                  <p:embed/>
                </p:oleObj>
              </mc:Choice>
              <mc:Fallback>
                <p:oleObj name="CorelDRAW" r:id="rId3" imgW="5937480" imgH="1675440" progId="CorelDraw.Graphic.21">
                  <p:embed/>
                  <p:pic>
                    <p:nvPicPr>
                      <p:cNvPr id="6147" name="Objeto 2">
                        <a:extLst>
                          <a:ext uri="{FF2B5EF4-FFF2-40B4-BE49-F238E27FC236}">
                            <a16:creationId xmlns:a16="http://schemas.microsoft.com/office/drawing/2014/main" id="{D895F145-AE62-4585-B4A1-86A4D3C76A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4375" y="2427288"/>
                        <a:ext cx="2005013"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to 3">
            <a:extLst>
              <a:ext uri="{FF2B5EF4-FFF2-40B4-BE49-F238E27FC236}">
                <a16:creationId xmlns:a16="http://schemas.microsoft.com/office/drawing/2014/main" id="{57381AF1-3E24-4163-9865-F6A8BB68D01B}"/>
              </a:ext>
            </a:extLst>
          </p:cNvPr>
          <p:cNvGraphicFramePr>
            <a:graphicFrameLocks noChangeAspect="1"/>
          </p:cNvGraphicFramePr>
          <p:nvPr userDrawn="1"/>
        </p:nvGraphicFramePr>
        <p:xfrm>
          <a:off x="3910013" y="4443413"/>
          <a:ext cx="1323975" cy="260350"/>
        </p:xfrm>
        <a:graphic>
          <a:graphicData uri="http://schemas.openxmlformats.org/presentationml/2006/ole">
            <mc:AlternateContent xmlns:mc="http://schemas.openxmlformats.org/markup-compatibility/2006">
              <mc:Choice xmlns:v="urn:schemas-microsoft-com:vml" Requires="v">
                <p:oleObj name="CorelDRAW" r:id="rId5" imgW="1814040" imgH="356040" progId="CorelDraw.Graphic.21">
                  <p:embed/>
                </p:oleObj>
              </mc:Choice>
              <mc:Fallback>
                <p:oleObj name="CorelDRAW" r:id="rId5" imgW="1814040" imgH="356040" progId="CorelDraw.Graphic.21">
                  <p:embed/>
                  <p:pic>
                    <p:nvPicPr>
                      <p:cNvPr id="6148" name="Objeto 3">
                        <a:extLst>
                          <a:ext uri="{FF2B5EF4-FFF2-40B4-BE49-F238E27FC236}">
                            <a16:creationId xmlns:a16="http://schemas.microsoft.com/office/drawing/2014/main" id="{AED382CF-993C-412F-A434-DC6D3EFAB62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10013" y="4443413"/>
                        <a:ext cx="13239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ángulo 4">
            <a:extLst>
              <a:ext uri="{FF2B5EF4-FFF2-40B4-BE49-F238E27FC236}">
                <a16:creationId xmlns:a16="http://schemas.microsoft.com/office/drawing/2014/main" id="{377E7BDF-9232-4F18-8F8F-28F55BA67580}"/>
              </a:ext>
            </a:extLst>
          </p:cNvPr>
          <p:cNvSpPr/>
          <p:nvPr userDrawn="1"/>
        </p:nvSpPr>
        <p:spPr>
          <a:xfrm>
            <a:off x="3495675" y="4084638"/>
            <a:ext cx="2152650" cy="276225"/>
          </a:xfrm>
          <a:prstGeom prst="rect">
            <a:avLst/>
          </a:prstGeom>
        </p:spPr>
        <p:txBody>
          <a:bodyPr wrap="none">
            <a:spAutoFit/>
          </a:bodyPr>
          <a:lstStyle/>
          <a:p>
            <a:pPr algn="ctr">
              <a:defRPr/>
            </a:pPr>
            <a:r>
              <a:rPr lang="es-ES" sz="1200" spc="300" dirty="0"/>
              <a:t>www.gub.uy/agesic</a:t>
            </a:r>
          </a:p>
        </p:txBody>
      </p:sp>
    </p:spTree>
    <p:extLst>
      <p:ext uri="{BB962C8B-B14F-4D97-AF65-F5344CB8AC3E}">
        <p14:creationId xmlns:p14="http://schemas.microsoft.com/office/powerpoint/2010/main" val="25667667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13740130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30982333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lvl1pPr>
              <a:defRPr sz="2400"/>
            </a:lvl1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lvl1pPr>
              <a:defRPr sz="2400"/>
            </a:lvl1p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3212728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Haga clic para modificar el estilo de título del patrón</a:t>
            </a:r>
            <a:endParaRPr lang="es-UY" dirty="0"/>
          </a:p>
        </p:txBody>
      </p:sp>
    </p:spTree>
    <p:extLst>
      <p:ext uri="{BB962C8B-B14F-4D97-AF65-F5344CB8AC3E}">
        <p14:creationId xmlns:p14="http://schemas.microsoft.com/office/powerpoint/2010/main" val="4060686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3078022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3640903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1205719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3585917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Haga clic para modificar el estilo de título del patrón</a:t>
            </a:r>
            <a:endParaRPr lang="es-UY" dirty="0"/>
          </a:p>
        </p:txBody>
      </p:sp>
    </p:spTree>
    <p:extLst>
      <p:ext uri="{BB962C8B-B14F-4D97-AF65-F5344CB8AC3E}">
        <p14:creationId xmlns:p14="http://schemas.microsoft.com/office/powerpoint/2010/main" val="2040642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15224315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slideLayout" Target="../slideLayouts/slideLayout5.xml"/><Relationship Id="rId7" Type="http://schemas.openxmlformats.org/officeDocument/2006/relationships/image" Target="../media/image5.jpe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theme" Target="../theme/theme3.xml"/><Relationship Id="rId5" Type="http://schemas.openxmlformats.org/officeDocument/2006/relationships/slideLayout" Target="../slideLayouts/slideLayout7.xml"/><Relationship Id="rId10" Type="http://schemas.openxmlformats.org/officeDocument/2006/relationships/image" Target="../media/image6.png"/><Relationship Id="rId4" Type="http://schemas.openxmlformats.org/officeDocument/2006/relationships/slideLayout" Target="../slideLayouts/slideLayout6.xml"/><Relationship Id="rId9" Type="http://schemas.openxmlformats.org/officeDocument/2006/relationships/image" Target="../media/image3.emf"/></Relationships>
</file>

<file path=ppt/slideMasters/_rels/slideMaster4.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slideLayout" Target="../slideLayouts/slideLayout10.xml"/><Relationship Id="rId7" Type="http://schemas.openxmlformats.org/officeDocument/2006/relationships/image" Target="../media/image7.jpe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4.xml"/><Relationship Id="rId5" Type="http://schemas.openxmlformats.org/officeDocument/2006/relationships/slideLayout" Target="../slideLayouts/slideLayout12.xml"/><Relationship Id="rId10" Type="http://schemas.openxmlformats.org/officeDocument/2006/relationships/image" Target="../media/image6.png"/><Relationship Id="rId4" Type="http://schemas.openxmlformats.org/officeDocument/2006/relationships/slideLayout" Target="../slideLayouts/slideLayout11.xml"/><Relationship Id="rId9" Type="http://schemas.openxmlformats.org/officeDocument/2006/relationships/image" Target="../media/image3.emf"/></Relationships>
</file>

<file path=ppt/slideMasters/_rels/slideMaster5.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slideLayout" Target="../slideLayouts/slideLayout15.xml"/><Relationship Id="rId7" Type="http://schemas.openxmlformats.org/officeDocument/2006/relationships/image" Target="../media/image8.jpe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5.xml"/><Relationship Id="rId5" Type="http://schemas.openxmlformats.org/officeDocument/2006/relationships/slideLayout" Target="../slideLayouts/slideLayout17.xml"/><Relationship Id="rId10" Type="http://schemas.openxmlformats.org/officeDocument/2006/relationships/image" Target="../media/image6.png"/><Relationship Id="rId4" Type="http://schemas.openxmlformats.org/officeDocument/2006/relationships/slideLayout" Target="../slideLayouts/slideLayout16.xml"/><Relationship Id="rId9" Type="http://schemas.openxmlformats.org/officeDocument/2006/relationships/image" Target="../media/image3.emf"/></Relationships>
</file>

<file path=ppt/slideMasters/_rels/slideMaster6.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slideLayout" Target="../slideLayouts/slideLayout20.xml"/><Relationship Id="rId7" Type="http://schemas.openxmlformats.org/officeDocument/2006/relationships/image" Target="../media/image9.jpe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theme" Target="../theme/theme6.xml"/><Relationship Id="rId5" Type="http://schemas.openxmlformats.org/officeDocument/2006/relationships/slideLayout" Target="../slideLayouts/slideLayout22.xml"/><Relationship Id="rId10" Type="http://schemas.openxmlformats.org/officeDocument/2006/relationships/image" Target="../media/image6.png"/><Relationship Id="rId4" Type="http://schemas.openxmlformats.org/officeDocument/2006/relationships/slideLayout" Target="../slideLayouts/slideLayout21.xml"/><Relationship Id="rId9"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4079"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icrosoft Sans Serif" panose="020B0604020202020204" pitchFamily="34" charset="0"/>
        </a:defRPr>
      </a:lvl2pPr>
      <a:lvl3pPr algn="ctr" rtl="0" eaLnBrk="0" fontAlgn="base" hangingPunct="0">
        <a:spcBef>
          <a:spcPct val="0"/>
        </a:spcBef>
        <a:spcAft>
          <a:spcPct val="0"/>
        </a:spcAft>
        <a:defRPr sz="4400">
          <a:solidFill>
            <a:schemeClr val="tx1"/>
          </a:solidFill>
          <a:latin typeface="Microsoft Sans Serif" panose="020B0604020202020204" pitchFamily="34" charset="0"/>
        </a:defRPr>
      </a:lvl3pPr>
      <a:lvl4pPr algn="ctr" rtl="0" eaLnBrk="0" fontAlgn="base" hangingPunct="0">
        <a:spcBef>
          <a:spcPct val="0"/>
        </a:spcBef>
        <a:spcAft>
          <a:spcPct val="0"/>
        </a:spcAft>
        <a:defRPr sz="4400">
          <a:solidFill>
            <a:schemeClr val="tx1"/>
          </a:solidFill>
          <a:latin typeface="Microsoft Sans Serif" panose="020B0604020202020204" pitchFamily="34" charset="0"/>
        </a:defRPr>
      </a:lvl4pPr>
      <a:lvl5pPr algn="ctr" rtl="0" eaLnBrk="0" fontAlgn="base" hangingPunct="0">
        <a:spcBef>
          <a:spcPct val="0"/>
        </a:spcBef>
        <a:spcAft>
          <a:spcPct val="0"/>
        </a:spcAft>
        <a:defRPr sz="4400">
          <a:solidFill>
            <a:schemeClr val="tx1"/>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Gotham" pitchFamily="50" charset="0"/>
        </a:defRPr>
      </a:lvl6pPr>
      <a:lvl7pPr marL="914400" algn="ctr" rtl="0" eaLnBrk="1" fontAlgn="base" hangingPunct="1">
        <a:spcBef>
          <a:spcPct val="0"/>
        </a:spcBef>
        <a:spcAft>
          <a:spcPct val="0"/>
        </a:spcAft>
        <a:defRPr sz="4400">
          <a:solidFill>
            <a:schemeClr val="tx1"/>
          </a:solidFill>
          <a:latin typeface="Gotham" pitchFamily="50" charset="0"/>
        </a:defRPr>
      </a:lvl7pPr>
      <a:lvl8pPr marL="1371600" algn="ctr" rtl="0" eaLnBrk="1" fontAlgn="base" hangingPunct="1">
        <a:spcBef>
          <a:spcPct val="0"/>
        </a:spcBef>
        <a:spcAft>
          <a:spcPct val="0"/>
        </a:spcAft>
        <a:defRPr sz="4400">
          <a:solidFill>
            <a:schemeClr val="tx1"/>
          </a:solidFill>
          <a:latin typeface="Gotham" pitchFamily="50" charset="0"/>
        </a:defRPr>
      </a:lvl8pPr>
      <a:lvl9pPr marL="1828800" algn="ctr" rtl="0" eaLnBrk="1" fontAlgn="base" hangingPunct="1">
        <a:spcBef>
          <a:spcPct val="0"/>
        </a:spcBef>
        <a:spcAft>
          <a:spcPct val="0"/>
        </a:spcAft>
        <a:defRPr sz="4400">
          <a:solidFill>
            <a:schemeClr val="tx1"/>
          </a:solidFill>
          <a:latin typeface="Gotham" pitchFamily="50"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4080"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icrosoft Sans Serif" panose="020B0604020202020204" pitchFamily="34" charset="0"/>
        </a:defRPr>
      </a:lvl2pPr>
      <a:lvl3pPr algn="ctr" rtl="0" eaLnBrk="0" fontAlgn="base" hangingPunct="0">
        <a:spcBef>
          <a:spcPct val="0"/>
        </a:spcBef>
        <a:spcAft>
          <a:spcPct val="0"/>
        </a:spcAft>
        <a:defRPr sz="4400">
          <a:solidFill>
            <a:schemeClr val="tx1"/>
          </a:solidFill>
          <a:latin typeface="Microsoft Sans Serif" panose="020B0604020202020204" pitchFamily="34" charset="0"/>
        </a:defRPr>
      </a:lvl3pPr>
      <a:lvl4pPr algn="ctr" rtl="0" eaLnBrk="0" fontAlgn="base" hangingPunct="0">
        <a:spcBef>
          <a:spcPct val="0"/>
        </a:spcBef>
        <a:spcAft>
          <a:spcPct val="0"/>
        </a:spcAft>
        <a:defRPr sz="4400">
          <a:solidFill>
            <a:schemeClr val="tx1"/>
          </a:solidFill>
          <a:latin typeface="Microsoft Sans Serif" panose="020B0604020202020204" pitchFamily="34" charset="0"/>
        </a:defRPr>
      </a:lvl4pPr>
      <a:lvl5pPr algn="ctr" rtl="0" eaLnBrk="0" fontAlgn="base" hangingPunct="0">
        <a:spcBef>
          <a:spcPct val="0"/>
        </a:spcBef>
        <a:spcAft>
          <a:spcPct val="0"/>
        </a:spcAft>
        <a:defRPr sz="4400">
          <a:solidFill>
            <a:schemeClr val="tx1"/>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Gotham" pitchFamily="50" charset="0"/>
        </a:defRPr>
      </a:lvl6pPr>
      <a:lvl7pPr marL="914400" algn="ctr" rtl="0" eaLnBrk="1" fontAlgn="base" hangingPunct="1">
        <a:spcBef>
          <a:spcPct val="0"/>
        </a:spcBef>
        <a:spcAft>
          <a:spcPct val="0"/>
        </a:spcAft>
        <a:defRPr sz="4400">
          <a:solidFill>
            <a:schemeClr val="tx1"/>
          </a:solidFill>
          <a:latin typeface="Gotham" pitchFamily="50" charset="0"/>
        </a:defRPr>
      </a:lvl7pPr>
      <a:lvl8pPr marL="1371600" algn="ctr" rtl="0" eaLnBrk="1" fontAlgn="base" hangingPunct="1">
        <a:spcBef>
          <a:spcPct val="0"/>
        </a:spcBef>
        <a:spcAft>
          <a:spcPct val="0"/>
        </a:spcAft>
        <a:defRPr sz="4400">
          <a:solidFill>
            <a:schemeClr val="tx1"/>
          </a:solidFill>
          <a:latin typeface="Gotham" pitchFamily="50" charset="0"/>
        </a:defRPr>
      </a:lvl8pPr>
      <a:lvl9pPr marL="1828800" algn="ctr" rtl="0" eaLnBrk="1" fontAlgn="base" hangingPunct="1">
        <a:spcBef>
          <a:spcPct val="0"/>
        </a:spcBef>
        <a:spcAft>
          <a:spcPct val="0"/>
        </a:spcAft>
        <a:defRPr sz="4400">
          <a:solidFill>
            <a:schemeClr val="tx1"/>
          </a:solidFill>
          <a:latin typeface="Gotham" pitchFamily="50"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1026" name="1 Marcador de título">
            <a:extLst>
              <a:ext uri="{FF2B5EF4-FFF2-40B4-BE49-F238E27FC236}">
                <a16:creationId xmlns:a16="http://schemas.microsoft.com/office/drawing/2014/main" id="{E6F74186-6AAF-48AE-BFF0-218EE0A4BB40}"/>
              </a:ext>
            </a:extLst>
          </p:cNvPr>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1027" name="2 Marcador de texto">
            <a:extLst>
              <a:ext uri="{FF2B5EF4-FFF2-40B4-BE49-F238E27FC236}">
                <a16:creationId xmlns:a16="http://schemas.microsoft.com/office/drawing/2014/main" id="{19988AA2-127D-435D-8E97-5FEE7321CE75}"/>
              </a:ext>
            </a:extLst>
          </p:cNvPr>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graphicFrame>
        <p:nvGraphicFramePr>
          <p:cNvPr id="1028" name="Objeto 8">
            <a:extLst>
              <a:ext uri="{FF2B5EF4-FFF2-40B4-BE49-F238E27FC236}">
                <a16:creationId xmlns:a16="http://schemas.microsoft.com/office/drawing/2014/main" id="{6837C276-F241-4335-977C-F019FC8E9BF9}"/>
              </a:ext>
            </a:extLst>
          </p:cNvPr>
          <p:cNvGraphicFramePr>
            <a:graphicFrameLocks noChangeAspect="1"/>
          </p:cNvGraphicFramePr>
          <p:nvPr/>
        </p:nvGraphicFramePr>
        <p:xfrm>
          <a:off x="7451725" y="4659313"/>
          <a:ext cx="1495425" cy="422275"/>
        </p:xfrm>
        <a:graphic>
          <a:graphicData uri="http://schemas.openxmlformats.org/presentationml/2006/ole">
            <mc:AlternateContent xmlns:mc="http://schemas.openxmlformats.org/markup-compatibility/2006">
              <mc:Choice xmlns:v="urn:schemas-microsoft-com:vml" Requires="v">
                <p:oleObj name="CorelDRAW" r:id="rId8" imgW="5937480" imgH="1675440" progId="CorelDraw.Graphic.21">
                  <p:embed/>
                </p:oleObj>
              </mc:Choice>
              <mc:Fallback>
                <p:oleObj name="CorelDRAW" r:id="rId8" imgW="5937480" imgH="1675440" progId="CorelDraw.Graphic.21">
                  <p:embed/>
                  <p:pic>
                    <p:nvPicPr>
                      <p:cNvPr id="0" name="Objeto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1725" y="4659313"/>
                        <a:ext cx="14954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29" name="Gráfico 9">
            <a:extLst>
              <a:ext uri="{FF2B5EF4-FFF2-40B4-BE49-F238E27FC236}">
                <a16:creationId xmlns:a16="http://schemas.microsoft.com/office/drawing/2014/main" id="{D736424E-5900-4635-B1C0-5C3B9416686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72225" y="4789488"/>
            <a:ext cx="6794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9" r:id="rId1"/>
    <p:sldLayoutId id="2147484060" r:id="rId2"/>
    <p:sldLayoutId id="2147484061" r:id="rId3"/>
    <p:sldLayoutId id="2147484062" r:id="rId4"/>
    <p:sldLayoutId id="2147484063" r:id="rId5"/>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2050" name="1 Marcador de título">
            <a:extLst>
              <a:ext uri="{FF2B5EF4-FFF2-40B4-BE49-F238E27FC236}">
                <a16:creationId xmlns:a16="http://schemas.microsoft.com/office/drawing/2014/main" id="{930AE7C2-175A-4ED6-86DA-C1CCBD2046B2}"/>
              </a:ext>
            </a:extLst>
          </p:cNvPr>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2051" name="2 Marcador de texto">
            <a:extLst>
              <a:ext uri="{FF2B5EF4-FFF2-40B4-BE49-F238E27FC236}">
                <a16:creationId xmlns:a16="http://schemas.microsoft.com/office/drawing/2014/main" id="{F5116334-1345-42BC-8085-BFBD14C5488D}"/>
              </a:ext>
            </a:extLst>
          </p:cNvPr>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graphicFrame>
        <p:nvGraphicFramePr>
          <p:cNvPr id="2052" name="Objeto 8">
            <a:extLst>
              <a:ext uri="{FF2B5EF4-FFF2-40B4-BE49-F238E27FC236}">
                <a16:creationId xmlns:a16="http://schemas.microsoft.com/office/drawing/2014/main" id="{8EB289A5-E787-48D7-AB85-886EDB1CDC8E}"/>
              </a:ext>
            </a:extLst>
          </p:cNvPr>
          <p:cNvGraphicFramePr>
            <a:graphicFrameLocks noChangeAspect="1"/>
          </p:cNvGraphicFramePr>
          <p:nvPr/>
        </p:nvGraphicFramePr>
        <p:xfrm>
          <a:off x="7451725" y="4659313"/>
          <a:ext cx="1495425" cy="422275"/>
        </p:xfrm>
        <a:graphic>
          <a:graphicData uri="http://schemas.openxmlformats.org/presentationml/2006/ole">
            <mc:AlternateContent xmlns:mc="http://schemas.openxmlformats.org/markup-compatibility/2006">
              <mc:Choice xmlns:v="urn:schemas-microsoft-com:vml" Requires="v">
                <p:oleObj name="CorelDRAW" r:id="rId8" imgW="5937480" imgH="1675440" progId="CorelDraw.Graphic.21">
                  <p:embed/>
                </p:oleObj>
              </mc:Choice>
              <mc:Fallback>
                <p:oleObj name="CorelDRAW" r:id="rId8" imgW="5937480" imgH="1675440" progId="CorelDraw.Graphic.21">
                  <p:embed/>
                  <p:pic>
                    <p:nvPicPr>
                      <p:cNvPr id="0" name="Objeto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1725" y="4659313"/>
                        <a:ext cx="14954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053" name="Gráfico 9">
            <a:extLst>
              <a:ext uri="{FF2B5EF4-FFF2-40B4-BE49-F238E27FC236}">
                <a16:creationId xmlns:a16="http://schemas.microsoft.com/office/drawing/2014/main" id="{21F069C1-60A2-451E-B3C2-58A8FE08A6D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72225" y="4789488"/>
            <a:ext cx="6794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64" r:id="rId1"/>
    <p:sldLayoutId id="2147484065" r:id="rId2"/>
    <p:sldLayoutId id="2147484066" r:id="rId3"/>
    <p:sldLayoutId id="2147484067" r:id="rId4"/>
    <p:sldLayoutId id="2147484068" r:id="rId5"/>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3074" name="1 Marcador de título">
            <a:extLst>
              <a:ext uri="{FF2B5EF4-FFF2-40B4-BE49-F238E27FC236}">
                <a16:creationId xmlns:a16="http://schemas.microsoft.com/office/drawing/2014/main" id="{02BE0F57-E518-45DD-85FF-EAA69983C74B}"/>
              </a:ext>
            </a:extLst>
          </p:cNvPr>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3075" name="2 Marcador de texto">
            <a:extLst>
              <a:ext uri="{FF2B5EF4-FFF2-40B4-BE49-F238E27FC236}">
                <a16:creationId xmlns:a16="http://schemas.microsoft.com/office/drawing/2014/main" id="{3E5EE338-CE81-4BFC-8DF5-C28112128FB1}"/>
              </a:ext>
            </a:extLst>
          </p:cNvPr>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graphicFrame>
        <p:nvGraphicFramePr>
          <p:cNvPr id="3076" name="Objeto 3">
            <a:extLst>
              <a:ext uri="{FF2B5EF4-FFF2-40B4-BE49-F238E27FC236}">
                <a16:creationId xmlns:a16="http://schemas.microsoft.com/office/drawing/2014/main" id="{D0FE3EFB-C064-4C0D-9684-F6E3E46E599A}"/>
              </a:ext>
            </a:extLst>
          </p:cNvPr>
          <p:cNvGraphicFramePr>
            <a:graphicFrameLocks noChangeAspect="1"/>
          </p:cNvGraphicFramePr>
          <p:nvPr/>
        </p:nvGraphicFramePr>
        <p:xfrm>
          <a:off x="7451725" y="4659313"/>
          <a:ext cx="1495425" cy="422275"/>
        </p:xfrm>
        <a:graphic>
          <a:graphicData uri="http://schemas.openxmlformats.org/presentationml/2006/ole">
            <mc:AlternateContent xmlns:mc="http://schemas.openxmlformats.org/markup-compatibility/2006">
              <mc:Choice xmlns:v="urn:schemas-microsoft-com:vml" Requires="v">
                <p:oleObj name="CorelDRAW" r:id="rId8" imgW="5937480" imgH="1675440" progId="CorelDraw.Graphic.21">
                  <p:embed/>
                </p:oleObj>
              </mc:Choice>
              <mc:Fallback>
                <p:oleObj name="CorelDRAW" r:id="rId8" imgW="5937480" imgH="1675440" progId="CorelDraw.Graphic.21">
                  <p:embed/>
                  <p:pic>
                    <p:nvPicPr>
                      <p:cNvPr id="0" name="Objeto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1725" y="4659313"/>
                        <a:ext cx="14954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077" name="Gráfico 9">
            <a:extLst>
              <a:ext uri="{FF2B5EF4-FFF2-40B4-BE49-F238E27FC236}">
                <a16:creationId xmlns:a16="http://schemas.microsoft.com/office/drawing/2014/main" id="{B6E8969D-215B-41E1-9AF6-61406358FDF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72225" y="4789488"/>
            <a:ext cx="6794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4098" name="1 Marcador de título">
            <a:extLst>
              <a:ext uri="{FF2B5EF4-FFF2-40B4-BE49-F238E27FC236}">
                <a16:creationId xmlns:a16="http://schemas.microsoft.com/office/drawing/2014/main" id="{AD60C294-F3A3-46C4-AFF0-7F4935EDA935}"/>
              </a:ext>
            </a:extLst>
          </p:cNvPr>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4099" name="2 Marcador de texto">
            <a:extLst>
              <a:ext uri="{FF2B5EF4-FFF2-40B4-BE49-F238E27FC236}">
                <a16:creationId xmlns:a16="http://schemas.microsoft.com/office/drawing/2014/main" id="{D4817B47-D606-49B2-8B06-0E54D8D64BE8}"/>
              </a:ext>
            </a:extLst>
          </p:cNvPr>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graphicFrame>
        <p:nvGraphicFramePr>
          <p:cNvPr id="4100" name="Objeto 3">
            <a:extLst>
              <a:ext uri="{FF2B5EF4-FFF2-40B4-BE49-F238E27FC236}">
                <a16:creationId xmlns:a16="http://schemas.microsoft.com/office/drawing/2014/main" id="{F2819C8E-B4FF-4F52-938E-AEE84BF3CCCF}"/>
              </a:ext>
            </a:extLst>
          </p:cNvPr>
          <p:cNvGraphicFramePr>
            <a:graphicFrameLocks noChangeAspect="1"/>
          </p:cNvGraphicFramePr>
          <p:nvPr/>
        </p:nvGraphicFramePr>
        <p:xfrm>
          <a:off x="7451725" y="4659313"/>
          <a:ext cx="1495425" cy="422275"/>
        </p:xfrm>
        <a:graphic>
          <a:graphicData uri="http://schemas.openxmlformats.org/presentationml/2006/ole">
            <mc:AlternateContent xmlns:mc="http://schemas.openxmlformats.org/markup-compatibility/2006">
              <mc:Choice xmlns:v="urn:schemas-microsoft-com:vml" Requires="v">
                <p:oleObj name="CorelDRAW" r:id="rId8" imgW="5937480" imgH="1675440" progId="CorelDraw.Graphic.21">
                  <p:embed/>
                </p:oleObj>
              </mc:Choice>
              <mc:Fallback>
                <p:oleObj name="CorelDRAW" r:id="rId8" imgW="5937480" imgH="1675440" progId="CorelDraw.Graphic.21">
                  <p:embed/>
                  <p:pic>
                    <p:nvPicPr>
                      <p:cNvPr id="0" name="Objeto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1725" y="4659313"/>
                        <a:ext cx="14954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101" name="Gráfico 9">
            <a:extLst>
              <a:ext uri="{FF2B5EF4-FFF2-40B4-BE49-F238E27FC236}">
                <a16:creationId xmlns:a16="http://schemas.microsoft.com/office/drawing/2014/main" id="{31A52BBB-FF91-4F72-AF45-98705A038A3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72225" y="4789488"/>
            <a:ext cx="6794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74" r:id="rId1"/>
    <p:sldLayoutId id="2147484075" r:id="rId2"/>
    <p:sldLayoutId id="2147484076" r:id="rId3"/>
    <p:sldLayoutId id="2147484077" r:id="rId4"/>
    <p:sldLayoutId id="2147484078" r:id="rId5"/>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que contiene naturaleza, nube, arcoíris&#10;&#10;Descripción generada automáticamente">
            <a:extLst>
              <a:ext uri="{FF2B5EF4-FFF2-40B4-BE49-F238E27FC236}">
                <a16:creationId xmlns:a16="http://schemas.microsoft.com/office/drawing/2014/main" id="{BFAA1050-4292-49C7-9D3F-DD73E7BF37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7" y="1166"/>
            <a:ext cx="5143500" cy="5143500"/>
          </a:xfrm>
          <a:prstGeom prst="rect">
            <a:avLst/>
          </a:prstGeom>
        </p:spPr>
      </p:pic>
      <p:pic>
        <p:nvPicPr>
          <p:cNvPr id="5" name="Imagen 4" descr="Imagen que contiene plato, azul, plátano, pequeño&#10;&#10;Descripción generada automáticamente">
            <a:extLst>
              <a:ext uri="{FF2B5EF4-FFF2-40B4-BE49-F238E27FC236}">
                <a16:creationId xmlns:a16="http://schemas.microsoft.com/office/drawing/2014/main" id="{D5AB3FF3-ADA1-4975-8490-029916BC7A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8630" y="0"/>
            <a:ext cx="4047694" cy="3723878"/>
          </a:xfrm>
          <a:prstGeom prst="rect">
            <a:avLst/>
          </a:prstGeom>
        </p:spPr>
      </p:pic>
      <p:sp>
        <p:nvSpPr>
          <p:cNvPr id="4" name="CuadroTexto 3">
            <a:extLst>
              <a:ext uri="{FF2B5EF4-FFF2-40B4-BE49-F238E27FC236}">
                <a16:creationId xmlns:a16="http://schemas.microsoft.com/office/drawing/2014/main" id="{E01F95DD-A6D3-44BB-B634-3421FE44C604}"/>
              </a:ext>
            </a:extLst>
          </p:cNvPr>
          <p:cNvSpPr txBox="1">
            <a:spLocks noChangeArrowheads="1"/>
          </p:cNvSpPr>
          <p:nvPr/>
        </p:nvSpPr>
        <p:spPr bwMode="auto">
          <a:xfrm>
            <a:off x="5940152" y="3723878"/>
            <a:ext cx="4786312" cy="1384995"/>
          </a:xfrm>
          <a:prstGeom prst="rect">
            <a:avLst/>
          </a:prstGeom>
          <a:no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br>
              <a:rPr lang="es-ES" altLang="es-ES" sz="1200" dirty="0">
                <a:latin typeface="+mj-lt"/>
              </a:rPr>
            </a:br>
            <a:r>
              <a:rPr lang="es-ES" altLang="es-ES" sz="1200" dirty="0">
                <a:latin typeface="+mj-lt"/>
              </a:rPr>
              <a:t>Encuentro virtual 8</a:t>
            </a:r>
          </a:p>
          <a:p>
            <a:pPr eaLnBrk="1" hangingPunct="1">
              <a:defRPr/>
            </a:pPr>
            <a:endParaRPr lang="es-ES" altLang="es-ES" sz="1200" dirty="0">
              <a:latin typeface="+mj-lt"/>
            </a:endParaRPr>
          </a:p>
          <a:p>
            <a:pPr eaLnBrk="1" hangingPunct="1">
              <a:defRPr/>
            </a:pPr>
            <a:r>
              <a:rPr lang="es-ES" altLang="es-ES" sz="1200" dirty="0">
                <a:latin typeface="+mj-lt"/>
              </a:rPr>
              <a:t>Potenciando la transformación digital</a:t>
            </a:r>
          </a:p>
          <a:p>
            <a:pPr eaLnBrk="1" hangingPunct="1">
              <a:defRPr/>
            </a:pPr>
            <a:endParaRPr lang="es-ES" altLang="es-ES" sz="1200" dirty="0">
              <a:latin typeface="+mj-lt"/>
            </a:endParaRPr>
          </a:p>
          <a:p>
            <a:pPr eaLnBrk="1" hangingPunct="1">
              <a:defRPr/>
            </a:pPr>
            <a:r>
              <a:rPr lang="es-ES" altLang="es-ES" sz="1200" dirty="0">
                <a:latin typeface="+mj-lt"/>
              </a:rPr>
              <a:t>24 de marzo 2021</a:t>
            </a:r>
            <a:br>
              <a:rPr lang="es-ES" altLang="es-ES" sz="1200" dirty="0">
                <a:latin typeface="+mj-lt"/>
              </a:rPr>
            </a:br>
            <a:endParaRPr lang="es-ES" altLang="es-ES" sz="1200" dirty="0">
              <a:latin typeface="+mj-lt"/>
            </a:endParaRPr>
          </a:p>
        </p:txBody>
      </p:sp>
    </p:spTree>
    <p:extLst>
      <p:ext uri="{BB962C8B-B14F-4D97-AF65-F5344CB8AC3E}">
        <p14:creationId xmlns:p14="http://schemas.microsoft.com/office/powerpoint/2010/main" val="6060807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F7D260C7-31B4-4482-90FC-8355D89A1EAC}"/>
              </a:ext>
            </a:extLst>
          </p:cNvPr>
          <p:cNvPicPr>
            <a:picLocks noChangeAspect="1"/>
          </p:cNvPicPr>
          <p:nvPr/>
        </p:nvPicPr>
        <p:blipFill>
          <a:blip r:embed="rId3"/>
          <a:stretch>
            <a:fillRect/>
          </a:stretch>
        </p:blipFill>
        <p:spPr>
          <a:xfrm>
            <a:off x="4211959" y="-14254"/>
            <a:ext cx="4944539" cy="2062800"/>
          </a:xfrm>
          <a:prstGeom prst="rect">
            <a:avLst/>
          </a:prstGeom>
        </p:spPr>
      </p:pic>
      <p:pic>
        <p:nvPicPr>
          <p:cNvPr id="8" name="Imagen 7">
            <a:extLst>
              <a:ext uri="{FF2B5EF4-FFF2-40B4-BE49-F238E27FC236}">
                <a16:creationId xmlns:a16="http://schemas.microsoft.com/office/drawing/2014/main" id="{431C3685-2002-4DAE-86B6-BAB51433DDD9}"/>
              </a:ext>
            </a:extLst>
          </p:cNvPr>
          <p:cNvPicPr>
            <a:picLocks noChangeAspect="1"/>
          </p:cNvPicPr>
          <p:nvPr/>
        </p:nvPicPr>
        <p:blipFill>
          <a:blip r:embed="rId4"/>
          <a:stretch>
            <a:fillRect/>
          </a:stretch>
        </p:blipFill>
        <p:spPr>
          <a:xfrm>
            <a:off x="0" y="-14255"/>
            <a:ext cx="3060499" cy="5143500"/>
          </a:xfrm>
          <a:prstGeom prst="rect">
            <a:avLst/>
          </a:prstGeom>
        </p:spPr>
      </p:pic>
      <p:sp>
        <p:nvSpPr>
          <p:cNvPr id="7" name="Título 3">
            <a:extLst>
              <a:ext uri="{FF2B5EF4-FFF2-40B4-BE49-F238E27FC236}">
                <a16:creationId xmlns:a16="http://schemas.microsoft.com/office/drawing/2014/main" id="{9A14A325-28BC-4FF8-ABAA-24DA9FB6C57A}"/>
              </a:ext>
            </a:extLst>
          </p:cNvPr>
          <p:cNvSpPr txBox="1">
            <a:spLocks/>
          </p:cNvSpPr>
          <p:nvPr/>
        </p:nvSpPr>
        <p:spPr bwMode="auto">
          <a:xfrm>
            <a:off x="3087939" y="1517625"/>
            <a:ext cx="5698805" cy="1577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s-UY"/>
              <a:t>Presentación:</a:t>
            </a:r>
            <a:br>
              <a:rPr lang="es-UY"/>
            </a:br>
            <a:r>
              <a:rPr lang="es-UY" b="1"/>
              <a:t>Potenciando la Transformación Digital</a:t>
            </a:r>
            <a:endParaRPr lang="es-UY" b="1" dirty="0"/>
          </a:p>
        </p:txBody>
      </p:sp>
      <p:sp>
        <p:nvSpPr>
          <p:cNvPr id="3" name="CuadroTexto 2">
            <a:extLst>
              <a:ext uri="{FF2B5EF4-FFF2-40B4-BE49-F238E27FC236}">
                <a16:creationId xmlns:a16="http://schemas.microsoft.com/office/drawing/2014/main" id="{FBF61D46-4C73-4207-BEBC-6BD62E337B5E}"/>
              </a:ext>
            </a:extLst>
          </p:cNvPr>
          <p:cNvSpPr txBox="1"/>
          <p:nvPr/>
        </p:nvSpPr>
        <p:spPr>
          <a:xfrm>
            <a:off x="3303296" y="3074377"/>
            <a:ext cx="5510888" cy="646331"/>
          </a:xfrm>
          <a:prstGeom prst="rect">
            <a:avLst/>
          </a:prstGeom>
          <a:solidFill>
            <a:schemeClr val="accent6"/>
          </a:solidFill>
        </p:spPr>
        <p:txBody>
          <a:bodyPr wrap="square" rtlCol="0">
            <a:spAutoFit/>
          </a:bodyPr>
          <a:lstStyle/>
          <a:p>
            <a:pPr marL="285750" indent="-285750">
              <a:buFont typeface="Arial" panose="020B0604020202020204" pitchFamily="34" charset="0"/>
              <a:buChar char="•"/>
            </a:pPr>
            <a:r>
              <a:rPr lang="es-UY" dirty="0"/>
              <a:t>ESPACIO PARA COMENTARIOS, CONSULTAS, IDEAS, ETC.</a:t>
            </a:r>
          </a:p>
        </p:txBody>
      </p:sp>
    </p:spTree>
    <p:extLst>
      <p:ext uri="{BB962C8B-B14F-4D97-AF65-F5344CB8AC3E}">
        <p14:creationId xmlns:p14="http://schemas.microsoft.com/office/powerpoint/2010/main" val="1860874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0A7F470F-C5C3-437F-8E2F-107BB41E8F65}"/>
              </a:ext>
            </a:extLst>
          </p:cNvPr>
          <p:cNvPicPr>
            <a:picLocks noChangeAspect="1"/>
          </p:cNvPicPr>
          <p:nvPr/>
        </p:nvPicPr>
        <p:blipFill>
          <a:blip r:embed="rId2"/>
          <a:stretch>
            <a:fillRect/>
          </a:stretch>
        </p:blipFill>
        <p:spPr>
          <a:xfrm>
            <a:off x="0" y="-14255"/>
            <a:ext cx="3060499" cy="5143500"/>
          </a:xfrm>
          <a:prstGeom prst="rect">
            <a:avLst/>
          </a:prstGeom>
        </p:spPr>
      </p:pic>
      <p:pic>
        <p:nvPicPr>
          <p:cNvPr id="33794" name="Picture 2">
            <a:extLst>
              <a:ext uri="{FF2B5EF4-FFF2-40B4-BE49-F238E27FC236}">
                <a16:creationId xmlns:a16="http://schemas.microsoft.com/office/drawing/2014/main" id="{72B058F7-468E-460C-8A63-556D2152B1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758" b="17591"/>
          <a:stretch/>
        </p:blipFill>
        <p:spPr bwMode="auto">
          <a:xfrm>
            <a:off x="4217012" y="195487"/>
            <a:ext cx="3667356" cy="2304256"/>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69AC21B1-DE27-40A4-8016-EA5721C9845D}"/>
              </a:ext>
            </a:extLst>
          </p:cNvPr>
          <p:cNvSpPr txBox="1"/>
          <p:nvPr/>
        </p:nvSpPr>
        <p:spPr>
          <a:xfrm>
            <a:off x="3563888" y="3219822"/>
            <a:ext cx="5328592" cy="369332"/>
          </a:xfrm>
          <a:prstGeom prst="rect">
            <a:avLst/>
          </a:prstGeom>
          <a:noFill/>
        </p:spPr>
        <p:txBody>
          <a:bodyPr wrap="square" rtlCol="0">
            <a:spAutoFit/>
          </a:bodyPr>
          <a:lstStyle/>
          <a:p>
            <a:pPr algn="ctr"/>
            <a:r>
              <a:rPr lang="es-UY" dirty="0"/>
              <a:t>oficinadeproyectos@agesic.gub.uy</a:t>
            </a:r>
          </a:p>
        </p:txBody>
      </p:sp>
    </p:spTree>
    <p:extLst>
      <p:ext uri="{BB962C8B-B14F-4D97-AF65-F5344CB8AC3E}">
        <p14:creationId xmlns:p14="http://schemas.microsoft.com/office/powerpoint/2010/main" val="274080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E463D4ED-F299-47FC-B018-5BE5EB9FE0D7}"/>
              </a:ext>
            </a:extLst>
          </p:cNvPr>
          <p:cNvSpPr txBox="1">
            <a:spLocks noChangeArrowheads="1"/>
          </p:cNvSpPr>
          <p:nvPr/>
        </p:nvSpPr>
        <p:spPr bwMode="auto">
          <a:xfrm>
            <a:off x="2555776" y="1131094"/>
            <a:ext cx="4786312" cy="2800767"/>
          </a:xfrm>
          <a:prstGeom prst="rect">
            <a:avLst/>
          </a:prstGeom>
          <a:no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br>
              <a:rPr lang="es-ES" altLang="es-ES" sz="3600" dirty="0">
                <a:latin typeface="+mj-lt"/>
              </a:rPr>
            </a:br>
            <a:r>
              <a:rPr lang="es-ES" altLang="es-ES" sz="2800" dirty="0">
                <a:latin typeface="+mj-lt"/>
              </a:rPr>
              <a:t>Encuentro virtual 9</a:t>
            </a:r>
          </a:p>
          <a:p>
            <a:pPr eaLnBrk="1" hangingPunct="1">
              <a:defRPr/>
            </a:pPr>
            <a:endParaRPr lang="es-ES" altLang="es-ES" sz="2800" dirty="0">
              <a:latin typeface="+mj-lt"/>
            </a:endParaRPr>
          </a:p>
          <a:p>
            <a:pPr eaLnBrk="1" hangingPunct="1">
              <a:defRPr/>
            </a:pPr>
            <a:r>
              <a:rPr lang="es-ES" altLang="es-ES" sz="2800" dirty="0">
                <a:latin typeface="+mj-lt"/>
              </a:rPr>
              <a:t>Potenciando la transformación digital</a:t>
            </a:r>
            <a:br>
              <a:rPr lang="es-ES" altLang="es-ES" sz="2800" dirty="0">
                <a:latin typeface="+mj-lt"/>
              </a:rPr>
            </a:br>
            <a:endParaRPr lang="es-ES" altLang="es-ES" sz="2800" dirty="0">
              <a:latin typeface="+mj-lt"/>
            </a:endParaRPr>
          </a:p>
        </p:txBody>
      </p:sp>
      <p:sp>
        <p:nvSpPr>
          <p:cNvPr id="6" name="CuadroTexto 5">
            <a:extLst>
              <a:ext uri="{FF2B5EF4-FFF2-40B4-BE49-F238E27FC236}">
                <a16:creationId xmlns:a16="http://schemas.microsoft.com/office/drawing/2014/main" id="{3337359D-E225-42C2-B951-01705B881BF9}"/>
              </a:ext>
            </a:extLst>
          </p:cNvPr>
          <p:cNvSpPr txBox="1">
            <a:spLocks noChangeArrowheads="1"/>
          </p:cNvSpPr>
          <p:nvPr/>
        </p:nvSpPr>
        <p:spPr bwMode="auto">
          <a:xfrm>
            <a:off x="1259632" y="410584"/>
            <a:ext cx="3959225" cy="707886"/>
          </a:xfrm>
          <a:prstGeom prst="rect">
            <a:avLst/>
          </a:prstGeom>
          <a:noFill/>
          <a:ln>
            <a:no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s-ES" altLang="es-ES" sz="2000" dirty="0">
                <a:latin typeface="+mj-lt"/>
              </a:rPr>
              <a:t>Comunidad de Oficinas de Proyecto del Estado</a:t>
            </a:r>
          </a:p>
        </p:txBody>
      </p:sp>
      <p:cxnSp>
        <p:nvCxnSpPr>
          <p:cNvPr id="8" name="Conector recto 7">
            <a:extLst>
              <a:ext uri="{FF2B5EF4-FFF2-40B4-BE49-F238E27FC236}">
                <a16:creationId xmlns:a16="http://schemas.microsoft.com/office/drawing/2014/main" id="{579A6993-B8A5-48C9-93BA-1918FB86CD0A}"/>
              </a:ext>
            </a:extLst>
          </p:cNvPr>
          <p:cNvCxnSpPr>
            <a:cxnSpLocks/>
          </p:cNvCxnSpPr>
          <p:nvPr/>
        </p:nvCxnSpPr>
        <p:spPr>
          <a:xfrm>
            <a:off x="2665413" y="3867150"/>
            <a:ext cx="47863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CuadroTexto 6">
            <a:extLst>
              <a:ext uri="{FF2B5EF4-FFF2-40B4-BE49-F238E27FC236}">
                <a16:creationId xmlns:a16="http://schemas.microsoft.com/office/drawing/2014/main" id="{7F1CE171-2D7A-4B3F-B85B-8CEC8E22D098}"/>
              </a:ext>
            </a:extLst>
          </p:cNvPr>
          <p:cNvSpPr txBox="1"/>
          <p:nvPr/>
        </p:nvSpPr>
        <p:spPr>
          <a:xfrm>
            <a:off x="3239244" y="4012406"/>
            <a:ext cx="3744416" cy="369332"/>
          </a:xfrm>
          <a:prstGeom prst="rect">
            <a:avLst/>
          </a:prstGeom>
          <a:noFill/>
        </p:spPr>
        <p:txBody>
          <a:bodyPr wrap="square" rtlCol="0">
            <a:spAutoFit/>
          </a:bodyPr>
          <a:lstStyle/>
          <a:p>
            <a:pPr algn="ctr"/>
            <a:r>
              <a:rPr lang="es-UY" dirty="0"/>
              <a:t>24 de marzo de 2021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181568-F93D-4B74-9D1D-230AE62735D8}"/>
              </a:ext>
            </a:extLst>
          </p:cNvPr>
          <p:cNvSpPr>
            <a:spLocks noGrp="1"/>
          </p:cNvSpPr>
          <p:nvPr>
            <p:ph type="title"/>
          </p:nvPr>
        </p:nvSpPr>
        <p:spPr>
          <a:xfrm>
            <a:off x="0" y="9728"/>
            <a:ext cx="9144000" cy="617806"/>
          </a:xfrm>
        </p:spPr>
        <p:txBody>
          <a:bodyPr/>
          <a:lstStyle/>
          <a:p>
            <a:pPr algn="ctr"/>
            <a:r>
              <a:rPr lang="es-UY" b="1" dirty="0"/>
              <a:t>¡Iniciamos el ciclo de eventos 2021…!</a:t>
            </a:r>
          </a:p>
        </p:txBody>
      </p:sp>
      <p:graphicFrame>
        <p:nvGraphicFramePr>
          <p:cNvPr id="11" name="Tabla 10">
            <a:extLst>
              <a:ext uri="{FF2B5EF4-FFF2-40B4-BE49-F238E27FC236}">
                <a16:creationId xmlns:a16="http://schemas.microsoft.com/office/drawing/2014/main" id="{6BC1CF7E-1662-46C7-8520-4D22F0B6108C}"/>
              </a:ext>
            </a:extLst>
          </p:cNvPr>
          <p:cNvGraphicFramePr>
            <a:graphicFrameLocks noGrp="1"/>
          </p:cNvGraphicFramePr>
          <p:nvPr>
            <p:extLst>
              <p:ext uri="{D42A27DB-BD31-4B8C-83A1-F6EECF244321}">
                <p14:modId xmlns:p14="http://schemas.microsoft.com/office/powerpoint/2010/main" val="1692418268"/>
              </p:ext>
            </p:extLst>
          </p:nvPr>
        </p:nvGraphicFramePr>
        <p:xfrm>
          <a:off x="107504" y="558215"/>
          <a:ext cx="3863776" cy="4539504"/>
        </p:xfrm>
        <a:graphic>
          <a:graphicData uri="http://schemas.openxmlformats.org/drawingml/2006/table">
            <a:tbl>
              <a:tblPr>
                <a:tableStyleId>{5C22544A-7EE6-4342-B048-85BDC9FD1C3A}</a:tableStyleId>
              </a:tblPr>
              <a:tblGrid>
                <a:gridCol w="3863776">
                  <a:extLst>
                    <a:ext uri="{9D8B030D-6E8A-4147-A177-3AD203B41FA5}">
                      <a16:colId xmlns:a16="http://schemas.microsoft.com/office/drawing/2014/main" val="1013316272"/>
                    </a:ext>
                  </a:extLst>
                </a:gridCol>
              </a:tblGrid>
              <a:tr h="378292">
                <a:tc>
                  <a:txBody>
                    <a:bodyPr/>
                    <a:lstStyle/>
                    <a:p>
                      <a:pPr marL="285750" indent="-285750" algn="l" fontAlgn="b">
                        <a:buFont typeface="Arial" panose="020B0604020202020204" pitchFamily="34" charset="0"/>
                        <a:buChar char="•"/>
                      </a:pPr>
                      <a:r>
                        <a:rPr lang="es-UY" sz="1800" u="none" strike="noStrike" dirty="0">
                          <a:solidFill>
                            <a:srgbClr val="000000"/>
                          </a:solidFill>
                          <a:effectLst/>
                          <a:latin typeface="Calibri" panose="020F0502020204030204" pitchFamily="34" charset="0"/>
                          <a:cs typeface="Calibri" panose="020F0502020204030204" pitchFamily="34" charset="0"/>
                        </a:rPr>
                        <a:t>ADUANAS</a:t>
                      </a:r>
                      <a:endParaRPr lang="es-UY" sz="18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29033889"/>
                  </a:ext>
                </a:extLst>
              </a:tr>
              <a:tr h="378292">
                <a:tc>
                  <a:txBody>
                    <a:bodyPr/>
                    <a:lstStyle/>
                    <a:p>
                      <a:pPr marL="285750" indent="-285750" algn="l" fontAlgn="b">
                        <a:buFont typeface="Arial" panose="020B0604020202020204" pitchFamily="34" charset="0"/>
                        <a:buChar char="•"/>
                      </a:pPr>
                      <a:r>
                        <a:rPr lang="es-UY" sz="1800" u="none" strike="noStrike" dirty="0">
                          <a:solidFill>
                            <a:srgbClr val="000000"/>
                          </a:solidFill>
                          <a:effectLst/>
                          <a:latin typeface="Calibri" panose="020F0502020204030204" pitchFamily="34" charset="0"/>
                          <a:cs typeface="Calibri" panose="020F0502020204030204" pitchFamily="34" charset="0"/>
                        </a:rPr>
                        <a:t>ANCAP</a:t>
                      </a:r>
                      <a:endParaRPr lang="es-UY" sz="18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27888511"/>
                  </a:ext>
                </a:extLst>
              </a:tr>
              <a:tr h="378292">
                <a:tc>
                  <a:txBody>
                    <a:bodyPr/>
                    <a:lstStyle/>
                    <a:p>
                      <a:pPr marL="285750" indent="-285750" algn="l" fontAlgn="b">
                        <a:buFont typeface="Arial" panose="020B0604020202020204" pitchFamily="34" charset="0"/>
                        <a:buChar char="•"/>
                      </a:pPr>
                      <a:r>
                        <a:rPr lang="es-UY" sz="1800" u="none" strike="noStrike" dirty="0">
                          <a:solidFill>
                            <a:srgbClr val="000000"/>
                          </a:solidFill>
                          <a:effectLst/>
                          <a:latin typeface="Calibri" panose="020F0502020204030204" pitchFamily="34" charset="0"/>
                          <a:cs typeface="Calibri" panose="020F0502020204030204" pitchFamily="34" charset="0"/>
                        </a:rPr>
                        <a:t>ARCE</a:t>
                      </a:r>
                      <a:endParaRPr lang="es-UY" sz="18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18690508"/>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AUDITORÍA INTERNA DE LA NACIÓN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43708704"/>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BPS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48240209"/>
                  </a:ext>
                </a:extLst>
              </a:tr>
              <a:tr h="378292">
                <a:tc>
                  <a:txBody>
                    <a:bodyPr/>
                    <a:lstStyle/>
                    <a:p>
                      <a:pPr marL="285750" indent="-285750" algn="l" fontAlgn="b">
                        <a:buFont typeface="Arial" panose="020B0604020202020204" pitchFamily="34" charset="0"/>
                        <a:buChar char="•"/>
                      </a:pPr>
                      <a:r>
                        <a:rPr lang="es-UY" sz="1800" u="none" strike="noStrike" dirty="0">
                          <a:solidFill>
                            <a:srgbClr val="000000"/>
                          </a:solidFill>
                          <a:effectLst/>
                          <a:latin typeface="Calibri" panose="020F0502020204030204" pitchFamily="34" charset="0"/>
                          <a:cs typeface="Calibri" panose="020F0502020204030204" pitchFamily="34" charset="0"/>
                        </a:rPr>
                        <a:t>CASINOS DEL ESTADO</a:t>
                      </a:r>
                      <a:endParaRPr lang="es-UY" sz="18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34235671"/>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DIR. GRAL. DE CATASTRO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51045407"/>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COMISIÓN TCA. SALTO GRANDE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2310299"/>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DGI</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69124115"/>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DGR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17560864"/>
                  </a:ext>
                </a:extLst>
              </a:tr>
              <a:tr h="378292">
                <a:tc>
                  <a:txBody>
                    <a:bodyPr/>
                    <a:lstStyle/>
                    <a:p>
                      <a:pPr marL="285750" marR="0" lvl="0" indent="-285750" algn="l" defTabSz="914400" rtl="0" eaLnBrk="1" fontAlgn="b" latinLnBrk="0" hangingPunct="1">
                        <a:lnSpc>
                          <a:spcPct val="100000"/>
                        </a:lnSpc>
                        <a:spcBef>
                          <a:spcPts val="0"/>
                        </a:spcBef>
                        <a:spcAft>
                          <a:spcPts val="0"/>
                        </a:spcAft>
                        <a:buClrTx/>
                        <a:buSzTx/>
                        <a:buFont typeface="Arial" panose="020B0604020202020204" pitchFamily="34" charset="0"/>
                        <a:buChar char="•"/>
                        <a:tabLst/>
                        <a:defRPr/>
                      </a:pPr>
                      <a:r>
                        <a:rPr lang="es-UY" sz="1800" b="0" i="0" u="none" strike="noStrike" dirty="0">
                          <a:solidFill>
                            <a:srgbClr val="000000"/>
                          </a:solidFill>
                          <a:effectLst/>
                          <a:latin typeface="Calibri" panose="020F0502020204030204" pitchFamily="34" charset="0"/>
                          <a:cs typeface="Calibri" panose="020F0502020204030204" pitchFamily="34" charset="0"/>
                        </a:rPr>
                        <a:t>IMM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05776124"/>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INAU</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5400797"/>
                  </a:ext>
                </a:extLst>
              </a:tr>
            </a:tbl>
          </a:graphicData>
        </a:graphic>
      </p:graphicFrame>
      <p:graphicFrame>
        <p:nvGraphicFramePr>
          <p:cNvPr id="13" name="Tabla 12">
            <a:extLst>
              <a:ext uri="{FF2B5EF4-FFF2-40B4-BE49-F238E27FC236}">
                <a16:creationId xmlns:a16="http://schemas.microsoft.com/office/drawing/2014/main" id="{071977A4-398C-4444-AE8F-AD18EF328441}"/>
              </a:ext>
            </a:extLst>
          </p:cNvPr>
          <p:cNvGraphicFramePr>
            <a:graphicFrameLocks noGrp="1"/>
          </p:cNvGraphicFramePr>
          <p:nvPr>
            <p:extLst>
              <p:ext uri="{D42A27DB-BD31-4B8C-83A1-F6EECF244321}">
                <p14:modId xmlns:p14="http://schemas.microsoft.com/office/powerpoint/2010/main" val="520754329"/>
              </p:ext>
            </p:extLst>
          </p:nvPr>
        </p:nvGraphicFramePr>
        <p:xfrm>
          <a:off x="4932040" y="558215"/>
          <a:ext cx="3863776" cy="4539504"/>
        </p:xfrm>
        <a:graphic>
          <a:graphicData uri="http://schemas.openxmlformats.org/drawingml/2006/table">
            <a:tbl>
              <a:tblPr>
                <a:tableStyleId>{5C22544A-7EE6-4342-B048-85BDC9FD1C3A}</a:tableStyleId>
              </a:tblPr>
              <a:tblGrid>
                <a:gridCol w="3863776">
                  <a:extLst>
                    <a:ext uri="{9D8B030D-6E8A-4147-A177-3AD203B41FA5}">
                      <a16:colId xmlns:a16="http://schemas.microsoft.com/office/drawing/2014/main" val="1013316272"/>
                    </a:ext>
                  </a:extLst>
                </a:gridCol>
              </a:tblGrid>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INUMET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29033889"/>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MGAP</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27888511"/>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MIEM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18690508"/>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MINISTERIO DEL INTERIOR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43708704"/>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MSP</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48240209"/>
                  </a:ext>
                </a:extLst>
              </a:tr>
              <a:tr h="378292">
                <a:tc>
                  <a:txBody>
                    <a:bodyPr/>
                    <a:lstStyle/>
                    <a:p>
                      <a:pPr marL="285750" indent="-285750" algn="l" fontAlgn="b">
                        <a:buFont typeface="Arial" panose="020B0604020202020204" pitchFamily="34" charset="0"/>
                        <a:buChar char="•"/>
                      </a:pPr>
                      <a:r>
                        <a:rPr lang="es-UY" sz="1800" u="none" strike="noStrike" dirty="0">
                          <a:solidFill>
                            <a:srgbClr val="000000"/>
                          </a:solidFill>
                          <a:effectLst/>
                          <a:latin typeface="Calibri" panose="020F0502020204030204" pitchFamily="34" charset="0"/>
                          <a:cs typeface="Calibri" panose="020F0502020204030204" pitchFamily="34" charset="0"/>
                        </a:rPr>
                        <a:t>OSE</a:t>
                      </a:r>
                      <a:endParaRPr lang="es-UY" sz="18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34235671"/>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SECR. DERECHOS HUMANOS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51045407"/>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TESORERÍA GRAL. DE LA NACIÓN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2310299"/>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URSEA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69124115"/>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UTE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17560864"/>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UTU</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5400797"/>
                  </a:ext>
                </a:extLst>
              </a:tr>
              <a:tr h="378292">
                <a:tc>
                  <a:txBody>
                    <a:bodyPr/>
                    <a:lstStyle/>
                    <a:p>
                      <a:pPr marL="285750" indent="-285750" algn="l" fontAlgn="b">
                        <a:buFont typeface="Arial" panose="020B0604020202020204" pitchFamily="34" charset="0"/>
                        <a:buChar char="•"/>
                      </a:pPr>
                      <a:r>
                        <a:rPr lang="es-UY" sz="1800" b="0" i="0" u="none" strike="noStrike" dirty="0">
                          <a:solidFill>
                            <a:srgbClr val="000000"/>
                          </a:solidFill>
                          <a:effectLst/>
                          <a:latin typeface="Calibri" panose="020F0502020204030204" pitchFamily="34" charset="0"/>
                          <a:cs typeface="Calibri" panose="020F0502020204030204" pitchFamily="34" charset="0"/>
                        </a:rPr>
                        <a:t>AGESIC</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66189840"/>
                  </a:ext>
                </a:extLst>
              </a:tr>
            </a:tbl>
          </a:graphicData>
        </a:graphic>
      </p:graphicFrame>
    </p:spTree>
    <p:extLst>
      <p:ext uri="{BB962C8B-B14F-4D97-AF65-F5344CB8AC3E}">
        <p14:creationId xmlns:p14="http://schemas.microsoft.com/office/powerpoint/2010/main" val="44237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181568-F93D-4B74-9D1D-230AE62735D8}"/>
              </a:ext>
            </a:extLst>
          </p:cNvPr>
          <p:cNvSpPr>
            <a:spLocks noGrp="1"/>
          </p:cNvSpPr>
          <p:nvPr>
            <p:ph type="title"/>
          </p:nvPr>
        </p:nvSpPr>
        <p:spPr>
          <a:xfrm>
            <a:off x="0" y="9728"/>
            <a:ext cx="9144000" cy="857250"/>
          </a:xfrm>
        </p:spPr>
        <p:txBody>
          <a:bodyPr/>
          <a:lstStyle/>
          <a:p>
            <a:pPr algn="ctr"/>
            <a:r>
              <a:rPr lang="es-UY" b="1" dirty="0"/>
              <a:t>Propósito de la Comunidad…</a:t>
            </a:r>
          </a:p>
        </p:txBody>
      </p:sp>
      <p:sp>
        <p:nvSpPr>
          <p:cNvPr id="3" name="CuadroTexto 2">
            <a:extLst>
              <a:ext uri="{FF2B5EF4-FFF2-40B4-BE49-F238E27FC236}">
                <a16:creationId xmlns:a16="http://schemas.microsoft.com/office/drawing/2014/main" id="{71211604-E897-4DE1-B1AD-70ACD4CED5A6}"/>
              </a:ext>
            </a:extLst>
          </p:cNvPr>
          <p:cNvSpPr txBox="1"/>
          <p:nvPr/>
        </p:nvSpPr>
        <p:spPr>
          <a:xfrm>
            <a:off x="1043608" y="866978"/>
            <a:ext cx="7704856" cy="3139321"/>
          </a:xfrm>
          <a:prstGeom prst="rect">
            <a:avLst/>
          </a:prstGeom>
          <a:noFill/>
        </p:spPr>
        <p:txBody>
          <a:bodyPr wrap="square" rtlCol="0">
            <a:spAutoFit/>
          </a:bodyPr>
          <a:lstStyle/>
          <a:p>
            <a:pPr marL="285750" indent="-285750">
              <a:buFont typeface="Arial" panose="020B0604020202020204" pitchFamily="34" charset="0"/>
              <a:buChar char="•"/>
            </a:pPr>
            <a:r>
              <a:rPr lang="es-UY" dirty="0"/>
              <a:t>Contribuir a posicionar a las Oficinas de Proyecto como una herramienta clave para que los organismos implementen proyectos de mejora de su gestión interna y de los servicios a la ciudadanía.</a:t>
            </a:r>
          </a:p>
          <a:p>
            <a:pPr marL="285750" indent="-285750">
              <a:buFont typeface="Arial" panose="020B0604020202020204" pitchFamily="34" charset="0"/>
              <a:buChar char="•"/>
            </a:pPr>
            <a:endParaRPr lang="es-UY" dirty="0"/>
          </a:p>
          <a:p>
            <a:pPr marL="285750" indent="-285750">
              <a:buFont typeface="Arial" panose="020B0604020202020204" pitchFamily="34" charset="0"/>
              <a:buChar char="•"/>
            </a:pPr>
            <a:r>
              <a:rPr lang="es-UY" dirty="0"/>
              <a:t>Conformar un espacio de conocimiento, de ideas y de colaboración entre las OP, que ayude en su proceso de crecimiento y maduración</a:t>
            </a:r>
          </a:p>
          <a:p>
            <a:pPr marL="285750" indent="-285750">
              <a:buFont typeface="Arial" panose="020B0604020202020204" pitchFamily="34" charset="0"/>
              <a:buChar char="•"/>
            </a:pPr>
            <a:endParaRPr lang="es-UY" dirty="0"/>
          </a:p>
          <a:p>
            <a:pPr marL="285750" indent="-285750">
              <a:buFont typeface="Arial" panose="020B0604020202020204" pitchFamily="34" charset="0"/>
              <a:buChar char="•"/>
            </a:pPr>
            <a:r>
              <a:rPr lang="es-UY" dirty="0"/>
              <a:t>Ser un ámbito del cual surjan marcos metodológicos y de buenas prácticas que sirva como referencia a las prácticas de gestión de proyectos, portafolios y programas en el Estado</a:t>
            </a:r>
          </a:p>
          <a:p>
            <a:pPr marL="285750" indent="-285750">
              <a:buFont typeface="Arial" panose="020B0604020202020204" pitchFamily="34" charset="0"/>
              <a:buChar char="•"/>
            </a:pPr>
            <a:endParaRPr lang="es-UY" dirty="0"/>
          </a:p>
        </p:txBody>
      </p:sp>
    </p:spTree>
    <p:extLst>
      <p:ext uri="{BB962C8B-B14F-4D97-AF65-F5344CB8AC3E}">
        <p14:creationId xmlns:p14="http://schemas.microsoft.com/office/powerpoint/2010/main" val="4727028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181568-F93D-4B74-9D1D-230AE62735D8}"/>
              </a:ext>
            </a:extLst>
          </p:cNvPr>
          <p:cNvSpPr>
            <a:spLocks noGrp="1"/>
          </p:cNvSpPr>
          <p:nvPr>
            <p:ph type="title"/>
          </p:nvPr>
        </p:nvSpPr>
        <p:spPr>
          <a:xfrm>
            <a:off x="0" y="9728"/>
            <a:ext cx="9144000" cy="857250"/>
          </a:xfrm>
        </p:spPr>
        <p:txBody>
          <a:bodyPr/>
          <a:lstStyle/>
          <a:p>
            <a:pPr algn="ctr"/>
            <a:r>
              <a:rPr lang="es-UY" b="1" dirty="0"/>
              <a:t>Actividades de la Comunidad (lista abierta) …</a:t>
            </a:r>
          </a:p>
        </p:txBody>
      </p:sp>
      <p:sp>
        <p:nvSpPr>
          <p:cNvPr id="3" name="CuadroTexto 2">
            <a:extLst>
              <a:ext uri="{FF2B5EF4-FFF2-40B4-BE49-F238E27FC236}">
                <a16:creationId xmlns:a16="http://schemas.microsoft.com/office/drawing/2014/main" id="{71211604-E897-4DE1-B1AD-70ACD4CED5A6}"/>
              </a:ext>
            </a:extLst>
          </p:cNvPr>
          <p:cNvSpPr txBox="1"/>
          <p:nvPr/>
        </p:nvSpPr>
        <p:spPr>
          <a:xfrm>
            <a:off x="539552" y="699542"/>
            <a:ext cx="8064896" cy="4770537"/>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s-UY" b="1" dirty="0"/>
              <a:t>Programa de charlas abiertas y gratuitas a interesados</a:t>
            </a:r>
          </a:p>
          <a:p>
            <a:pPr marL="742950" lvl="1" indent="-285750">
              <a:spcBef>
                <a:spcPts val="600"/>
              </a:spcBef>
              <a:spcAft>
                <a:spcPts val="600"/>
              </a:spcAft>
              <a:buFont typeface="Arial" panose="020B0604020202020204" pitchFamily="34" charset="0"/>
              <a:buChar char="•"/>
            </a:pPr>
            <a:r>
              <a:rPr lang="es-UY" dirty="0"/>
              <a:t>Expositores del estado, de la academia, de organizaciones de estándares y de consultoras y profesionales nacionales e internacionales</a:t>
            </a:r>
          </a:p>
          <a:p>
            <a:pPr marL="285750" indent="-285750">
              <a:spcBef>
                <a:spcPts val="600"/>
              </a:spcBef>
              <a:spcAft>
                <a:spcPts val="600"/>
              </a:spcAft>
              <a:buFont typeface="Arial" panose="020B0604020202020204" pitchFamily="34" charset="0"/>
              <a:buChar char="•"/>
            </a:pPr>
            <a:r>
              <a:rPr lang="es-UY" b="1" dirty="0"/>
              <a:t>Proyectos en conjunto (ideas para pensar)</a:t>
            </a:r>
            <a:r>
              <a:rPr lang="es-UY" dirty="0"/>
              <a:t>: </a:t>
            </a:r>
          </a:p>
          <a:p>
            <a:pPr marL="742950" lvl="1" indent="-285750">
              <a:spcBef>
                <a:spcPts val="600"/>
              </a:spcBef>
              <a:spcAft>
                <a:spcPts val="600"/>
              </a:spcAft>
              <a:buFont typeface="Wingdings" panose="05000000000000000000" pitchFamily="2" charset="2"/>
              <a:buChar char="Ø"/>
            </a:pPr>
            <a:r>
              <a:rPr lang="es-UY" dirty="0"/>
              <a:t>guías y soluciones metodológicas para uso de </a:t>
            </a:r>
            <a:r>
              <a:rPr lang="es-UY" dirty="0" err="1"/>
              <a:t>PMO´s</a:t>
            </a:r>
            <a:r>
              <a:rPr lang="es-UY" dirty="0"/>
              <a:t> en gestión de portafolios, portafolios y programas.</a:t>
            </a:r>
          </a:p>
          <a:p>
            <a:pPr marL="742950" lvl="1" indent="-285750">
              <a:spcBef>
                <a:spcPts val="600"/>
              </a:spcBef>
              <a:spcAft>
                <a:spcPts val="600"/>
              </a:spcAft>
              <a:buFont typeface="Wingdings" panose="05000000000000000000" pitchFamily="2" charset="2"/>
              <a:buChar char="Ø"/>
            </a:pPr>
            <a:r>
              <a:rPr lang="es-UY" dirty="0"/>
              <a:t>Talleres y capacitaciones transversales a organismos de temáticas seleccionadas, que puedan ser replicadas en los organismos.</a:t>
            </a:r>
          </a:p>
          <a:p>
            <a:pPr marL="742950" lvl="1" indent="-285750">
              <a:spcBef>
                <a:spcPts val="600"/>
              </a:spcBef>
              <a:spcAft>
                <a:spcPts val="600"/>
              </a:spcAft>
              <a:buFont typeface="Wingdings" panose="05000000000000000000" pitchFamily="2" charset="2"/>
              <a:buChar char="Ø"/>
            </a:pPr>
            <a:r>
              <a:rPr lang="es-UY" dirty="0"/>
              <a:t>Puesta en marcha de un Espacio de Conocimiento para retroalimentación de las </a:t>
            </a:r>
            <a:r>
              <a:rPr lang="es-UY" dirty="0" err="1"/>
              <a:t>OP´s</a:t>
            </a:r>
            <a:r>
              <a:rPr lang="es-UY" dirty="0"/>
              <a:t>.</a:t>
            </a:r>
          </a:p>
          <a:p>
            <a:pPr marL="285750" indent="-285750">
              <a:spcBef>
                <a:spcPts val="600"/>
              </a:spcBef>
              <a:spcAft>
                <a:spcPts val="600"/>
              </a:spcAft>
              <a:buFont typeface="Arial" panose="020B0604020202020204" pitchFamily="34" charset="0"/>
              <a:buChar char="•"/>
            </a:pPr>
            <a:endParaRPr lang="es-UY" dirty="0"/>
          </a:p>
          <a:p>
            <a:pPr marL="285750" indent="-285750">
              <a:spcBef>
                <a:spcPts val="600"/>
              </a:spcBef>
              <a:spcAft>
                <a:spcPts val="600"/>
              </a:spcAft>
              <a:buFont typeface="Arial" panose="020B0604020202020204" pitchFamily="34" charset="0"/>
              <a:buChar char="•"/>
            </a:pPr>
            <a:endParaRPr lang="es-UY" dirty="0"/>
          </a:p>
        </p:txBody>
      </p:sp>
    </p:spTree>
    <p:extLst>
      <p:ext uri="{BB962C8B-B14F-4D97-AF65-F5344CB8AC3E}">
        <p14:creationId xmlns:p14="http://schemas.microsoft.com/office/powerpoint/2010/main" val="2963868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181568-F93D-4B74-9D1D-230AE62735D8}"/>
              </a:ext>
            </a:extLst>
          </p:cNvPr>
          <p:cNvSpPr>
            <a:spLocks noGrp="1"/>
          </p:cNvSpPr>
          <p:nvPr>
            <p:ph type="title"/>
          </p:nvPr>
        </p:nvSpPr>
        <p:spPr>
          <a:xfrm>
            <a:off x="0" y="9728"/>
            <a:ext cx="9144000" cy="857250"/>
          </a:xfrm>
        </p:spPr>
        <p:txBody>
          <a:bodyPr/>
          <a:lstStyle/>
          <a:p>
            <a:pPr algn="ctr"/>
            <a:r>
              <a:rPr lang="es-UY" b="1" dirty="0"/>
              <a:t>Grupo Comunidad…</a:t>
            </a:r>
          </a:p>
        </p:txBody>
      </p:sp>
      <p:sp>
        <p:nvSpPr>
          <p:cNvPr id="3" name="CuadroTexto 2">
            <a:extLst>
              <a:ext uri="{FF2B5EF4-FFF2-40B4-BE49-F238E27FC236}">
                <a16:creationId xmlns:a16="http://schemas.microsoft.com/office/drawing/2014/main" id="{71211604-E897-4DE1-B1AD-70ACD4CED5A6}"/>
              </a:ext>
            </a:extLst>
          </p:cNvPr>
          <p:cNvSpPr txBox="1"/>
          <p:nvPr/>
        </p:nvSpPr>
        <p:spPr>
          <a:xfrm>
            <a:off x="683568" y="866978"/>
            <a:ext cx="8064896" cy="3431709"/>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s-UY" b="1" dirty="0"/>
              <a:t>Reuniones virtuales y grupo </a:t>
            </a:r>
            <a:r>
              <a:rPr lang="es-UY" b="1" dirty="0" err="1"/>
              <a:t>Whatsapp</a:t>
            </a:r>
            <a:r>
              <a:rPr lang="es-UY" b="1" dirty="0"/>
              <a:t> para intercambio de ideas y planificar actividades.</a:t>
            </a:r>
          </a:p>
          <a:p>
            <a:pPr marL="285750" indent="-285750">
              <a:spcAft>
                <a:spcPts val="1200"/>
              </a:spcAft>
              <a:buFont typeface="Arial" panose="020B0604020202020204" pitchFamily="34" charset="0"/>
              <a:buChar char="•"/>
            </a:pPr>
            <a:r>
              <a:rPr lang="es-UY" b="1" dirty="0"/>
              <a:t>Grupo de voluntarios para:</a:t>
            </a:r>
          </a:p>
          <a:p>
            <a:pPr marL="742950" lvl="1" indent="-285750">
              <a:spcBef>
                <a:spcPts val="600"/>
              </a:spcBef>
              <a:spcAft>
                <a:spcPts val="600"/>
              </a:spcAft>
              <a:buFont typeface="Arial" panose="020B0604020202020204" pitchFamily="34" charset="0"/>
              <a:buChar char="•"/>
            </a:pPr>
            <a:r>
              <a:rPr lang="es-UY" b="1" dirty="0"/>
              <a:t>Confeccionar / organizar un plan de eventos en el año (6 o 7)</a:t>
            </a:r>
          </a:p>
          <a:p>
            <a:pPr marL="742950" lvl="1" indent="-285750">
              <a:spcBef>
                <a:spcPts val="600"/>
              </a:spcBef>
              <a:spcAft>
                <a:spcPts val="600"/>
              </a:spcAft>
              <a:buFont typeface="Arial" panose="020B0604020202020204" pitchFamily="34" charset="0"/>
              <a:buChar char="•"/>
            </a:pPr>
            <a:r>
              <a:rPr lang="es-UY" b="1" dirty="0"/>
              <a:t>Pensar y proponer proyectos que den valor a la Comunidad</a:t>
            </a:r>
          </a:p>
          <a:p>
            <a:pPr marL="742950" lvl="1" indent="-285750">
              <a:spcBef>
                <a:spcPts val="600"/>
              </a:spcBef>
              <a:spcAft>
                <a:spcPts val="600"/>
              </a:spcAft>
              <a:buFont typeface="Arial" panose="020B0604020202020204" pitchFamily="34" charset="0"/>
              <a:buChar char="•"/>
            </a:pPr>
            <a:r>
              <a:rPr lang="es-UY" b="1" dirty="0"/>
              <a:t>Buscar información de interés y publicar en el espacio de conocimiento de la Comunidad</a:t>
            </a:r>
          </a:p>
          <a:p>
            <a:pPr marL="285750" indent="-285750">
              <a:spcAft>
                <a:spcPts val="600"/>
              </a:spcAft>
              <a:buFont typeface="Arial" panose="020B0604020202020204" pitchFamily="34" charset="0"/>
              <a:buChar char="•"/>
            </a:pPr>
            <a:endParaRPr lang="es-UY" dirty="0"/>
          </a:p>
          <a:p>
            <a:pPr marL="285750" indent="-285750">
              <a:buFont typeface="Arial" panose="020B0604020202020204" pitchFamily="34" charset="0"/>
              <a:buChar char="•"/>
            </a:pPr>
            <a:r>
              <a:rPr lang="es-UY" dirty="0"/>
              <a:t>Interesados: </a:t>
            </a:r>
            <a:r>
              <a:rPr lang="es-UY" dirty="0">
                <a:solidFill>
                  <a:srgbClr val="0070C0"/>
                </a:solidFill>
              </a:rPr>
              <a:t>oficinadeproyectos@agesic.gub.uy</a:t>
            </a:r>
          </a:p>
        </p:txBody>
      </p:sp>
    </p:spTree>
    <p:extLst>
      <p:ext uri="{BB962C8B-B14F-4D97-AF65-F5344CB8AC3E}">
        <p14:creationId xmlns:p14="http://schemas.microsoft.com/office/powerpoint/2010/main" val="1701903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B59784F1-B21A-4CA6-B748-894D401A65D4}"/>
              </a:ext>
            </a:extLst>
          </p:cNvPr>
          <p:cNvSpPr>
            <a:spLocks noGrp="1"/>
          </p:cNvSpPr>
          <p:nvPr>
            <p:ph type="title"/>
          </p:nvPr>
        </p:nvSpPr>
        <p:spPr>
          <a:xfrm>
            <a:off x="3087939" y="1517625"/>
            <a:ext cx="5698805" cy="1577330"/>
          </a:xfrm>
        </p:spPr>
        <p:txBody>
          <a:bodyPr/>
          <a:lstStyle/>
          <a:p>
            <a:r>
              <a:rPr lang="es-UY" dirty="0"/>
              <a:t>Presentación:</a:t>
            </a:r>
            <a:br>
              <a:rPr lang="es-UY" dirty="0"/>
            </a:br>
            <a:r>
              <a:rPr lang="es-UY" b="1" dirty="0"/>
              <a:t>Potenciando la Transformación Digital</a:t>
            </a:r>
          </a:p>
        </p:txBody>
      </p:sp>
      <p:pic>
        <p:nvPicPr>
          <p:cNvPr id="6" name="Imagen 5">
            <a:extLst>
              <a:ext uri="{FF2B5EF4-FFF2-40B4-BE49-F238E27FC236}">
                <a16:creationId xmlns:a16="http://schemas.microsoft.com/office/drawing/2014/main" id="{F7D260C7-31B4-4482-90FC-8355D89A1EAC}"/>
              </a:ext>
            </a:extLst>
          </p:cNvPr>
          <p:cNvPicPr>
            <a:picLocks noChangeAspect="1"/>
          </p:cNvPicPr>
          <p:nvPr/>
        </p:nvPicPr>
        <p:blipFill>
          <a:blip r:embed="rId3"/>
          <a:stretch>
            <a:fillRect/>
          </a:stretch>
        </p:blipFill>
        <p:spPr>
          <a:xfrm>
            <a:off x="4211959" y="-14254"/>
            <a:ext cx="4944539" cy="2062800"/>
          </a:xfrm>
          <a:prstGeom prst="rect">
            <a:avLst/>
          </a:prstGeom>
        </p:spPr>
      </p:pic>
      <p:pic>
        <p:nvPicPr>
          <p:cNvPr id="8" name="Imagen 7">
            <a:extLst>
              <a:ext uri="{FF2B5EF4-FFF2-40B4-BE49-F238E27FC236}">
                <a16:creationId xmlns:a16="http://schemas.microsoft.com/office/drawing/2014/main" id="{431C3685-2002-4DAE-86B6-BAB51433DDD9}"/>
              </a:ext>
            </a:extLst>
          </p:cNvPr>
          <p:cNvPicPr>
            <a:picLocks noChangeAspect="1"/>
          </p:cNvPicPr>
          <p:nvPr/>
        </p:nvPicPr>
        <p:blipFill>
          <a:blip r:embed="rId4"/>
          <a:stretch>
            <a:fillRect/>
          </a:stretch>
        </p:blipFill>
        <p:spPr>
          <a:xfrm>
            <a:off x="0" y="-14255"/>
            <a:ext cx="3060499" cy="5143500"/>
          </a:xfrm>
          <a:prstGeom prst="rect">
            <a:avLst/>
          </a:prstGeom>
        </p:spPr>
      </p:pic>
    </p:spTree>
    <p:extLst>
      <p:ext uri="{BB962C8B-B14F-4D97-AF65-F5344CB8AC3E}">
        <p14:creationId xmlns:p14="http://schemas.microsoft.com/office/powerpoint/2010/main" val="1555251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B59784F1-B21A-4CA6-B748-894D401A65D4}"/>
              </a:ext>
            </a:extLst>
          </p:cNvPr>
          <p:cNvSpPr>
            <a:spLocks noGrp="1"/>
          </p:cNvSpPr>
          <p:nvPr>
            <p:ph type="title"/>
          </p:nvPr>
        </p:nvSpPr>
        <p:spPr>
          <a:xfrm>
            <a:off x="3087939" y="1517625"/>
            <a:ext cx="5698805" cy="1577330"/>
          </a:xfrm>
        </p:spPr>
        <p:txBody>
          <a:bodyPr/>
          <a:lstStyle/>
          <a:p>
            <a:r>
              <a:rPr lang="es-UY" dirty="0"/>
              <a:t>Presentación:</a:t>
            </a:r>
            <a:br>
              <a:rPr lang="es-UY" dirty="0"/>
            </a:br>
            <a:r>
              <a:rPr lang="es-UY" b="1" dirty="0"/>
              <a:t>Potenciando la Transformación Digital</a:t>
            </a:r>
          </a:p>
        </p:txBody>
      </p:sp>
      <p:pic>
        <p:nvPicPr>
          <p:cNvPr id="6" name="Imagen 5">
            <a:extLst>
              <a:ext uri="{FF2B5EF4-FFF2-40B4-BE49-F238E27FC236}">
                <a16:creationId xmlns:a16="http://schemas.microsoft.com/office/drawing/2014/main" id="{F7D260C7-31B4-4482-90FC-8355D89A1EAC}"/>
              </a:ext>
            </a:extLst>
          </p:cNvPr>
          <p:cNvPicPr>
            <a:picLocks noChangeAspect="1"/>
          </p:cNvPicPr>
          <p:nvPr/>
        </p:nvPicPr>
        <p:blipFill>
          <a:blip r:embed="rId3"/>
          <a:stretch>
            <a:fillRect/>
          </a:stretch>
        </p:blipFill>
        <p:spPr>
          <a:xfrm>
            <a:off x="4211959" y="-14254"/>
            <a:ext cx="4944539" cy="2062800"/>
          </a:xfrm>
          <a:prstGeom prst="rect">
            <a:avLst/>
          </a:prstGeom>
        </p:spPr>
      </p:pic>
      <p:pic>
        <p:nvPicPr>
          <p:cNvPr id="8" name="Imagen 7">
            <a:extLst>
              <a:ext uri="{FF2B5EF4-FFF2-40B4-BE49-F238E27FC236}">
                <a16:creationId xmlns:a16="http://schemas.microsoft.com/office/drawing/2014/main" id="{431C3685-2002-4DAE-86B6-BAB51433DDD9}"/>
              </a:ext>
            </a:extLst>
          </p:cNvPr>
          <p:cNvPicPr>
            <a:picLocks noChangeAspect="1"/>
          </p:cNvPicPr>
          <p:nvPr/>
        </p:nvPicPr>
        <p:blipFill>
          <a:blip r:embed="rId4"/>
          <a:stretch>
            <a:fillRect/>
          </a:stretch>
        </p:blipFill>
        <p:spPr>
          <a:xfrm>
            <a:off x="0" y="-14255"/>
            <a:ext cx="3060499" cy="5143500"/>
          </a:xfrm>
          <a:prstGeom prst="rect">
            <a:avLst/>
          </a:prstGeom>
        </p:spPr>
      </p:pic>
      <p:sp>
        <p:nvSpPr>
          <p:cNvPr id="5" name="CuadroTexto 4">
            <a:extLst>
              <a:ext uri="{FF2B5EF4-FFF2-40B4-BE49-F238E27FC236}">
                <a16:creationId xmlns:a16="http://schemas.microsoft.com/office/drawing/2014/main" id="{7BA5951E-998F-43CC-9094-8C9FE41800C5}"/>
              </a:ext>
            </a:extLst>
          </p:cNvPr>
          <p:cNvSpPr txBox="1"/>
          <p:nvPr/>
        </p:nvSpPr>
        <p:spPr>
          <a:xfrm>
            <a:off x="3275856" y="2859782"/>
            <a:ext cx="5510888" cy="1200329"/>
          </a:xfrm>
          <a:prstGeom prst="rect">
            <a:avLst/>
          </a:prstGeom>
          <a:noFill/>
        </p:spPr>
        <p:txBody>
          <a:bodyPr wrap="square" rtlCol="0">
            <a:spAutoFit/>
          </a:bodyPr>
          <a:lstStyle/>
          <a:p>
            <a:pPr marL="285750" indent="-285750">
              <a:buFont typeface="Arial" panose="020B0604020202020204" pitchFamily="34" charset="0"/>
              <a:buChar char="•"/>
            </a:pPr>
            <a:r>
              <a:rPr lang="es-UY" dirty="0"/>
              <a:t>Evento grabado y disponible a futuro</a:t>
            </a:r>
          </a:p>
          <a:p>
            <a:pPr marL="285750" indent="-285750">
              <a:buFont typeface="Arial" panose="020B0604020202020204" pitchFamily="34" charset="0"/>
              <a:buChar char="•"/>
            </a:pPr>
            <a:endParaRPr lang="es-UY" dirty="0"/>
          </a:p>
          <a:p>
            <a:pPr marL="285750" indent="-285750">
              <a:buFont typeface="Arial" panose="020B0604020202020204" pitchFamily="34" charset="0"/>
              <a:buChar char="•"/>
            </a:pPr>
            <a:r>
              <a:rPr lang="es-UY" dirty="0"/>
              <a:t>Charla continua- consultas, opiniones por Chat para luego de la presentación</a:t>
            </a:r>
          </a:p>
        </p:txBody>
      </p:sp>
    </p:spTree>
    <p:extLst>
      <p:ext uri="{BB962C8B-B14F-4D97-AF65-F5344CB8AC3E}">
        <p14:creationId xmlns:p14="http://schemas.microsoft.com/office/powerpoint/2010/main" val="1587155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F7D260C7-31B4-4482-90FC-8355D89A1EAC}"/>
              </a:ext>
            </a:extLst>
          </p:cNvPr>
          <p:cNvPicPr>
            <a:picLocks noChangeAspect="1"/>
          </p:cNvPicPr>
          <p:nvPr/>
        </p:nvPicPr>
        <p:blipFill>
          <a:blip r:embed="rId3"/>
          <a:stretch>
            <a:fillRect/>
          </a:stretch>
        </p:blipFill>
        <p:spPr>
          <a:xfrm>
            <a:off x="4211959" y="-14254"/>
            <a:ext cx="4944539" cy="2062800"/>
          </a:xfrm>
          <a:prstGeom prst="rect">
            <a:avLst/>
          </a:prstGeom>
        </p:spPr>
      </p:pic>
      <p:pic>
        <p:nvPicPr>
          <p:cNvPr id="8" name="Imagen 7">
            <a:extLst>
              <a:ext uri="{FF2B5EF4-FFF2-40B4-BE49-F238E27FC236}">
                <a16:creationId xmlns:a16="http://schemas.microsoft.com/office/drawing/2014/main" id="{431C3685-2002-4DAE-86B6-BAB51433DDD9}"/>
              </a:ext>
            </a:extLst>
          </p:cNvPr>
          <p:cNvPicPr>
            <a:picLocks noChangeAspect="1"/>
          </p:cNvPicPr>
          <p:nvPr/>
        </p:nvPicPr>
        <p:blipFill>
          <a:blip r:embed="rId4"/>
          <a:stretch>
            <a:fillRect/>
          </a:stretch>
        </p:blipFill>
        <p:spPr>
          <a:xfrm>
            <a:off x="0" y="-14255"/>
            <a:ext cx="3060499" cy="5143500"/>
          </a:xfrm>
          <a:prstGeom prst="rect">
            <a:avLst/>
          </a:prstGeom>
        </p:spPr>
      </p:pic>
      <p:sp>
        <p:nvSpPr>
          <p:cNvPr id="7" name="Título 3">
            <a:extLst>
              <a:ext uri="{FF2B5EF4-FFF2-40B4-BE49-F238E27FC236}">
                <a16:creationId xmlns:a16="http://schemas.microsoft.com/office/drawing/2014/main" id="{9A14A325-28BC-4FF8-ABAA-24DA9FB6C57A}"/>
              </a:ext>
            </a:extLst>
          </p:cNvPr>
          <p:cNvSpPr txBox="1">
            <a:spLocks/>
          </p:cNvSpPr>
          <p:nvPr/>
        </p:nvSpPr>
        <p:spPr bwMode="auto">
          <a:xfrm>
            <a:off x="3087939" y="1517625"/>
            <a:ext cx="5698805" cy="1577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s-UY"/>
              <a:t>Presentación:</a:t>
            </a:r>
            <a:br>
              <a:rPr lang="es-UY"/>
            </a:br>
            <a:r>
              <a:rPr lang="es-UY" b="1"/>
              <a:t>Potenciando la Transformación Digital</a:t>
            </a:r>
            <a:endParaRPr lang="es-UY" b="1" dirty="0"/>
          </a:p>
        </p:txBody>
      </p:sp>
      <p:sp>
        <p:nvSpPr>
          <p:cNvPr id="3" name="CuadroTexto 2">
            <a:extLst>
              <a:ext uri="{FF2B5EF4-FFF2-40B4-BE49-F238E27FC236}">
                <a16:creationId xmlns:a16="http://schemas.microsoft.com/office/drawing/2014/main" id="{FBF61D46-4C73-4207-BEBC-6BD62E337B5E}"/>
              </a:ext>
            </a:extLst>
          </p:cNvPr>
          <p:cNvSpPr txBox="1"/>
          <p:nvPr/>
        </p:nvSpPr>
        <p:spPr>
          <a:xfrm>
            <a:off x="3275856" y="2859782"/>
            <a:ext cx="5510888" cy="1200329"/>
          </a:xfrm>
          <a:prstGeom prst="rect">
            <a:avLst/>
          </a:prstGeom>
          <a:solidFill>
            <a:schemeClr val="accent4">
              <a:lumMod val="20000"/>
              <a:lumOff val="80000"/>
            </a:schemeClr>
          </a:solidFill>
        </p:spPr>
        <p:txBody>
          <a:bodyPr wrap="square" rtlCol="0">
            <a:spAutoFit/>
          </a:bodyPr>
          <a:lstStyle/>
          <a:p>
            <a:pPr marL="285750" indent="-285750">
              <a:buFont typeface="Arial" panose="020B0604020202020204" pitchFamily="34" charset="0"/>
              <a:buChar char="•"/>
            </a:pPr>
            <a:r>
              <a:rPr lang="es-UY" dirty="0"/>
              <a:t>Lorena Veiga</a:t>
            </a:r>
          </a:p>
          <a:p>
            <a:pPr marL="285750" indent="-285750">
              <a:buFont typeface="Arial" panose="020B0604020202020204" pitchFamily="34" charset="0"/>
              <a:buChar char="•"/>
            </a:pPr>
            <a:r>
              <a:rPr lang="es-UY" dirty="0" err="1"/>
              <a:t>Andréia</a:t>
            </a:r>
            <a:r>
              <a:rPr lang="es-UY" dirty="0"/>
              <a:t> </a:t>
            </a:r>
            <a:r>
              <a:rPr lang="es-UY" dirty="0" err="1"/>
              <a:t>Matonti</a:t>
            </a:r>
            <a:endParaRPr lang="es-UY" dirty="0"/>
          </a:p>
          <a:p>
            <a:pPr marL="285750" indent="-285750">
              <a:buFont typeface="Arial" panose="020B0604020202020204" pitchFamily="34" charset="0"/>
              <a:buChar char="•"/>
            </a:pPr>
            <a:r>
              <a:rPr lang="es-UY" dirty="0"/>
              <a:t>Pía </a:t>
            </a:r>
            <a:r>
              <a:rPr lang="es-UY" dirty="0" err="1"/>
              <a:t>Badín</a:t>
            </a:r>
            <a:endParaRPr lang="es-UY" dirty="0"/>
          </a:p>
          <a:p>
            <a:pPr marL="285750" indent="-285750">
              <a:buFont typeface="Arial" panose="020B0604020202020204" pitchFamily="34" charset="0"/>
              <a:buChar char="•"/>
            </a:pPr>
            <a:r>
              <a:rPr lang="es-UY" dirty="0"/>
              <a:t>Graciela Albornoz</a:t>
            </a:r>
          </a:p>
        </p:txBody>
      </p:sp>
    </p:spTree>
    <p:extLst>
      <p:ext uri="{BB962C8B-B14F-4D97-AF65-F5344CB8AC3E}">
        <p14:creationId xmlns:p14="http://schemas.microsoft.com/office/powerpoint/2010/main" val="2155417373"/>
      </p:ext>
    </p:extLst>
  </p:cSld>
  <p:clrMapOvr>
    <a:masterClrMapping/>
  </p:clrMapOvr>
</p:sld>
</file>

<file path=ppt/theme/theme1.xml><?xml version="1.0" encoding="utf-8"?>
<a:theme xmlns:a="http://schemas.openxmlformats.org/drawingml/2006/main" name="PORTADA 10 ENCUENT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PORTADA 10 ENCUENT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9no encuentro 16x9</Template>
  <TotalTime>22112</TotalTime>
  <Words>900</Words>
  <Application>Microsoft Office PowerPoint</Application>
  <PresentationFormat>Presentación en pantalla (16:9)</PresentationFormat>
  <Paragraphs>89</Paragraphs>
  <Slides>12</Slides>
  <Notes>5</Notes>
  <HiddenSlides>0</HiddenSlides>
  <MMClips>0</MMClips>
  <ScaleCrop>false</ScaleCrop>
  <HeadingPairs>
    <vt:vector size="8" baseType="variant">
      <vt:variant>
        <vt:lpstr>Fuentes usadas</vt:lpstr>
      </vt:variant>
      <vt:variant>
        <vt:i4>5</vt:i4>
      </vt:variant>
      <vt:variant>
        <vt:lpstr>Tema</vt:lpstr>
      </vt:variant>
      <vt:variant>
        <vt:i4>6</vt:i4>
      </vt:variant>
      <vt:variant>
        <vt:lpstr>Servidores OLE incrustados</vt:lpstr>
      </vt:variant>
      <vt:variant>
        <vt:i4>1</vt:i4>
      </vt:variant>
      <vt:variant>
        <vt:lpstr>Títulos de diapositiva</vt:lpstr>
      </vt:variant>
      <vt:variant>
        <vt:i4>12</vt:i4>
      </vt:variant>
    </vt:vector>
  </HeadingPairs>
  <TitlesOfParts>
    <vt:vector size="24" baseType="lpstr">
      <vt:lpstr>Arial</vt:lpstr>
      <vt:lpstr>Calibri</vt:lpstr>
      <vt:lpstr>Gotham</vt:lpstr>
      <vt:lpstr>Microsoft Sans Serif</vt:lpstr>
      <vt:lpstr>Wingdings</vt:lpstr>
      <vt:lpstr>PORTADA 10 ENCUENTRO</vt:lpstr>
      <vt:lpstr>1_PORTADA 10 ENCUENTRO</vt:lpstr>
      <vt:lpstr>CONTENIDO 10 ENCUENTRO</vt:lpstr>
      <vt:lpstr>2_CONTENIDO 10 ENCUENTRO</vt:lpstr>
      <vt:lpstr>1_CONTENIDO 10 ENCUENTRO</vt:lpstr>
      <vt:lpstr>3_CONTENIDO 10 ENCUENTRO</vt:lpstr>
      <vt:lpstr>CorelDRAW</vt:lpstr>
      <vt:lpstr>Presentación de PowerPoint</vt:lpstr>
      <vt:lpstr>Presentación de PowerPoint</vt:lpstr>
      <vt:lpstr>¡Iniciamos el ciclo de eventos 2021…!</vt:lpstr>
      <vt:lpstr>Propósito de la Comunidad…</vt:lpstr>
      <vt:lpstr>Actividades de la Comunidad (lista abierta) …</vt:lpstr>
      <vt:lpstr>Grupo Comunidad…</vt:lpstr>
      <vt:lpstr>Presentación: Potenciando la Transformación Digital</vt:lpstr>
      <vt:lpstr>Presentación: Potenciando la Transformación Digital</vt:lpstr>
      <vt:lpstr>Presentación de PowerPoint</vt:lpstr>
      <vt:lpstr>Presentación de PowerPoint</vt:lpstr>
      <vt:lpstr>Presentación de PowerPoint</vt:lpstr>
      <vt:lpstr>Presentación de PowerPoint</vt:lpstr>
    </vt:vector>
  </TitlesOfParts>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Corporate Edition</dc:creator>
  <cp:lastModifiedBy>Daniel Mato</cp:lastModifiedBy>
  <cp:revision>596</cp:revision>
  <dcterms:created xsi:type="dcterms:W3CDTF">2017-07-14T14:51:12Z</dcterms:created>
  <dcterms:modified xsi:type="dcterms:W3CDTF">2021-03-24T13:11:53Z</dcterms:modified>
</cp:coreProperties>
</file>