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8" r:id="rId2"/>
    <p:sldId id="261" r:id="rId3"/>
    <p:sldId id="286" r:id="rId4"/>
    <p:sldId id="287" r:id="rId5"/>
    <p:sldId id="288" r:id="rId6"/>
    <p:sldId id="289" r:id="rId7"/>
    <p:sldId id="290" r:id="rId8"/>
    <p:sldId id="262" r:id="rId9"/>
    <p:sldId id="292" r:id="rId10"/>
    <p:sldId id="293" r:id="rId11"/>
    <p:sldId id="291" r:id="rId12"/>
    <p:sldId id="264" r:id="rId13"/>
  </p:sldIdLst>
  <p:sldSz cx="9144000" cy="5143500" type="screen16x9"/>
  <p:notesSz cx="6858000" cy="9144000"/>
  <p:embeddedFontLst>
    <p:embeddedFont>
      <p:font typeface="Allerta" panose="020B0604020202020204" charset="0"/>
      <p:regular r:id="rId15"/>
    </p:embeddedFont>
    <p:embeddedFont>
      <p:font typeface="Microsoft Sans Serif" panose="020B0604020202020204" pitchFamily="34" charset="0"/>
      <p:regular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h6REn0sCm10tvc76vvXffecibL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66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413848-1882-435D-8821-59ACB4D713B4}">
  <a:tblStyle styleId="{93413848-1882-435D-8821-59ACB4D713B4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76" autoAdjust="0"/>
  </p:normalViewPr>
  <p:slideViewPr>
    <p:cSldViewPr snapToGrid="0">
      <p:cViewPr varScale="1">
        <p:scale>
          <a:sx n="78" d="100"/>
          <a:sy n="78" d="100"/>
        </p:scale>
        <p:origin x="117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7331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983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6018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1908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1949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561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9717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326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5" name="image1.png"/>
          <p:cNvPicPr/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4057650"/>
            <a:ext cx="9144000" cy="1071988"/>
          </a:xfrm>
          <a:prstGeom prst="rect">
            <a:avLst/>
          </a:prstGeom>
          <a:ln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3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3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34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3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6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3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s.agesic.gub.uy/nextcloud/index.php/s/Qn7mRRbZC7sFeQA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"/>
          <p:cNvSpPr/>
          <p:nvPr/>
        </p:nvSpPr>
        <p:spPr>
          <a:xfrm>
            <a:off x="-29400" y="-55525"/>
            <a:ext cx="9173400" cy="5199000"/>
          </a:xfrm>
          <a:prstGeom prst="rect">
            <a:avLst/>
          </a:prstGeom>
          <a:solidFill>
            <a:srgbClr val="0000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"/>
          <p:cNvSpPr/>
          <p:nvPr/>
        </p:nvSpPr>
        <p:spPr>
          <a:xfrm>
            <a:off x="414550" y="344675"/>
            <a:ext cx="83235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" name="Google Shape;78;p3"/>
          <p:cNvCxnSpPr/>
          <p:nvPr/>
        </p:nvCxnSpPr>
        <p:spPr>
          <a:xfrm>
            <a:off x="445250" y="3559225"/>
            <a:ext cx="82959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3"/>
          <p:cNvSpPr txBox="1"/>
          <p:nvPr/>
        </p:nvSpPr>
        <p:spPr>
          <a:xfrm>
            <a:off x="714102" y="684524"/>
            <a:ext cx="7024197" cy="2687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3200"/>
            </a:pPr>
            <a:endParaRPr lang="en" sz="3200" b="1" i="0" u="none" strike="noStrike" cap="none" dirty="0">
              <a:solidFill>
                <a:schemeClr val="lt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>
              <a:lnSpc>
                <a:spcPct val="115000"/>
              </a:lnSpc>
              <a:buSzPts val="3200"/>
            </a:pPr>
            <a:r>
              <a:rPr lang="en" sz="3200" b="1" i="0" u="none" strike="noStrike" cap="none" dirty="0">
                <a:solidFill>
                  <a:schemeClr val="lt1"/>
                </a:solidFill>
                <a:latin typeface="Allerta"/>
                <a:ea typeface="Allerta"/>
                <a:cs typeface="Allerta"/>
                <a:sym typeface="Allerta"/>
              </a:rPr>
              <a:t>Grupo de trabajo </a:t>
            </a:r>
          </a:p>
          <a:p>
            <a:pPr>
              <a:lnSpc>
                <a:spcPct val="115000"/>
              </a:lnSpc>
              <a:buSzPts val="3200"/>
            </a:pPr>
            <a:r>
              <a:rPr lang="en" sz="2000" b="1" i="0" u="none" strike="noStrike" cap="none" dirty="0">
                <a:solidFill>
                  <a:schemeClr val="lt1"/>
                </a:solidFill>
                <a:latin typeface="Allerta"/>
                <a:ea typeface="Allerta"/>
                <a:cs typeface="Allerta"/>
                <a:sym typeface="Allerta"/>
              </a:rPr>
              <a:t>SOBRE LA ÈTICA DE LA INTELIGENCIA ARTIFICIAL EN AMÈRICA LATINA Y EL CARIBE (ALC)</a:t>
            </a:r>
            <a:endParaRPr lang="es-ES" altLang="es-ES" sz="2000" dirty="0">
              <a:solidFill>
                <a:prstClr val="white"/>
              </a:solidFill>
              <a:latin typeface="Microsoft Sans Serif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1" i="0" u="none" strike="noStrike" cap="none" dirty="0">
              <a:solidFill>
                <a:schemeClr val="lt1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pic>
        <p:nvPicPr>
          <p:cNvPr id="80" name="Google Shape;8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56773" y="576575"/>
            <a:ext cx="496402" cy="1543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" name="Google Shape;81;p3"/>
          <p:cNvCxnSpPr/>
          <p:nvPr/>
        </p:nvCxnSpPr>
        <p:spPr>
          <a:xfrm>
            <a:off x="8058450" y="351325"/>
            <a:ext cx="0" cy="320430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2" name="Google Shape;82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8550" y="3559792"/>
            <a:ext cx="6967350" cy="11632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/>
          <p:nvPr/>
        </p:nvSpPr>
        <p:spPr>
          <a:xfrm>
            <a:off x="376500" y="344675"/>
            <a:ext cx="83616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tx2">
                  <a:lumMod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7"/>
          <p:cNvSpPr txBox="1"/>
          <p:nvPr/>
        </p:nvSpPr>
        <p:spPr>
          <a:xfrm>
            <a:off x="534173" y="294556"/>
            <a:ext cx="8580427" cy="811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n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3. HOJA DE RUTA: </a:t>
            </a:r>
            <a:r>
              <a:rPr lang="es-UY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Próximos pasos de cara al cronograma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0" y="4071512"/>
            <a:ext cx="9144000" cy="1071988"/>
            <a:chOff x="0" y="4057650"/>
            <a:chExt cx="9144000" cy="1071988"/>
          </a:xfrm>
        </p:grpSpPr>
        <p:pic>
          <p:nvPicPr>
            <p:cNvPr id="10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1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  <p:sp>
        <p:nvSpPr>
          <p:cNvPr id="2" name="Rectángulo 1"/>
          <p:cNvSpPr/>
          <p:nvPr/>
        </p:nvSpPr>
        <p:spPr>
          <a:xfrm>
            <a:off x="534173" y="1156109"/>
            <a:ext cx="8078604" cy="269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indent="-28575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Línea 3 y 4: </a:t>
            </a: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Contratación firma consultora para productos de las líneas 3 (Protección de grupos en situación de vulnerabilidad) y 4 (Medio Ambiente, Sustentabilidad y Cambio Climático)</a:t>
            </a:r>
          </a:p>
          <a:p>
            <a:pPr marL="539750" indent="-28575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Diciembre 2024/Enero 2025</a:t>
            </a: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: Reunión subgrupo Infraestructura para presentar estructura del producto 5.1 “Estudio regional sobre demanda de infraestructura de computación de alto desempeño” </a:t>
            </a:r>
          </a:p>
          <a:p>
            <a:pPr marL="539750" indent="-28575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Enero 2025: </a:t>
            </a: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Reunión subgrupo temático Gobernanza y Regulación para socializar producto 1.2 “Metodología para el diseño de propuestas regulatorias para la IA”</a:t>
            </a:r>
          </a:p>
        </p:txBody>
      </p:sp>
    </p:spTree>
    <p:extLst>
      <p:ext uri="{BB962C8B-B14F-4D97-AF65-F5344CB8AC3E}">
        <p14:creationId xmlns:p14="http://schemas.microsoft.com/office/powerpoint/2010/main" val="117158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346547" y="296302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4. PRÓXIMOS PASOS:</a:t>
            </a:r>
            <a:endParaRPr sz="2000" b="1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9758" y="994888"/>
            <a:ext cx="8278217" cy="2440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96900" lvl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+mj-lt"/>
              <a:buAutoNum type="arabicPeriod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Validar términos de referencia del funcionamiento del grupo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: Plazo viernes 6 de diciembre</a:t>
            </a:r>
          </a:p>
          <a:p>
            <a:pPr marL="596900" lvl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+mj-lt"/>
              <a:buAutoNum type="arabicPeriod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Coordinar reuniones de subgrupos temáticos</a:t>
            </a:r>
          </a:p>
          <a:p>
            <a:pPr marL="596900" lvl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+mj-lt"/>
              <a:buAutoNum type="arabicPeriod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Próxima reunión: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jueves 19 de diciembre, 11:00 am (Hora Uruguay)</a:t>
            </a:r>
          </a:p>
          <a:p>
            <a:pPr marL="596900" lvl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+mj-lt"/>
              <a:buAutoNum type="arabicPeriod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Espacio de Documentos compartidos del Grupo de Trabajo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  <a:hlinkClick r:id="rId3"/>
              </a:rPr>
              <a:t>Acceder</a:t>
            </a:r>
            <a:endParaRPr lang="es-MX" sz="16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4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3522862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"/>
          <p:cNvSpPr/>
          <p:nvPr/>
        </p:nvSpPr>
        <p:spPr>
          <a:xfrm>
            <a:off x="-29400" y="-55525"/>
            <a:ext cx="9173400" cy="5199000"/>
          </a:xfrm>
          <a:prstGeom prst="rect">
            <a:avLst/>
          </a:prstGeom>
          <a:solidFill>
            <a:srgbClr val="0000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9"/>
          <p:cNvSpPr/>
          <p:nvPr/>
        </p:nvSpPr>
        <p:spPr>
          <a:xfrm>
            <a:off x="376500" y="344675"/>
            <a:ext cx="83616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" name="Google Shape;144;p9"/>
          <p:cNvCxnSpPr/>
          <p:nvPr/>
        </p:nvCxnSpPr>
        <p:spPr>
          <a:xfrm>
            <a:off x="399200" y="3450600"/>
            <a:ext cx="83217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45" name="Google Shape;14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538" y="1370700"/>
            <a:ext cx="7513525" cy="12544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Texto 6"/>
          <p:cNvSpPr txBox="1"/>
          <p:nvPr/>
        </p:nvSpPr>
        <p:spPr>
          <a:xfrm>
            <a:off x="800538" y="3968249"/>
            <a:ext cx="4415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Reunión: 21 de noviembre 2024</a:t>
            </a:r>
            <a:endParaRPr lang="es-UY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75975" y="344675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3178466" y="470472"/>
            <a:ext cx="4166089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AGENDA</a:t>
            </a: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13" name="Google Shape;113;p6"/>
          <p:cNvSpPr txBox="1"/>
          <p:nvPr/>
        </p:nvSpPr>
        <p:spPr>
          <a:xfrm>
            <a:off x="3112085" y="1371144"/>
            <a:ext cx="5542058" cy="224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ts val="1800"/>
              <a:buFont typeface="+mj-lt"/>
              <a:buAutoNum type="arabicPeriod"/>
            </a:pPr>
            <a:r>
              <a:rPr lang="es-UY" sz="2000" dirty="0">
                <a:solidFill>
                  <a:srgbClr val="003399"/>
                </a:solidFill>
                <a:latin typeface="+mn-lt"/>
                <a:ea typeface="Calibri"/>
                <a:cs typeface="Calibri"/>
              </a:rPr>
              <a:t>Conformación </a:t>
            </a:r>
            <a:r>
              <a:rPr lang="en" sz="2000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del Grupo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ts val="1800"/>
              <a:buFont typeface="+mj-lt"/>
              <a:buAutoNum type="arabicPeriod"/>
            </a:pPr>
            <a:r>
              <a:rPr lang="es-UY" sz="2000" dirty="0">
                <a:solidFill>
                  <a:srgbClr val="003399"/>
                </a:solidFill>
                <a:latin typeface="+mn-lt"/>
                <a:ea typeface="Calibri"/>
                <a:cs typeface="Calibri"/>
              </a:rPr>
              <a:t>Términos </a:t>
            </a:r>
            <a:r>
              <a:rPr lang="en" sz="2000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 de referencia de funcionamiento 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ts val="1800"/>
              <a:buFont typeface="+mj-lt"/>
              <a:buAutoNum type="arabicPeriod"/>
            </a:pPr>
            <a:r>
              <a:rPr lang="en" sz="2000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Hoja de Ruta: Subgrupos y Avances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ts val="1800"/>
              <a:buFont typeface="+mj-lt"/>
              <a:buAutoNum type="arabicPeriod"/>
            </a:pPr>
            <a:r>
              <a:rPr lang="es-UY" sz="2000" dirty="0">
                <a:solidFill>
                  <a:srgbClr val="003399"/>
                </a:solidFill>
                <a:latin typeface="+mn-lt"/>
                <a:ea typeface="Calibri"/>
                <a:cs typeface="Calibri"/>
              </a:rPr>
              <a:t>Próximos</a:t>
            </a:r>
            <a:r>
              <a:rPr lang="en" sz="2000" b="0" i="0" u="none" strike="noStrike" cap="none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 pa</a:t>
            </a:r>
            <a:r>
              <a:rPr lang="en" sz="2000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sos</a:t>
            </a:r>
            <a:endParaRPr sz="2000" b="0" i="0" u="none" strike="noStrike" cap="none" dirty="0">
              <a:solidFill>
                <a:srgbClr val="003399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endParaRPr sz="2000" b="0" i="0" u="none" strike="noStrike" cap="none" dirty="0">
              <a:solidFill>
                <a:srgbClr val="003399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pic>
        <p:nvPicPr>
          <p:cNvPr id="11" name="image1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0" y="4057650"/>
            <a:ext cx="9144000" cy="1071988"/>
          </a:xfrm>
          <a:prstGeom prst="rect">
            <a:avLst/>
          </a:prstGeom>
          <a:ln/>
        </p:spPr>
      </p:pic>
      <p:pic>
        <p:nvPicPr>
          <p:cNvPr id="1026" name="Picture 2" descr="Cursos en Transformación Digital | Educaciòn Program  | Emeritu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1" r="56624"/>
          <a:stretch/>
        </p:blipFill>
        <p:spPr bwMode="auto">
          <a:xfrm>
            <a:off x="318500" y="233601"/>
            <a:ext cx="2525283" cy="463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363964" y="324360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UY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1. </a:t>
            </a:r>
            <a:r>
              <a:rPr lang="es-UY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</a:rPr>
              <a:t>CONFORMACIÓN </a:t>
            </a:r>
            <a:r>
              <a:rPr lang="es-UY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DEL GRUPO: </a:t>
            </a:r>
            <a:r>
              <a:rPr lang="es-UY" sz="2000" dirty="0">
                <a:solidFill>
                  <a:schemeClr val="tx2">
                    <a:lumMod val="2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Países adheridos</a:t>
            </a:r>
          </a:p>
          <a:p>
            <a:pPr>
              <a:lnSpc>
                <a:spcPct val="115000"/>
              </a:lnSpc>
              <a:buSzPts val="2000"/>
            </a:pPr>
            <a:endParaRPr lang="es-UY" sz="2000" b="1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7" name="Google Shape;103;p5"/>
          <p:cNvSpPr txBox="1"/>
          <p:nvPr/>
        </p:nvSpPr>
        <p:spPr>
          <a:xfrm>
            <a:off x="490044" y="1007896"/>
            <a:ext cx="2307377" cy="2126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Bolivia (**)	</a:t>
            </a:r>
            <a:endParaRPr lang="es-UY"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Brasil (*)</a:t>
            </a:r>
            <a:endParaRPr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Chile 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b="0" i="0" u="none" strike="noStrike" cap="none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Colombia </a:t>
            </a: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(*)</a:t>
            </a:r>
            <a:endParaRPr lang="en"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Cuba 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b="0" i="0" u="none" strike="noStrike" cap="none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Curazao </a:t>
            </a: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s-UY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Ecuador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s-UY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El Salvador 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endParaRPr lang="en"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03;p5">
            <a:extLst>
              <a:ext uri="{FF2B5EF4-FFF2-40B4-BE49-F238E27FC236}">
                <a16:creationId xmlns:a16="http://schemas.microsoft.com/office/drawing/2014/main" id="{77DB82D2-2336-D862-48CE-70873AEA97B5}"/>
              </a:ext>
            </a:extLst>
          </p:cNvPr>
          <p:cNvSpPr txBox="1"/>
          <p:nvPr/>
        </p:nvSpPr>
        <p:spPr>
          <a:xfrm>
            <a:off x="2372284" y="1007896"/>
            <a:ext cx="2696099" cy="159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s-UY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Honduras 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b="0" i="0" u="none" strike="noStrike" cap="none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Jamaica </a:t>
            </a: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(*)</a:t>
            </a:r>
            <a:endParaRPr lang="en"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México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Panamá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Paraguay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Perú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República Dominicana (*) 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s-UY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Uruguay </a:t>
            </a: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(*)</a:t>
            </a:r>
            <a:endParaRPr lang="es-UY" sz="1600" dirty="0">
              <a:solidFill>
                <a:schemeClr val="tx2">
                  <a:lumMod val="25000"/>
                </a:schemeClr>
              </a:solidFill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endParaRPr lang="en" sz="16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103;p5">
            <a:extLst>
              <a:ext uri="{FF2B5EF4-FFF2-40B4-BE49-F238E27FC236}">
                <a16:creationId xmlns:a16="http://schemas.microsoft.com/office/drawing/2014/main" id="{69C466B0-6270-83FD-9DC8-A6624B9A6BDB}"/>
              </a:ext>
            </a:extLst>
          </p:cNvPr>
          <p:cNvSpPr txBox="1"/>
          <p:nvPr/>
        </p:nvSpPr>
        <p:spPr>
          <a:xfrm>
            <a:off x="5675577" y="1740374"/>
            <a:ext cx="3046181" cy="159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endParaRPr lang="es-UY"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3;p5">
            <a:extLst>
              <a:ext uri="{FF2B5EF4-FFF2-40B4-BE49-F238E27FC236}">
                <a16:creationId xmlns:a16="http://schemas.microsoft.com/office/drawing/2014/main" id="{BE49A3D3-961C-69F5-3C79-9C7C35A7DB0E}"/>
              </a:ext>
            </a:extLst>
          </p:cNvPr>
          <p:cNvSpPr txBox="1"/>
          <p:nvPr/>
        </p:nvSpPr>
        <p:spPr>
          <a:xfrm>
            <a:off x="5326393" y="1734532"/>
            <a:ext cx="3855123" cy="73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REFERENCIAS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(*) Fecha de </a:t>
            </a:r>
            <a:r>
              <a:rPr lang="es-UY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</a:rPr>
              <a:t>adhesión</a:t>
            </a: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: 4 octubre 2024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(**) Fecha de </a:t>
            </a:r>
            <a:r>
              <a:rPr lang="es-UY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</a:rPr>
              <a:t>adhesión</a:t>
            </a: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: 29 octubre 2024 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1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2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537118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459758" y="311257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2. TÉRMINOS DE REFERENCIA DE FUNCIONAMIENTO: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Propuesta</a:t>
            </a:r>
            <a:endParaRPr lang="es-UY" sz="18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1649" y="1091350"/>
            <a:ext cx="8278217" cy="2886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s-ES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1. Antecedentes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Segunda Cumbre Ministerial y de Altas Autoridades sobre la Ética de la Inteligencia Artificial en América Latina y el Caribe (4 y 10 de octubre de 2024). Aprobación de la “Declaración de Montevideo” y la “Hoja de Ruta 2024 – 2025”</a:t>
            </a:r>
            <a:endParaRPr lang="es-ES" sz="16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endParaRPr lang="es-ES" sz="1600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s-ES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2. Conformación</a:t>
            </a:r>
          </a:p>
          <a:p>
            <a:pPr marL="15875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Puntos focales de los países que adhirieron a la “Declaración de Montevideo” y “Hoja de Ruta” (anualmente ratificados y/o designados).</a:t>
            </a: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886653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459758" y="311257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2. TÉRMINOS DE REFERENCIA DE FUNCIONAMIENTO: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Propuesta</a:t>
            </a:r>
            <a:endParaRPr lang="es-UY" sz="20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1649" y="1147466"/>
            <a:ext cx="8278217" cy="5180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MX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3. Funciones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Elaborar los términos de referencia para su funcionamiento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Definir un calendario indicativo de ejecución de la Hoja de Ruta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Apoyar y dar seguimiento a las acciones que correspondan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Definir los criterios de validación de los productos y/o entregables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Formular propuestas de revisiones de la Hoja de Ruta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entre otras.</a:t>
            </a: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178714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459758" y="311257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2. TÉRMINOS DE REFERENCIA DE FUNCIONAMIENTO: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Propuesta</a:t>
            </a:r>
            <a:endParaRPr lang="es-UY" sz="20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1649" y="976863"/>
            <a:ext cx="8278217" cy="3055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MX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4. Funcionamiento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Reuniones ordinarias mensuales y extraordinarias en caso de ser necesarias.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Modalidad: virtual y/o presencial </a:t>
            </a: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MX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5. Conformación de subgrupos temáticos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Integrantes: Representantes de los países parte del Grupo.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Coordinación: UNESCO, CAF o </a:t>
            </a:r>
            <a:r>
              <a:rPr lang="es-MX" sz="1600" dirty="0" err="1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Agesic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.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Principales funciones: Establecer cronograma de trabajo; Dar seguimiento e informes sobre avances, presentar y validar con el Grupo; otros.</a:t>
            </a:r>
            <a:endParaRPr lang="es-MX" sz="18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12169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459758" y="311257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2. TÉRMINOS DE REFERENCIA DE FUNCIONAMIENTO: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Propuesta</a:t>
            </a:r>
            <a:endParaRPr lang="es-UY" sz="20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9757" y="894922"/>
            <a:ext cx="8449111" cy="3144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MX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6. Coordinación técnica del Grupo de Trabajo</a:t>
            </a:r>
          </a:p>
          <a:p>
            <a:pPr marL="539750" indent="-285750">
              <a:spcBef>
                <a:spcPts val="3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Grupo de coordinación: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Uruguay (país que ostenta Presidencia), UNESCO y CAF</a:t>
            </a:r>
          </a:p>
          <a:p>
            <a:pPr marL="539750" indent="-285750">
              <a:spcBef>
                <a:spcPts val="3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Secretaría técnica: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CAF y UNESCO</a:t>
            </a:r>
          </a:p>
          <a:p>
            <a:pPr marL="539750" indent="-285750">
              <a:spcBef>
                <a:spcPts val="3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Objetivo: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 Establecer los mecanismos de coordinación necesarios para el funcionamiento entre los miembros que integran el Grupo de Trabajo. </a:t>
            </a:r>
          </a:p>
          <a:p>
            <a:pPr marL="539750" indent="-285750">
              <a:spcBef>
                <a:spcPts val="3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Funcionamiento: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Reuniones ordinarias mensuales y extraordinarias, en caso de ser requeridas.</a:t>
            </a:r>
          </a:p>
          <a:p>
            <a:pPr marL="539750" indent="-285750">
              <a:spcBef>
                <a:spcPts val="3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Principales cometidos: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Apoyar las acciones vinculadas a la gestión del Grupo de Trabajo, la implementación de la Hoja de Ruta, la difusión y visibilidad de los avances.</a:t>
            </a: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1834519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/>
          <p:nvPr/>
        </p:nvSpPr>
        <p:spPr>
          <a:xfrm>
            <a:off x="376500" y="344675"/>
            <a:ext cx="83616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tx2">
                  <a:lumMod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7"/>
          <p:cNvSpPr txBox="1"/>
          <p:nvPr/>
        </p:nvSpPr>
        <p:spPr>
          <a:xfrm>
            <a:off x="534173" y="294555"/>
            <a:ext cx="8310461" cy="1207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n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3. HOJA DE RUTA: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 panose="020B0604020202020204" charset="0"/>
                <a:ea typeface="Calibri"/>
                <a:cs typeface="Calibri"/>
              </a:rPr>
              <a:t>Conformación de los sub grupos</a:t>
            </a:r>
            <a:endParaRPr sz="1800" b="1" i="0" u="none" strike="noStrike" cap="none" dirty="0">
              <a:solidFill>
                <a:schemeClr val="tx2">
                  <a:lumMod val="25000"/>
                </a:schemeClr>
              </a:solidFill>
              <a:latin typeface="Allerta" panose="020B0604020202020204" charset="0"/>
              <a:ea typeface="Allerta"/>
              <a:cs typeface="Allerta"/>
              <a:sym typeface="Allerta"/>
            </a:endParaRPr>
          </a:p>
        </p:txBody>
      </p:sp>
      <p:sp>
        <p:nvSpPr>
          <p:cNvPr id="124" name="Google Shape;124;p7"/>
          <p:cNvSpPr txBox="1"/>
          <p:nvPr/>
        </p:nvSpPr>
        <p:spPr>
          <a:xfrm>
            <a:off x="490825" y="745958"/>
            <a:ext cx="8587102" cy="1089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chemeClr val="tx2">
                    <a:lumMod val="2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b="0" i="0" u="none" strike="noStrike" cap="none" dirty="0">
              <a:solidFill>
                <a:schemeClr val="tx2">
                  <a:lumMod val="2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0" y="4071512"/>
            <a:ext cx="9144000" cy="1071988"/>
            <a:chOff x="0" y="4057650"/>
            <a:chExt cx="9144000" cy="1071988"/>
          </a:xfrm>
        </p:grpSpPr>
        <p:pic>
          <p:nvPicPr>
            <p:cNvPr id="10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1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  <p:graphicFrame>
        <p:nvGraphicFramePr>
          <p:cNvPr id="127" name="Google Shape;127;p7"/>
          <p:cNvGraphicFramePr/>
          <p:nvPr>
            <p:extLst>
              <p:ext uri="{D42A27DB-BD31-4B8C-83A1-F6EECF244321}">
                <p14:modId xmlns:p14="http://schemas.microsoft.com/office/powerpoint/2010/main" val="333056744"/>
              </p:ext>
            </p:extLst>
          </p:nvPr>
        </p:nvGraphicFramePr>
        <p:xfrm>
          <a:off x="534173" y="1081911"/>
          <a:ext cx="8310461" cy="3743187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3026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3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691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UY" sz="1400" u="none" strike="noStrike" cap="none" dirty="0">
                          <a:solidFill>
                            <a:schemeClr val="bg1"/>
                          </a:solidFill>
                          <a:sym typeface="Calibri"/>
                        </a:rPr>
                        <a:t>SUB GRUPOS TEMÁTICOS</a:t>
                      </a:r>
                      <a:endParaRPr sz="1400" b="1" i="0" u="none" strike="noStrike" cap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solidFill>
                            <a:schemeClr val="bg1"/>
                          </a:solidFill>
                          <a:sym typeface="Calibri"/>
                        </a:rPr>
                        <a:t>PAÍSES QUE LO INTEGRAN</a:t>
                      </a:r>
                      <a:endParaRPr sz="1400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42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1. Gobernanza y regulación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ES" sz="1400" u="none" strike="noStrike" cap="none" dirty="0">
                          <a:latin typeface="+mj-lt"/>
                          <a:sym typeface="Arial"/>
                        </a:rPr>
                        <a:t>Brasil, Colombia, Cuba, Curazao, El Salvador, Jamaica, Paraguay, Perú</a:t>
                      </a:r>
                      <a:endParaRPr sz="140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42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2. Talento y futuro del trabajo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latin typeface="+mj-lt"/>
                          <a:sym typeface="Arial"/>
                        </a:rPr>
                        <a:t>Colombia, Curazao, Ecuador, Honduras, Jamaica, Perú, República Dominicana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42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3. Protección de grupos en situación en vulnerabilidad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latin typeface="+mj-lt"/>
                          <a:sym typeface="Arial"/>
                        </a:rPr>
                        <a:t>Brasil, Colombia, Paraguay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2981826300"/>
                  </a:ext>
                </a:extLst>
              </a:tr>
              <a:tr h="64142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4. Medio ambiente, sustentabilidad y cambio climático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latin typeface="+mj-lt"/>
                          <a:sym typeface="Arial"/>
                        </a:rPr>
                        <a:t>Colombia, Honduras, Panamá</a:t>
                      </a: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4242979042"/>
                  </a:ext>
                </a:extLst>
              </a:tr>
              <a:tr h="76057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5. Infraestructura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latin typeface="+mj-lt"/>
                          <a:sym typeface="Arial"/>
                        </a:rPr>
                        <a:t>Brasil, Chile, Colombia, Panamá, Perú, República Dominicana</a:t>
                      </a: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267422317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/>
          <p:nvPr/>
        </p:nvSpPr>
        <p:spPr>
          <a:xfrm>
            <a:off x="376500" y="344675"/>
            <a:ext cx="83616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tx2">
                  <a:lumMod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7"/>
          <p:cNvSpPr txBox="1"/>
          <p:nvPr/>
        </p:nvSpPr>
        <p:spPr>
          <a:xfrm>
            <a:off x="534173" y="294556"/>
            <a:ext cx="8580427" cy="811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n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3. HOJA DE RUTA: </a:t>
            </a:r>
            <a:r>
              <a:rPr lang="es-UY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Cronograma indicativo para el desarrollo de productos e iniciativas</a:t>
            </a:r>
            <a:endParaRPr lang="es-UY" sz="20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0" y="4071512"/>
            <a:ext cx="9144000" cy="1071988"/>
            <a:chOff x="0" y="4057650"/>
            <a:chExt cx="9144000" cy="1071988"/>
          </a:xfrm>
        </p:grpSpPr>
        <p:pic>
          <p:nvPicPr>
            <p:cNvPr id="10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1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E7F8126C-DD09-C460-9E34-01E53BC72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546" y="1156109"/>
            <a:ext cx="7647596" cy="379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3670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4545</TotalTime>
  <Words>704</Words>
  <Application>Microsoft Office PowerPoint</Application>
  <PresentationFormat>Presentación en pantalla (16:9)</PresentationFormat>
  <Paragraphs>83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Microsoft Sans Serif</vt:lpstr>
      <vt:lpstr>Allerta</vt:lpstr>
      <vt:lpstr>Calibri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Leticia Hernandez</dc:creator>
  <cp:lastModifiedBy>Leticia Hernandez</cp:lastModifiedBy>
  <cp:revision>22</cp:revision>
  <dcterms:modified xsi:type="dcterms:W3CDTF">2024-11-21T00:49:15Z</dcterms:modified>
</cp:coreProperties>
</file>