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8" r:id="rId2"/>
    <p:sldId id="261" r:id="rId3"/>
    <p:sldId id="286" r:id="rId4"/>
    <p:sldId id="287" r:id="rId5"/>
    <p:sldId id="288" r:id="rId6"/>
    <p:sldId id="289" r:id="rId7"/>
    <p:sldId id="290" r:id="rId8"/>
    <p:sldId id="262" r:id="rId9"/>
    <p:sldId id="292" r:id="rId10"/>
    <p:sldId id="293" r:id="rId11"/>
    <p:sldId id="291" r:id="rId12"/>
    <p:sldId id="264" r:id="rId13"/>
  </p:sldIdLst>
  <p:sldSz cx="9144000" cy="5143500" type="screen16x9"/>
  <p:notesSz cx="7010400" cy="9296400"/>
  <p:embeddedFontLst>
    <p:embeddedFont>
      <p:font typeface="Allerta" panose="020B0604020202020204" charset="0"/>
      <p:regular r:id="rId15"/>
    </p:embeddedFont>
    <p:embeddedFont>
      <p:font typeface="Microsoft Sans Serif" panose="020B0604020202020204" pitchFamily="34" charset="0"/>
      <p:regular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3" roundtripDataSignature="AMtx7mh6REn0sCm10tvc76vvXffecibLd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66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413848-1882-435D-8821-59ACB4D713B4}">
  <a:tblStyle styleId="{93413848-1882-435D-8821-59ACB4D713B4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576" autoAdjust="0"/>
  </p:normalViewPr>
  <p:slideViewPr>
    <p:cSldViewPr snapToGrid="0">
      <p:cViewPr varScale="1">
        <p:scale>
          <a:sx n="78" d="100"/>
          <a:sy n="78" d="100"/>
        </p:scale>
        <p:origin x="117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33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9188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" name="Google Shape;74;p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7331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59834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6018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1908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1949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1561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9717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p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62" tIns="93162" rIns="93162" bIns="93162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93262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pic>
        <p:nvPicPr>
          <p:cNvPr id="5" name="image1.png"/>
          <p:cNvPicPr/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0" y="4057650"/>
            <a:ext cx="9144000" cy="1071988"/>
          </a:xfrm>
          <a:prstGeom prst="rect">
            <a:avLst/>
          </a:prstGeom>
          <a:ln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3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3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4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4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34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3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5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6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3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os.agesic.gub.uy/nextcloud/index.php/s/Qn7mRRbZC7sFeQA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"/>
          <p:cNvSpPr/>
          <p:nvPr/>
        </p:nvSpPr>
        <p:spPr>
          <a:xfrm>
            <a:off x="-29400" y="-55525"/>
            <a:ext cx="9173400" cy="5199000"/>
          </a:xfrm>
          <a:prstGeom prst="rect">
            <a:avLst/>
          </a:prstGeom>
          <a:solidFill>
            <a:srgbClr val="0000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3"/>
          <p:cNvSpPr/>
          <p:nvPr/>
        </p:nvSpPr>
        <p:spPr>
          <a:xfrm>
            <a:off x="414550" y="344675"/>
            <a:ext cx="8323500" cy="4398600"/>
          </a:xfrm>
          <a:prstGeom prst="roundRect">
            <a:avLst>
              <a:gd name="adj" fmla="val 5431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8" name="Google Shape;78;p3"/>
          <p:cNvCxnSpPr/>
          <p:nvPr/>
        </p:nvCxnSpPr>
        <p:spPr>
          <a:xfrm>
            <a:off x="445250" y="3559225"/>
            <a:ext cx="82959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" name="Google Shape;79;p3"/>
          <p:cNvSpPr txBox="1"/>
          <p:nvPr/>
        </p:nvSpPr>
        <p:spPr>
          <a:xfrm>
            <a:off x="714102" y="684524"/>
            <a:ext cx="7024197" cy="2687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3200"/>
            </a:pPr>
            <a:endParaRPr lang="en" sz="3200" b="1" i="0" u="none" strike="noStrike" cap="none" dirty="0">
              <a:solidFill>
                <a:schemeClr val="lt1"/>
              </a:solidFill>
              <a:latin typeface="Allerta"/>
              <a:ea typeface="Allerta"/>
              <a:cs typeface="Allerta"/>
              <a:sym typeface="Allerta"/>
            </a:endParaRPr>
          </a:p>
          <a:p>
            <a:pPr>
              <a:lnSpc>
                <a:spcPct val="115000"/>
              </a:lnSpc>
              <a:buSzPts val="3200"/>
            </a:pPr>
            <a:r>
              <a:rPr lang="en" sz="3200" b="1" i="0" u="none" strike="noStrike" cap="none" dirty="0">
                <a:solidFill>
                  <a:schemeClr val="lt1"/>
                </a:solidFill>
                <a:latin typeface="Allerta"/>
                <a:ea typeface="Allerta"/>
                <a:cs typeface="Allerta"/>
                <a:sym typeface="Allerta"/>
              </a:rPr>
              <a:t>Grupo de trabajo </a:t>
            </a:r>
          </a:p>
          <a:p>
            <a:pPr>
              <a:lnSpc>
                <a:spcPct val="115000"/>
              </a:lnSpc>
              <a:buSzPts val="3200"/>
            </a:pPr>
            <a:r>
              <a:rPr lang="en" sz="2000" b="1" i="0" u="none" strike="noStrike" cap="none" dirty="0">
                <a:solidFill>
                  <a:schemeClr val="lt1"/>
                </a:solidFill>
                <a:latin typeface="Allerta"/>
                <a:ea typeface="Allerta"/>
                <a:cs typeface="Allerta"/>
                <a:sym typeface="Allerta"/>
              </a:rPr>
              <a:t>SOBRE LA ÈTICA DE LA INTELIGENCIA ARTIFICIAL EN AMÈRICA LATINA Y EL CARIBE (ALC)</a:t>
            </a:r>
            <a:endParaRPr lang="es-ES" altLang="es-ES" sz="2000" dirty="0">
              <a:solidFill>
                <a:prstClr val="white"/>
              </a:solidFill>
              <a:latin typeface="Microsoft Sans Serif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1" i="0" u="none" strike="noStrike" cap="none" dirty="0">
              <a:solidFill>
                <a:schemeClr val="lt1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pic>
        <p:nvPicPr>
          <p:cNvPr id="80" name="Google Shape;8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56773" y="576575"/>
            <a:ext cx="496402" cy="1543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" name="Google Shape;81;p3"/>
          <p:cNvCxnSpPr/>
          <p:nvPr/>
        </p:nvCxnSpPr>
        <p:spPr>
          <a:xfrm>
            <a:off x="8058450" y="351325"/>
            <a:ext cx="0" cy="320430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82" name="Google Shape;82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8550" y="3559792"/>
            <a:ext cx="6967350" cy="11632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/>
          <p:nvPr/>
        </p:nvSpPr>
        <p:spPr>
          <a:xfrm>
            <a:off x="376500" y="344675"/>
            <a:ext cx="8361600" cy="4398600"/>
          </a:xfrm>
          <a:prstGeom prst="roundRect">
            <a:avLst>
              <a:gd name="adj" fmla="val 5431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tx2">
                  <a:lumMod val="2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7"/>
          <p:cNvSpPr txBox="1"/>
          <p:nvPr/>
        </p:nvSpPr>
        <p:spPr>
          <a:xfrm>
            <a:off x="534173" y="294556"/>
            <a:ext cx="8580427" cy="811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n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3. HOJA DE RUTA: </a:t>
            </a:r>
            <a:r>
              <a:rPr lang="es-UY" sz="1800" dirty="0">
                <a:solidFill>
                  <a:schemeClr val="tx2">
                    <a:lumMod val="25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Próximos pasos de cara al cronograma</a:t>
            </a:r>
          </a:p>
        </p:txBody>
      </p:sp>
      <p:grpSp>
        <p:nvGrpSpPr>
          <p:cNvPr id="9" name="Grupo 8"/>
          <p:cNvGrpSpPr/>
          <p:nvPr/>
        </p:nvGrpSpPr>
        <p:grpSpPr>
          <a:xfrm>
            <a:off x="0" y="4071512"/>
            <a:ext cx="9144000" cy="1071988"/>
            <a:chOff x="0" y="4057650"/>
            <a:chExt cx="9144000" cy="1071988"/>
          </a:xfrm>
        </p:grpSpPr>
        <p:pic>
          <p:nvPicPr>
            <p:cNvPr id="10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1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  <p:sp>
        <p:nvSpPr>
          <p:cNvPr id="2" name="Rectángulo 1"/>
          <p:cNvSpPr/>
          <p:nvPr/>
        </p:nvSpPr>
        <p:spPr>
          <a:xfrm>
            <a:off x="534173" y="1156109"/>
            <a:ext cx="8078604" cy="269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indent="-28575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Línea 3 y 4: </a:t>
            </a:r>
            <a:r>
              <a:rPr lang="es-ES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Contratación firma consultora para productos de las líneas 3 (Protección de grupos en situación de vulnerabilidad) y 4 (Medio Ambiente, Sustentabilidad y Cambio Climático)</a:t>
            </a:r>
          </a:p>
          <a:p>
            <a:pPr marL="539750" indent="-28575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Diciembre 2024/Enero 2025</a:t>
            </a:r>
            <a:r>
              <a:rPr lang="es-ES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: Reunión subgrupo Infraestructura para presentar estructura del producto 5.1 “Estudio regional sobre demanda de infraestructura de computación de alto desempeño” </a:t>
            </a:r>
          </a:p>
          <a:p>
            <a:pPr marL="539750" indent="-285750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Enero 2025: </a:t>
            </a:r>
            <a:r>
              <a:rPr lang="es-ES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Reunión subgrupo temático Gobernanza y Regulación para socializar producto 1.2 “Metodología para el diseño de propuestas regulatorias para la IA”</a:t>
            </a:r>
          </a:p>
        </p:txBody>
      </p:sp>
    </p:spTree>
    <p:extLst>
      <p:ext uri="{BB962C8B-B14F-4D97-AF65-F5344CB8AC3E}">
        <p14:creationId xmlns:p14="http://schemas.microsoft.com/office/powerpoint/2010/main" val="117158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59758" y="372591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346547" y="296302"/>
            <a:ext cx="8278217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s-MX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4. PRÓXIMOS PASOS:</a:t>
            </a:r>
            <a:endParaRPr sz="2000" b="1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2" name="Google Shape;103;p5">
            <a:extLst>
              <a:ext uri="{FF2B5EF4-FFF2-40B4-BE49-F238E27FC236}">
                <a16:creationId xmlns:a16="http://schemas.microsoft.com/office/drawing/2014/main" id="{70F86D2F-EC0A-B5F4-B633-7850DDB88A16}"/>
              </a:ext>
            </a:extLst>
          </p:cNvPr>
          <p:cNvSpPr txBox="1"/>
          <p:nvPr/>
        </p:nvSpPr>
        <p:spPr>
          <a:xfrm>
            <a:off x="459758" y="994888"/>
            <a:ext cx="8278217" cy="2440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596900" lvl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+mj-lt"/>
              <a:buAutoNum type="arabicPeriod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Validar términos de referencia del funcionamiento del grupo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: Plazo viernes 6 de diciembre</a:t>
            </a:r>
          </a:p>
          <a:p>
            <a:pPr marL="596900" lvl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+mj-lt"/>
              <a:buAutoNum type="arabicPeriod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Coordinar reuniones de subgrupos temáticos</a:t>
            </a:r>
          </a:p>
          <a:p>
            <a:pPr marL="596900" lvl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+mj-lt"/>
              <a:buAutoNum type="arabicPeriod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Próxima reunión: 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jueves 19 de diciembre, 11:00 am (Hora Uruguay)</a:t>
            </a:r>
          </a:p>
          <a:p>
            <a:pPr marL="596900" lvl="0" indent="-34290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+mj-lt"/>
              <a:buAutoNum type="arabicPeriod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Espacio de Documentos compartidos del Grupo de Trabajo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: 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  <a:hlinkClick r:id="rId3"/>
              </a:rPr>
              <a:t>Acceder</a:t>
            </a:r>
            <a:endParaRPr lang="es-MX" sz="1600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lv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1800"/>
            </a:pPr>
            <a:endParaRPr lang="es-MX" sz="1800" b="1" dirty="0">
              <a:solidFill>
                <a:srgbClr val="000066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0" y="4057650"/>
            <a:ext cx="9144000" cy="1071988"/>
            <a:chOff x="0" y="4057650"/>
            <a:chExt cx="9144000" cy="1071988"/>
          </a:xfrm>
        </p:grpSpPr>
        <p:pic>
          <p:nvPicPr>
            <p:cNvPr id="14" name="image1.png"/>
            <p:cNvPicPr/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5" name="image1.png"/>
            <p:cNvPicPr/>
            <p:nvPr/>
          </p:nvPicPr>
          <p:blipFill rotWithShape="1">
            <a:blip r:embed="rId4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3522862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"/>
          <p:cNvSpPr/>
          <p:nvPr/>
        </p:nvSpPr>
        <p:spPr>
          <a:xfrm>
            <a:off x="-29400" y="-55525"/>
            <a:ext cx="9173400" cy="5199000"/>
          </a:xfrm>
          <a:prstGeom prst="rect">
            <a:avLst/>
          </a:prstGeom>
          <a:solidFill>
            <a:srgbClr val="0000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9"/>
          <p:cNvSpPr/>
          <p:nvPr/>
        </p:nvSpPr>
        <p:spPr>
          <a:xfrm>
            <a:off x="376500" y="344675"/>
            <a:ext cx="8361600" cy="4398600"/>
          </a:xfrm>
          <a:prstGeom prst="roundRect">
            <a:avLst>
              <a:gd name="adj" fmla="val 5431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4" name="Google Shape;144;p9"/>
          <p:cNvCxnSpPr/>
          <p:nvPr/>
        </p:nvCxnSpPr>
        <p:spPr>
          <a:xfrm>
            <a:off x="399200" y="3450600"/>
            <a:ext cx="83217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45" name="Google Shape;145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538" y="1370700"/>
            <a:ext cx="7513525" cy="12544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Texto 6"/>
          <p:cNvSpPr txBox="1"/>
          <p:nvPr/>
        </p:nvSpPr>
        <p:spPr>
          <a:xfrm>
            <a:off x="800538" y="3968249"/>
            <a:ext cx="4415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chemeClr val="bg1"/>
                </a:solidFill>
              </a:rPr>
              <a:t>Reunión: 21 de noviembre 2024</a:t>
            </a:r>
            <a:endParaRPr lang="es-UY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75975" y="344675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3178466" y="470472"/>
            <a:ext cx="4166089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AGENDA</a:t>
            </a:r>
            <a:endParaRPr sz="2000" b="1" i="0" u="none" strike="noStrike" cap="none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13" name="Google Shape;113;p6"/>
          <p:cNvSpPr txBox="1"/>
          <p:nvPr/>
        </p:nvSpPr>
        <p:spPr>
          <a:xfrm>
            <a:off x="3112085" y="1371144"/>
            <a:ext cx="5542058" cy="2243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ts val="1800"/>
              <a:buFont typeface="+mj-lt"/>
              <a:buAutoNum type="arabicPeriod"/>
            </a:pPr>
            <a:r>
              <a:rPr lang="es-UY" sz="2000" dirty="0">
                <a:solidFill>
                  <a:srgbClr val="003399"/>
                </a:solidFill>
                <a:latin typeface="+mn-lt"/>
                <a:ea typeface="Calibri"/>
                <a:cs typeface="Calibri"/>
              </a:rPr>
              <a:t>Conformación </a:t>
            </a:r>
            <a:r>
              <a:rPr lang="en" sz="2000" dirty="0">
                <a:solidFill>
                  <a:srgbClr val="003399"/>
                </a:solidFill>
                <a:latin typeface="+mn-lt"/>
                <a:ea typeface="Calibri"/>
                <a:cs typeface="Calibri"/>
                <a:sym typeface="Calibri"/>
              </a:rPr>
              <a:t>del Grupo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ts val="1800"/>
              <a:buFont typeface="+mj-lt"/>
              <a:buAutoNum type="arabicPeriod"/>
            </a:pPr>
            <a:r>
              <a:rPr lang="es-UY" sz="2000" dirty="0">
                <a:solidFill>
                  <a:srgbClr val="003399"/>
                </a:solidFill>
                <a:latin typeface="+mn-lt"/>
                <a:ea typeface="Calibri"/>
                <a:cs typeface="Calibri"/>
              </a:rPr>
              <a:t>Términos </a:t>
            </a:r>
            <a:r>
              <a:rPr lang="en" sz="2000" dirty="0">
                <a:solidFill>
                  <a:srgbClr val="003399"/>
                </a:solidFill>
                <a:latin typeface="+mn-lt"/>
                <a:ea typeface="Calibri"/>
                <a:cs typeface="Calibri"/>
                <a:sym typeface="Calibri"/>
              </a:rPr>
              <a:t> de referencia de funcionamiento 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ts val="1800"/>
              <a:buFont typeface="+mj-lt"/>
              <a:buAutoNum type="arabicPeriod"/>
            </a:pPr>
            <a:r>
              <a:rPr lang="en" sz="2000" dirty="0">
                <a:solidFill>
                  <a:srgbClr val="003399"/>
                </a:solidFill>
                <a:latin typeface="+mn-lt"/>
                <a:ea typeface="Calibri"/>
                <a:cs typeface="Calibri"/>
                <a:sym typeface="Calibri"/>
              </a:rPr>
              <a:t>Hoja de Ruta: Subgrupos y Avances</a:t>
            </a: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99"/>
              </a:buClr>
              <a:buSzPts val="1800"/>
              <a:buFont typeface="+mj-lt"/>
              <a:buAutoNum type="arabicPeriod"/>
            </a:pPr>
            <a:r>
              <a:rPr lang="es-UY" sz="2000" dirty="0">
                <a:solidFill>
                  <a:srgbClr val="003399"/>
                </a:solidFill>
                <a:latin typeface="+mn-lt"/>
                <a:ea typeface="Calibri"/>
                <a:cs typeface="Calibri"/>
              </a:rPr>
              <a:t>Próximos</a:t>
            </a:r>
            <a:r>
              <a:rPr lang="en" sz="2000" b="0" i="0" u="none" strike="noStrike" cap="none" dirty="0">
                <a:solidFill>
                  <a:srgbClr val="003399"/>
                </a:solidFill>
                <a:latin typeface="+mn-lt"/>
                <a:ea typeface="Calibri"/>
                <a:cs typeface="Calibri"/>
                <a:sym typeface="Calibri"/>
              </a:rPr>
              <a:t> pa</a:t>
            </a:r>
            <a:r>
              <a:rPr lang="en" sz="2000" dirty="0">
                <a:solidFill>
                  <a:srgbClr val="003399"/>
                </a:solidFill>
                <a:latin typeface="+mn-lt"/>
                <a:ea typeface="Calibri"/>
                <a:cs typeface="Calibri"/>
                <a:sym typeface="Calibri"/>
              </a:rPr>
              <a:t>sos</a:t>
            </a:r>
            <a:endParaRPr sz="2000" b="0" i="0" u="none" strike="noStrike" cap="none" dirty="0">
              <a:solidFill>
                <a:srgbClr val="003399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endParaRPr sz="2000" b="0" i="0" u="none" strike="noStrike" cap="none" dirty="0">
              <a:solidFill>
                <a:srgbClr val="003399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pic>
        <p:nvPicPr>
          <p:cNvPr id="11" name="image1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0" y="4057650"/>
            <a:ext cx="9144000" cy="1071988"/>
          </a:xfrm>
          <a:prstGeom prst="rect">
            <a:avLst/>
          </a:prstGeom>
          <a:ln/>
        </p:spPr>
      </p:pic>
      <p:pic>
        <p:nvPicPr>
          <p:cNvPr id="1026" name="Picture 2" descr="Cursos en Transformación Digital | Educaciòn Program  | Emeritu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1" r="56624"/>
          <a:stretch/>
        </p:blipFill>
        <p:spPr bwMode="auto">
          <a:xfrm>
            <a:off x="318500" y="233601"/>
            <a:ext cx="2525283" cy="463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59758" y="372591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363964" y="324360"/>
            <a:ext cx="8278217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s-UY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1. </a:t>
            </a:r>
            <a:r>
              <a:rPr lang="es-UY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</a:rPr>
              <a:t>CONFORMACIÓN </a:t>
            </a:r>
            <a:r>
              <a:rPr lang="es-UY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DEL GRUPO: </a:t>
            </a:r>
            <a:r>
              <a:rPr lang="es-UY" sz="2000" dirty="0">
                <a:solidFill>
                  <a:schemeClr val="tx2">
                    <a:lumMod val="2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Países adheridos</a:t>
            </a:r>
          </a:p>
          <a:p>
            <a:pPr>
              <a:lnSpc>
                <a:spcPct val="115000"/>
              </a:lnSpc>
              <a:buSzPts val="2000"/>
            </a:pPr>
            <a:endParaRPr lang="es-UY" sz="2000" b="1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7" name="Google Shape;103;p5"/>
          <p:cNvSpPr txBox="1"/>
          <p:nvPr/>
        </p:nvSpPr>
        <p:spPr>
          <a:xfrm>
            <a:off x="490044" y="1007896"/>
            <a:ext cx="2307377" cy="21262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Bolivia (**)	</a:t>
            </a:r>
            <a:endParaRPr lang="es-UY" sz="1600" b="0" i="0" u="none" strike="noStrike" cap="none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Brasil (*)</a:t>
            </a:r>
            <a:endParaRPr sz="1600" b="0" i="0" u="none" strike="noStrike" cap="none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Chile (*)</a:t>
            </a: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b="0" i="0" u="none" strike="noStrike" cap="none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Colombia </a:t>
            </a: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(*)</a:t>
            </a: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b="0" i="0" u="none" strike="noStrike" cap="none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Costa Rica (****)</a:t>
            </a: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Cuba (*)</a:t>
            </a: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b="0" i="0" u="none" strike="noStrike" cap="none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Curazao </a:t>
            </a: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(*)</a:t>
            </a: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Dominica (***)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s-UY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Ecuador (*)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s-UY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El Salvador (*)</a:t>
            </a: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endParaRPr lang="en" sz="1600" b="0" i="0" u="none" strike="noStrike" cap="none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103;p5">
            <a:extLst>
              <a:ext uri="{FF2B5EF4-FFF2-40B4-BE49-F238E27FC236}">
                <a16:creationId xmlns:a16="http://schemas.microsoft.com/office/drawing/2014/main" id="{77DB82D2-2336-D862-48CE-70873AEA97B5}"/>
              </a:ext>
            </a:extLst>
          </p:cNvPr>
          <p:cNvSpPr txBox="1"/>
          <p:nvPr/>
        </p:nvSpPr>
        <p:spPr>
          <a:xfrm>
            <a:off x="2372284" y="1007896"/>
            <a:ext cx="2696099" cy="1591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s-UY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Honduras (*)</a:t>
            </a: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b="0" i="0" u="none" strike="noStrike" cap="none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Jamaica </a:t>
            </a: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(*)</a:t>
            </a:r>
            <a:endParaRPr lang="en" sz="1600" b="0" i="0" u="none" strike="noStrike" cap="none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México (*)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Panamá (*)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Paraguay (*)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Perú (*)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n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República Dominicana (*) </a:t>
            </a:r>
          </a:p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r>
              <a:rPr lang="es-UY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Uruguay </a:t>
            </a:r>
            <a:r>
              <a:rPr lang="en" sz="1600" dirty="0">
                <a:solidFill>
                  <a:schemeClr val="tx2">
                    <a:lumMod val="25000"/>
                  </a:schemeClr>
                </a:solidFill>
                <a:ea typeface="Calibri"/>
                <a:cs typeface="Calibri"/>
                <a:sym typeface="Calibri"/>
              </a:rPr>
              <a:t>(*)</a:t>
            </a:r>
            <a:endParaRPr lang="es-UY" sz="1600" dirty="0">
              <a:solidFill>
                <a:schemeClr val="tx2">
                  <a:lumMod val="25000"/>
                </a:schemeClr>
              </a:solidFill>
              <a:ea typeface="Calibri"/>
              <a:cs typeface="Calibri"/>
              <a:sym typeface="Calibri"/>
            </a:endParaRPr>
          </a:p>
          <a:p>
            <a:pPr marL="114300" marR="0" lvl="0" algn="l" rtl="0">
              <a:spcBef>
                <a:spcPts val="600"/>
              </a:spcBef>
              <a:buClr>
                <a:srgbClr val="0070C0"/>
              </a:buClr>
              <a:buSzPct val="68000"/>
            </a:pPr>
            <a:endParaRPr lang="en" sz="1600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103;p5">
            <a:extLst>
              <a:ext uri="{FF2B5EF4-FFF2-40B4-BE49-F238E27FC236}">
                <a16:creationId xmlns:a16="http://schemas.microsoft.com/office/drawing/2014/main" id="{69C466B0-6270-83FD-9DC8-A6624B9A6BDB}"/>
              </a:ext>
            </a:extLst>
          </p:cNvPr>
          <p:cNvSpPr txBox="1"/>
          <p:nvPr/>
        </p:nvSpPr>
        <p:spPr>
          <a:xfrm>
            <a:off x="5675577" y="1740374"/>
            <a:ext cx="3046181" cy="1591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lvl="0">
              <a:spcBef>
                <a:spcPts val="600"/>
              </a:spcBef>
              <a:buClr>
                <a:srgbClr val="0070C0"/>
              </a:buClr>
              <a:buSzPct val="68000"/>
            </a:pPr>
            <a:endParaRPr lang="es-UY" sz="1600" b="0" i="0" u="none" strike="noStrike" cap="none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3;p5">
            <a:extLst>
              <a:ext uri="{FF2B5EF4-FFF2-40B4-BE49-F238E27FC236}">
                <a16:creationId xmlns:a16="http://schemas.microsoft.com/office/drawing/2014/main" id="{BE49A3D3-961C-69F5-3C79-9C7C35A7DB0E}"/>
              </a:ext>
            </a:extLst>
          </p:cNvPr>
          <p:cNvSpPr txBox="1"/>
          <p:nvPr/>
        </p:nvSpPr>
        <p:spPr>
          <a:xfrm>
            <a:off x="5326393" y="1734532"/>
            <a:ext cx="3855123" cy="73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n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REFERENCIAS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n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(*) Fecha de </a:t>
            </a:r>
            <a:r>
              <a:rPr lang="es-UY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</a:rPr>
              <a:t>adhesión</a:t>
            </a:r>
            <a:r>
              <a:rPr lang="en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: 4 octubre 2024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n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(**) Fecha de </a:t>
            </a:r>
            <a:r>
              <a:rPr lang="es-UY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</a:rPr>
              <a:t>adhesión</a:t>
            </a:r>
            <a:r>
              <a:rPr lang="en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: 29 octubre 2024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n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(***) Fecha de adhesión: 18 noviembre 2024</a:t>
            </a: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n" i="1" dirty="0">
                <a:solidFill>
                  <a:schemeClr val="bg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(****) Fecha de adhesión: 21 noviembre 2024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0" y="4057650"/>
            <a:ext cx="9144000" cy="1071988"/>
            <a:chOff x="0" y="4057650"/>
            <a:chExt cx="9144000" cy="1071988"/>
          </a:xfrm>
        </p:grpSpPr>
        <p:pic>
          <p:nvPicPr>
            <p:cNvPr id="11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2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537118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59758" y="372591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459758" y="311257"/>
            <a:ext cx="8278217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s-MX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2. TÉRMINOS DE REFERENCIA DE FUNCIONAMIENTO: </a:t>
            </a:r>
            <a:r>
              <a:rPr lang="es-MX" sz="1800" dirty="0">
                <a:solidFill>
                  <a:schemeClr val="tx2">
                    <a:lumMod val="25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Propuesta</a:t>
            </a:r>
            <a:endParaRPr lang="es-UY" sz="1800" dirty="0">
              <a:solidFill>
                <a:schemeClr val="tx2">
                  <a:lumMod val="25000"/>
                </a:schemeClr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2" name="Google Shape;103;p5">
            <a:extLst>
              <a:ext uri="{FF2B5EF4-FFF2-40B4-BE49-F238E27FC236}">
                <a16:creationId xmlns:a16="http://schemas.microsoft.com/office/drawing/2014/main" id="{70F86D2F-EC0A-B5F4-B633-7850DDB88A16}"/>
              </a:ext>
            </a:extLst>
          </p:cNvPr>
          <p:cNvSpPr txBox="1"/>
          <p:nvPr/>
        </p:nvSpPr>
        <p:spPr>
          <a:xfrm>
            <a:off x="451649" y="1091350"/>
            <a:ext cx="8278217" cy="2886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s-ES" sz="1800" b="1" dirty="0">
                <a:solidFill>
                  <a:srgbClr val="000066"/>
                </a:solidFill>
                <a:latin typeface="+mn-lt"/>
                <a:ea typeface="Calibri"/>
                <a:cs typeface="Calibri"/>
                <a:sym typeface="Calibri"/>
              </a:rPr>
              <a:t>1. Antecedentes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s-ES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Segunda Cumbre Ministerial y de Altas Autoridades sobre la Ética de la Inteligencia Artificial en América Latina y el Caribe (4 y 10 de octubre de 2024). Aprobación de la “Declaración de Montevideo” y la “Hoja de Ruta 2024 – 2025”</a:t>
            </a:r>
            <a:endParaRPr lang="es-ES" sz="1600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1143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endParaRPr lang="es-ES" sz="1600" dirty="0">
              <a:solidFill>
                <a:srgbClr val="000066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</a:pPr>
            <a:r>
              <a:rPr lang="es-ES" sz="1800" b="1" dirty="0">
                <a:solidFill>
                  <a:srgbClr val="000066"/>
                </a:solidFill>
                <a:latin typeface="+mn-lt"/>
                <a:ea typeface="Calibri"/>
                <a:cs typeface="Calibri"/>
                <a:sym typeface="Calibri"/>
              </a:rPr>
              <a:t>2. Conformación</a:t>
            </a:r>
          </a:p>
          <a:p>
            <a:pPr marL="15875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es-ES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</a:rPr>
              <a:t>Puntos focales de los países que adhirieron a la “Declaración de Montevideo” y “Hoja de Ruta” (anualmente ratificados y/o designados).</a:t>
            </a:r>
          </a:p>
        </p:txBody>
      </p:sp>
      <p:grpSp>
        <p:nvGrpSpPr>
          <p:cNvPr id="13" name="Grupo 12"/>
          <p:cNvGrpSpPr/>
          <p:nvPr/>
        </p:nvGrpSpPr>
        <p:grpSpPr>
          <a:xfrm>
            <a:off x="0" y="4057650"/>
            <a:ext cx="9144000" cy="1071988"/>
            <a:chOff x="0" y="4057650"/>
            <a:chExt cx="9144000" cy="1071988"/>
          </a:xfrm>
        </p:grpSpPr>
        <p:pic>
          <p:nvPicPr>
            <p:cNvPr id="14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5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2886653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59758" y="372591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459758" y="311257"/>
            <a:ext cx="8278217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s-MX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2. TÉRMINOS DE REFERENCIA DE FUNCIONAMIENTO: </a:t>
            </a:r>
            <a:r>
              <a:rPr lang="es-MX" sz="1800" dirty="0">
                <a:solidFill>
                  <a:schemeClr val="tx2">
                    <a:lumMod val="25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Propuesta</a:t>
            </a:r>
            <a:endParaRPr lang="es-UY" sz="2000" dirty="0">
              <a:solidFill>
                <a:schemeClr val="tx2">
                  <a:lumMod val="25000"/>
                </a:schemeClr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2" name="Google Shape;103;p5">
            <a:extLst>
              <a:ext uri="{FF2B5EF4-FFF2-40B4-BE49-F238E27FC236}">
                <a16:creationId xmlns:a16="http://schemas.microsoft.com/office/drawing/2014/main" id="{70F86D2F-EC0A-B5F4-B633-7850DDB88A16}"/>
              </a:ext>
            </a:extLst>
          </p:cNvPr>
          <p:cNvSpPr txBox="1"/>
          <p:nvPr/>
        </p:nvSpPr>
        <p:spPr>
          <a:xfrm>
            <a:off x="451649" y="1147466"/>
            <a:ext cx="8278217" cy="5180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es-MX" sz="1800" b="1" dirty="0">
                <a:solidFill>
                  <a:srgbClr val="000066"/>
                </a:solidFill>
                <a:latin typeface="+mn-lt"/>
                <a:ea typeface="Calibri"/>
                <a:cs typeface="Calibri"/>
                <a:sym typeface="Calibri"/>
              </a:rPr>
              <a:t>3. Funciones</a:t>
            </a:r>
          </a:p>
          <a:p>
            <a:pPr marL="539750" lvl="0" indent="-285750"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Elaborar los términos de referencia para su funcionamiento</a:t>
            </a:r>
          </a:p>
          <a:p>
            <a:pPr marL="539750" lvl="0" indent="-285750"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Definir un calendario indicativo de ejecución de la Hoja de Ruta</a:t>
            </a:r>
          </a:p>
          <a:p>
            <a:pPr marL="539750" lvl="0" indent="-285750"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Apoyar y dar seguimiento a las acciones que correspondan</a:t>
            </a:r>
          </a:p>
          <a:p>
            <a:pPr marL="539750" lvl="0" indent="-285750"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Definir los criterios de validación de los productos y/o entregables</a:t>
            </a:r>
          </a:p>
          <a:p>
            <a:pPr marL="539750" lvl="0" indent="-285750"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Formular propuestas de revisiones de la Hoja de Ruta</a:t>
            </a:r>
          </a:p>
          <a:p>
            <a:pPr marL="539750" lvl="0" indent="-285750"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entre otras.</a:t>
            </a:r>
          </a:p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endParaRPr lang="es-MX" sz="1800" b="1" dirty="0">
              <a:solidFill>
                <a:srgbClr val="000066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endParaRPr lang="es-MX" sz="1800" b="1" dirty="0">
              <a:solidFill>
                <a:srgbClr val="000066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0" y="4057650"/>
            <a:ext cx="9144000" cy="1071988"/>
            <a:chOff x="0" y="4057650"/>
            <a:chExt cx="9144000" cy="1071988"/>
          </a:xfrm>
        </p:grpSpPr>
        <p:pic>
          <p:nvPicPr>
            <p:cNvPr id="14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5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178714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59758" y="372591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459758" y="311257"/>
            <a:ext cx="8278217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s-MX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2. TÉRMINOS DE REFERENCIA DE FUNCIONAMIENTO: </a:t>
            </a:r>
            <a:r>
              <a:rPr lang="es-MX" sz="1800" dirty="0">
                <a:solidFill>
                  <a:schemeClr val="tx2">
                    <a:lumMod val="25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Propuesta</a:t>
            </a:r>
            <a:endParaRPr lang="es-UY" sz="2000" dirty="0">
              <a:solidFill>
                <a:schemeClr val="tx2">
                  <a:lumMod val="25000"/>
                </a:schemeClr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2" name="Google Shape;103;p5">
            <a:extLst>
              <a:ext uri="{FF2B5EF4-FFF2-40B4-BE49-F238E27FC236}">
                <a16:creationId xmlns:a16="http://schemas.microsoft.com/office/drawing/2014/main" id="{70F86D2F-EC0A-B5F4-B633-7850DDB88A16}"/>
              </a:ext>
            </a:extLst>
          </p:cNvPr>
          <p:cNvSpPr txBox="1"/>
          <p:nvPr/>
        </p:nvSpPr>
        <p:spPr>
          <a:xfrm>
            <a:off x="451649" y="976863"/>
            <a:ext cx="8621330" cy="3055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es-MX" sz="1800" b="1" dirty="0">
                <a:solidFill>
                  <a:srgbClr val="000066"/>
                </a:solidFill>
                <a:latin typeface="+mn-lt"/>
                <a:ea typeface="Calibri"/>
                <a:cs typeface="Calibri"/>
                <a:sym typeface="Calibri"/>
              </a:rPr>
              <a:t>4. Funcionamiento</a:t>
            </a:r>
          </a:p>
          <a:p>
            <a:pPr marL="539750" indent="-285750">
              <a:lnSpc>
                <a:spcPct val="115000"/>
              </a:lnSpc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Reuniones ordinarias mensuales y extraordinarias en caso de ser necesarias.</a:t>
            </a:r>
          </a:p>
          <a:p>
            <a:pPr marL="539750" indent="-285750">
              <a:lnSpc>
                <a:spcPct val="115000"/>
              </a:lnSpc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Modalidad: virtual y/o presencial </a:t>
            </a:r>
          </a:p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endParaRPr lang="es-MX" sz="1800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es-MX" sz="1800" b="1" dirty="0">
                <a:solidFill>
                  <a:srgbClr val="000066"/>
                </a:solidFill>
                <a:latin typeface="+mn-lt"/>
                <a:ea typeface="Calibri"/>
                <a:cs typeface="Calibri"/>
                <a:sym typeface="Calibri"/>
              </a:rPr>
              <a:t>5. Conformación de subgrupos temáticos</a:t>
            </a:r>
          </a:p>
          <a:p>
            <a:pPr marL="539750" indent="-285750">
              <a:lnSpc>
                <a:spcPct val="115000"/>
              </a:lnSpc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Integrantes: Representantes de los países parte del Grupo.</a:t>
            </a:r>
          </a:p>
          <a:p>
            <a:pPr marL="539750" indent="-285750">
              <a:lnSpc>
                <a:spcPct val="115000"/>
              </a:lnSpc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Coordinación administrativa y de apoyo: UNESCO, CAF o </a:t>
            </a:r>
            <a:r>
              <a:rPr lang="es-MX" sz="1600" dirty="0" err="1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Agesic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 (país que ostenta Presidencia).</a:t>
            </a:r>
          </a:p>
          <a:p>
            <a:pPr marL="539750" indent="-285750">
              <a:lnSpc>
                <a:spcPct val="115000"/>
              </a:lnSpc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Principales funciones: Establecer cronograma de trabajo; Dar seguimiento e informes sobre avances, presentar y validar con el Grupo; otros.</a:t>
            </a:r>
            <a:endParaRPr lang="es-MX" sz="1800" dirty="0">
              <a:solidFill>
                <a:schemeClr val="tx2">
                  <a:lumMod val="25000"/>
                </a:schemeClr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0" y="4057650"/>
            <a:ext cx="9144000" cy="1071988"/>
            <a:chOff x="0" y="4057650"/>
            <a:chExt cx="9144000" cy="1071988"/>
          </a:xfrm>
        </p:grpSpPr>
        <p:pic>
          <p:nvPicPr>
            <p:cNvPr id="14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5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2121696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"/>
          <p:cNvSpPr/>
          <p:nvPr/>
        </p:nvSpPr>
        <p:spPr>
          <a:xfrm>
            <a:off x="459758" y="372591"/>
            <a:ext cx="8262000" cy="4398600"/>
          </a:xfrm>
          <a:prstGeom prst="roundRect">
            <a:avLst>
              <a:gd name="adj" fmla="val 5431"/>
            </a:avLst>
          </a:prstGeom>
          <a:solidFill>
            <a:schemeClr val="bg1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6"/>
          <p:cNvSpPr txBox="1"/>
          <p:nvPr/>
        </p:nvSpPr>
        <p:spPr>
          <a:xfrm>
            <a:off x="459758" y="311257"/>
            <a:ext cx="8278217" cy="77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s-MX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2. TÉRMINOS DE REFERENCIA DE FUNCIONAMIENTO: </a:t>
            </a:r>
            <a:r>
              <a:rPr lang="es-MX" sz="1800" dirty="0">
                <a:solidFill>
                  <a:schemeClr val="tx2">
                    <a:lumMod val="25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Propuesta</a:t>
            </a:r>
            <a:endParaRPr lang="es-UY" sz="2000" dirty="0">
              <a:solidFill>
                <a:schemeClr val="tx2">
                  <a:lumMod val="25000"/>
                </a:schemeClr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1" i="0" u="none" strike="noStrike" cap="none" dirty="0">
              <a:solidFill>
                <a:srgbClr val="003399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2" name="Google Shape;103;p5">
            <a:extLst>
              <a:ext uri="{FF2B5EF4-FFF2-40B4-BE49-F238E27FC236}">
                <a16:creationId xmlns:a16="http://schemas.microsoft.com/office/drawing/2014/main" id="{70F86D2F-EC0A-B5F4-B633-7850DDB88A16}"/>
              </a:ext>
            </a:extLst>
          </p:cNvPr>
          <p:cNvSpPr txBox="1"/>
          <p:nvPr/>
        </p:nvSpPr>
        <p:spPr>
          <a:xfrm>
            <a:off x="459757" y="894922"/>
            <a:ext cx="8449111" cy="3144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r>
              <a:rPr lang="es-MX" sz="1800" b="1" dirty="0">
                <a:solidFill>
                  <a:srgbClr val="000066"/>
                </a:solidFill>
                <a:latin typeface="+mn-lt"/>
                <a:ea typeface="Calibri"/>
                <a:cs typeface="Calibri"/>
                <a:sym typeface="Calibri"/>
              </a:rPr>
              <a:t>6. Coordinación técnica del Grupo de Trabajo</a:t>
            </a:r>
          </a:p>
          <a:p>
            <a:pPr marL="539750" indent="-285750">
              <a:spcBef>
                <a:spcPts val="3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Grupo de coordinación: 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Uruguay (país que ostenta Presidencia), UNESCO y CAF (en su rol de Secretaría técnica)</a:t>
            </a:r>
          </a:p>
          <a:p>
            <a:pPr marL="539750" indent="-285750">
              <a:spcBef>
                <a:spcPts val="3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Objetivo: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 Establecer los mecanismos de coordinación necesarios para el funcionamiento entre los miembros que integran el Grupo de Trabajo. </a:t>
            </a:r>
          </a:p>
          <a:p>
            <a:pPr marL="539750" indent="-285750">
              <a:spcBef>
                <a:spcPts val="3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Funcionamiento: 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Reuniones ordinarias mensuales y extraordinarias, en caso de ser requeridas.</a:t>
            </a:r>
          </a:p>
          <a:p>
            <a:pPr marL="539750" indent="-285750">
              <a:spcBef>
                <a:spcPts val="300"/>
              </a:spcBef>
              <a:spcAft>
                <a:spcPts val="600"/>
              </a:spcAft>
              <a:buClr>
                <a:srgbClr val="000066"/>
              </a:buClr>
              <a:buSzPct val="84000"/>
              <a:buFont typeface="Arial" panose="020B0604020202020204" pitchFamily="34" charset="0"/>
              <a:buChar char="•"/>
            </a:pPr>
            <a:r>
              <a:rPr lang="es-MX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Principales cometidos: </a:t>
            </a:r>
            <a:r>
              <a:rPr lang="es-MX" sz="1600" dirty="0">
                <a:solidFill>
                  <a:schemeClr val="tx2">
                    <a:lumMod val="25000"/>
                  </a:schemeClr>
                </a:solidFill>
                <a:latin typeface="+mn-lt"/>
                <a:ea typeface="Calibri"/>
                <a:cs typeface="Calibri"/>
                <a:sym typeface="Calibri"/>
              </a:rPr>
              <a:t>Apoyar las acciones vinculadas a la gestión del Grupo de Trabajo, la implementación de la Hoja de Ruta, la difusión y visibilidad de los avances.</a:t>
            </a:r>
          </a:p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endParaRPr lang="es-MX" sz="1800" b="1" dirty="0">
              <a:solidFill>
                <a:srgbClr val="000066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lvl="0">
              <a:lnSpc>
                <a:spcPct val="115000"/>
              </a:lnSpc>
              <a:buClr>
                <a:schemeClr val="lt1"/>
              </a:buClr>
              <a:buSzPts val="1800"/>
            </a:pPr>
            <a:endParaRPr lang="es-MX" sz="1800" b="1" dirty="0">
              <a:solidFill>
                <a:srgbClr val="000066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0" y="4057650"/>
            <a:ext cx="9144000" cy="1071988"/>
            <a:chOff x="0" y="4057650"/>
            <a:chExt cx="9144000" cy="1071988"/>
          </a:xfrm>
        </p:grpSpPr>
        <p:pic>
          <p:nvPicPr>
            <p:cNvPr id="14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5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</p:spTree>
    <p:extLst>
      <p:ext uri="{BB962C8B-B14F-4D97-AF65-F5344CB8AC3E}">
        <p14:creationId xmlns:p14="http://schemas.microsoft.com/office/powerpoint/2010/main" val="1834519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/>
          <p:nvPr/>
        </p:nvSpPr>
        <p:spPr>
          <a:xfrm>
            <a:off x="376500" y="344675"/>
            <a:ext cx="8361600" cy="4398600"/>
          </a:xfrm>
          <a:prstGeom prst="roundRect">
            <a:avLst>
              <a:gd name="adj" fmla="val 5431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tx2">
                  <a:lumMod val="2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7"/>
          <p:cNvSpPr txBox="1"/>
          <p:nvPr/>
        </p:nvSpPr>
        <p:spPr>
          <a:xfrm>
            <a:off x="534173" y="294555"/>
            <a:ext cx="8310461" cy="1207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n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3. HOJA DE RUTA: </a:t>
            </a:r>
            <a:r>
              <a:rPr lang="es-MX" sz="1800" dirty="0">
                <a:solidFill>
                  <a:schemeClr val="tx2">
                    <a:lumMod val="25000"/>
                  </a:schemeClr>
                </a:solidFill>
                <a:latin typeface="Allerta" panose="020B0604020202020204" charset="0"/>
                <a:ea typeface="Calibri"/>
                <a:cs typeface="Calibri"/>
              </a:rPr>
              <a:t>Conformación de los sub grupos</a:t>
            </a:r>
            <a:endParaRPr sz="1800" b="1" i="0" u="none" strike="noStrike" cap="none" dirty="0">
              <a:solidFill>
                <a:schemeClr val="tx2">
                  <a:lumMod val="25000"/>
                </a:schemeClr>
              </a:solidFill>
              <a:latin typeface="Allerta" panose="020B0604020202020204" charset="0"/>
              <a:ea typeface="Allerta"/>
              <a:cs typeface="Allerta"/>
              <a:sym typeface="Allerta"/>
            </a:endParaRPr>
          </a:p>
        </p:txBody>
      </p:sp>
      <p:sp>
        <p:nvSpPr>
          <p:cNvPr id="124" name="Google Shape;124;p7"/>
          <p:cNvSpPr txBox="1"/>
          <p:nvPr/>
        </p:nvSpPr>
        <p:spPr>
          <a:xfrm>
            <a:off x="490825" y="745958"/>
            <a:ext cx="8587102" cy="1089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dirty="0">
                <a:solidFill>
                  <a:schemeClr val="tx2">
                    <a:lumMod val="2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 b="0" i="0" u="none" strike="noStrike" cap="none" dirty="0">
              <a:solidFill>
                <a:schemeClr val="tx2">
                  <a:lumMod val="2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0" y="4071512"/>
            <a:ext cx="9144000" cy="1071988"/>
            <a:chOff x="0" y="4057650"/>
            <a:chExt cx="9144000" cy="1071988"/>
          </a:xfrm>
        </p:grpSpPr>
        <p:pic>
          <p:nvPicPr>
            <p:cNvPr id="10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1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  <p:graphicFrame>
        <p:nvGraphicFramePr>
          <p:cNvPr id="127" name="Google Shape;127;p7"/>
          <p:cNvGraphicFramePr/>
          <p:nvPr>
            <p:extLst>
              <p:ext uri="{D42A27DB-BD31-4B8C-83A1-F6EECF244321}">
                <p14:modId xmlns:p14="http://schemas.microsoft.com/office/powerpoint/2010/main" val="3956414846"/>
              </p:ext>
            </p:extLst>
          </p:nvPr>
        </p:nvGraphicFramePr>
        <p:xfrm>
          <a:off x="534173" y="1081911"/>
          <a:ext cx="8310461" cy="3743187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3026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3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691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UY" sz="1400" u="none" strike="noStrike" cap="none" dirty="0">
                          <a:solidFill>
                            <a:schemeClr val="bg1"/>
                          </a:solidFill>
                          <a:sym typeface="Calibri"/>
                        </a:rPr>
                        <a:t>SUB GRUPOS TEMÁTICOS</a:t>
                      </a:r>
                      <a:endParaRPr sz="1400" b="1" i="0" u="none" strike="noStrike" cap="none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>
                    <a:solidFill>
                      <a:srgbClr val="00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es-UY" sz="1400" u="none" strike="noStrike" cap="none" dirty="0">
                          <a:solidFill>
                            <a:schemeClr val="bg1"/>
                          </a:solidFill>
                          <a:sym typeface="Calibri"/>
                        </a:rPr>
                        <a:t>PAÍSES QUE LO INTEGRAN</a:t>
                      </a:r>
                      <a:endParaRPr sz="1400" u="none" strike="noStrike" cap="none" dirty="0">
                        <a:solidFill>
                          <a:schemeClr val="bg1"/>
                        </a:solidFill>
                      </a:endParaRPr>
                    </a:p>
                  </a:txBody>
                  <a:tcPr marL="91425" marR="91425" marT="91425" marB="91425">
                    <a:solidFill>
                      <a:srgbClr val="00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142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 dirty="0">
                          <a:latin typeface="+mj-lt"/>
                          <a:sym typeface="Calibri"/>
                        </a:rPr>
                        <a:t>1. Gobernanza y regulación 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es-ES" sz="1400" u="none" strike="noStrike" cap="none" dirty="0">
                          <a:latin typeface="+mj-lt"/>
                          <a:sym typeface="Arial"/>
                        </a:rPr>
                        <a:t>Brasil, Colombia, Cuba, Curazao, El Salvador, </a:t>
                      </a:r>
                      <a:r>
                        <a:rPr lang="en-US" sz="1400" u="none" strike="noStrike" cap="none" noProof="0" dirty="0">
                          <a:latin typeface="+mj-lt"/>
                          <a:sym typeface="Arial"/>
                        </a:rPr>
                        <a:t>Jamaica, </a:t>
                      </a:r>
                      <a:r>
                        <a:rPr lang="es-ES" sz="1400" u="none" strike="noStrike" cap="none" dirty="0">
                          <a:latin typeface="+mj-lt"/>
                          <a:sym typeface="Arial"/>
                        </a:rPr>
                        <a:t>México,  Paraguay, Perú</a:t>
                      </a:r>
                      <a:endParaRPr sz="140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42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 dirty="0">
                          <a:latin typeface="+mj-lt"/>
                          <a:sym typeface="Calibri"/>
                        </a:rPr>
                        <a:t>2. Talento y futuro del trabajo 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es-UY" sz="1400" u="none" strike="noStrike" cap="none" dirty="0">
                          <a:latin typeface="+mj-lt"/>
                          <a:sym typeface="Arial"/>
                        </a:rPr>
                        <a:t>Colombia, Curazao, Ecuador, Honduras, Jamaica, México, Perú, República Dominicana 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142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 dirty="0">
                          <a:latin typeface="+mj-lt"/>
                          <a:sym typeface="Calibri"/>
                        </a:rPr>
                        <a:t>3. Protección de grupos en situación en vulnerabilidad 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es-UY" sz="1400" u="none" strike="noStrike" cap="none" dirty="0">
                          <a:latin typeface="+mj-lt"/>
                          <a:sym typeface="Arial"/>
                        </a:rPr>
                        <a:t>Brasil, Colombia, México, Paraguay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2981826300"/>
                  </a:ext>
                </a:extLst>
              </a:tr>
              <a:tr h="64142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 dirty="0">
                          <a:latin typeface="+mj-lt"/>
                          <a:sym typeface="Calibri"/>
                        </a:rPr>
                        <a:t>4. Medio ambiente, sustentabilidad y cambio climático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es-UY" sz="1400" u="none" strike="noStrike" cap="none" dirty="0">
                          <a:latin typeface="+mj-lt"/>
                          <a:sym typeface="Arial"/>
                        </a:rPr>
                        <a:t>Colombia, Honduras, Panamá</a:t>
                      </a: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4242979042"/>
                  </a:ext>
                </a:extLst>
              </a:tr>
              <a:tr h="76057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strike="noStrike" cap="none" dirty="0">
                          <a:latin typeface="+mj-lt"/>
                          <a:sym typeface="Calibri"/>
                        </a:rPr>
                        <a:t>5. Infraestructura </a:t>
                      </a:r>
                      <a:endParaRPr sz="1400" b="0" i="0" u="none" strike="noStrike" cap="none" dirty="0">
                        <a:solidFill>
                          <a:schemeClr val="tx2">
                            <a:lumMod val="25000"/>
                          </a:schemeClr>
                        </a:solidFill>
                        <a:latin typeface="+mj-lt"/>
                        <a:ea typeface="Calibri"/>
                        <a:cs typeface="Calibri"/>
                        <a:sym typeface="Arial"/>
                      </a:endParaRPr>
                    </a:p>
                  </a:txBody>
                  <a:tcPr marL="91425" marR="91425" marT="91425" marB="91425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  <a:tabLst/>
                        <a:defRPr/>
                      </a:pPr>
                      <a:r>
                        <a:rPr lang="es-UY" sz="1400" u="none" strike="noStrike" cap="none" dirty="0">
                          <a:latin typeface="+mj-lt"/>
                          <a:sym typeface="Arial"/>
                        </a:rPr>
                        <a:t>Brasil, Chile, Colombia, México, Panamá, Perú, República Dominicana</a:t>
                      </a: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267422317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/>
          <p:nvPr/>
        </p:nvSpPr>
        <p:spPr>
          <a:xfrm>
            <a:off x="376500" y="344675"/>
            <a:ext cx="8361600" cy="4398600"/>
          </a:xfrm>
          <a:prstGeom prst="roundRect">
            <a:avLst>
              <a:gd name="adj" fmla="val 5431"/>
            </a:avLst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tx2">
                  <a:lumMod val="2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7"/>
          <p:cNvSpPr txBox="1"/>
          <p:nvPr/>
        </p:nvSpPr>
        <p:spPr>
          <a:xfrm>
            <a:off x="534173" y="294556"/>
            <a:ext cx="8580427" cy="811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15000"/>
              </a:lnSpc>
              <a:buSzPts val="2000"/>
            </a:pPr>
            <a:r>
              <a:rPr lang="en" sz="2000" b="1" dirty="0">
                <a:solidFill>
                  <a:srgbClr val="003399"/>
                </a:solidFill>
                <a:latin typeface="Allerta"/>
                <a:ea typeface="Allerta"/>
                <a:cs typeface="Allerta"/>
                <a:sym typeface="Allerta"/>
              </a:rPr>
              <a:t>3. HOJA DE RUTA: </a:t>
            </a:r>
            <a:r>
              <a:rPr lang="es-UY" sz="1800" dirty="0">
                <a:solidFill>
                  <a:schemeClr val="tx2">
                    <a:lumMod val="25000"/>
                  </a:schemeClr>
                </a:solidFill>
                <a:latin typeface="Allerta"/>
                <a:ea typeface="Allerta"/>
                <a:cs typeface="Allerta"/>
                <a:sym typeface="Allerta"/>
              </a:rPr>
              <a:t>Cronograma indicativo para el desarrollo de productos e iniciativas</a:t>
            </a:r>
            <a:endParaRPr lang="es-UY" sz="2000" dirty="0">
              <a:solidFill>
                <a:schemeClr val="tx2">
                  <a:lumMod val="25000"/>
                </a:schemeClr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0" y="4071512"/>
            <a:ext cx="9144000" cy="1071988"/>
            <a:chOff x="0" y="4057650"/>
            <a:chExt cx="9144000" cy="1071988"/>
          </a:xfrm>
        </p:grpSpPr>
        <p:pic>
          <p:nvPicPr>
            <p:cNvPr id="10" name="image1.png"/>
            <p:cNvPicPr/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0" y="4057650"/>
              <a:ext cx="9144000" cy="1071988"/>
            </a:xfrm>
            <a:prstGeom prst="rect">
              <a:avLst/>
            </a:prstGeom>
            <a:ln/>
          </p:spPr>
        </p:pic>
        <p:pic>
          <p:nvPicPr>
            <p:cNvPr id="11" name="image1.png"/>
            <p:cNvPicPr/>
            <p:nvPr/>
          </p:nvPicPr>
          <p:blipFill rotWithShape="1">
            <a:blip r:embed="rId3"/>
            <a:srcRect l="24333" t="25312" r="56524" b="36506"/>
            <a:stretch/>
          </p:blipFill>
          <p:spPr>
            <a:xfrm>
              <a:off x="269966" y="4336460"/>
              <a:ext cx="1750423" cy="409303"/>
            </a:xfrm>
            <a:prstGeom prst="rect">
              <a:avLst/>
            </a:prstGeom>
            <a:ln/>
          </p:spPr>
        </p:pic>
      </p:grpSp>
      <p:pic>
        <p:nvPicPr>
          <p:cNvPr id="12" name="Imagen 11">
            <a:extLst>
              <a:ext uri="{FF2B5EF4-FFF2-40B4-BE49-F238E27FC236}">
                <a16:creationId xmlns:a16="http://schemas.microsoft.com/office/drawing/2014/main" id="{E7F8126C-DD09-C460-9E34-01E53BC72E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546" y="1156109"/>
            <a:ext cx="7647596" cy="379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33670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4689</TotalTime>
  <Words>744</Words>
  <Application>Microsoft Office PowerPoint</Application>
  <PresentationFormat>Presentación en pantalla (16:9)</PresentationFormat>
  <Paragraphs>86</Paragraphs>
  <Slides>12</Slides>
  <Notes>12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Microsoft Sans Serif</vt:lpstr>
      <vt:lpstr>Calibri</vt:lpstr>
      <vt:lpstr>Allerta</vt:lpstr>
      <vt:lpstr>Arial</vt:lpstr>
      <vt:lpstr>Simple Light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Leticia Hernandez</dc:creator>
  <cp:lastModifiedBy>Leticia Hernandez</cp:lastModifiedBy>
  <cp:revision>26</cp:revision>
  <cp:lastPrinted>2024-11-21T13:18:33Z</cp:lastPrinted>
  <dcterms:modified xsi:type="dcterms:W3CDTF">2024-11-22T13:42:30Z</dcterms:modified>
</cp:coreProperties>
</file>