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705" r:id="rId2"/>
    <p:sldMasterId id="2147483651" r:id="rId3"/>
    <p:sldMasterId id="2147483724" r:id="rId4"/>
    <p:sldMasterId id="2147483685" r:id="rId5"/>
    <p:sldMasterId id="2147483730" r:id="rId6"/>
    <p:sldMasterId id="2147483937" r:id="rId7"/>
    <p:sldMasterId id="2147483949" r:id="rId8"/>
  </p:sldMasterIdLst>
  <p:notesMasterIdLst>
    <p:notesMasterId r:id="rId61"/>
  </p:notesMasterIdLst>
  <p:handoutMasterIdLst>
    <p:handoutMasterId r:id="rId62"/>
  </p:handoutMasterIdLst>
  <p:sldIdLst>
    <p:sldId id="257" r:id="rId9"/>
    <p:sldId id="321" r:id="rId10"/>
    <p:sldId id="404" r:id="rId11"/>
    <p:sldId id="405" r:id="rId12"/>
    <p:sldId id="288" r:id="rId13"/>
    <p:sldId id="322" r:id="rId14"/>
    <p:sldId id="289" r:id="rId15"/>
    <p:sldId id="264" r:id="rId16"/>
    <p:sldId id="297" r:id="rId17"/>
    <p:sldId id="285" r:id="rId18"/>
    <p:sldId id="298" r:id="rId19"/>
    <p:sldId id="320" r:id="rId20"/>
    <p:sldId id="323" r:id="rId21"/>
    <p:sldId id="302" r:id="rId22"/>
    <p:sldId id="303" r:id="rId23"/>
    <p:sldId id="305" r:id="rId24"/>
    <p:sldId id="307" r:id="rId25"/>
    <p:sldId id="308" r:id="rId26"/>
    <p:sldId id="310" r:id="rId27"/>
    <p:sldId id="311" r:id="rId28"/>
    <p:sldId id="312" r:id="rId29"/>
    <p:sldId id="313" r:id="rId30"/>
    <p:sldId id="314" r:id="rId31"/>
    <p:sldId id="318" r:id="rId32"/>
    <p:sldId id="324" r:id="rId33"/>
    <p:sldId id="315" r:id="rId34"/>
    <p:sldId id="325" r:id="rId35"/>
    <p:sldId id="326" r:id="rId36"/>
    <p:sldId id="293" r:id="rId37"/>
    <p:sldId id="384" r:id="rId38"/>
    <p:sldId id="295" r:id="rId39"/>
    <p:sldId id="390" r:id="rId40"/>
    <p:sldId id="391" r:id="rId41"/>
    <p:sldId id="392" r:id="rId42"/>
    <p:sldId id="389" r:id="rId43"/>
    <p:sldId id="393" r:id="rId44"/>
    <p:sldId id="394" r:id="rId45"/>
    <p:sldId id="395" r:id="rId46"/>
    <p:sldId id="396" r:id="rId47"/>
    <p:sldId id="387" r:id="rId48"/>
    <p:sldId id="388" r:id="rId49"/>
    <p:sldId id="299" r:id="rId50"/>
    <p:sldId id="329" r:id="rId51"/>
    <p:sldId id="300" r:id="rId52"/>
    <p:sldId id="397" r:id="rId53"/>
    <p:sldId id="398" r:id="rId54"/>
    <p:sldId id="399" r:id="rId55"/>
    <p:sldId id="400" r:id="rId56"/>
    <p:sldId id="401" r:id="rId57"/>
    <p:sldId id="402" r:id="rId58"/>
    <p:sldId id="403" r:id="rId59"/>
    <p:sldId id="261" r:id="rId60"/>
  </p:sldIdLst>
  <p:sldSz cx="9144000" cy="5143500" type="screen16x9"/>
  <p:notesSz cx="6858000" cy="9144000"/>
  <p:defaultTextStyle>
    <a:defPPr>
      <a:defRPr lang="es-UY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91A"/>
    <a:srgbClr val="FFFF00"/>
    <a:srgbClr val="FFE4C9"/>
    <a:srgbClr val="3155A6"/>
    <a:srgbClr val="003399"/>
    <a:srgbClr val="64C3D5"/>
    <a:srgbClr val="FFEE11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6" autoAdjust="0"/>
    <p:restoredTop sz="83578" autoAdjust="0"/>
  </p:normalViewPr>
  <p:slideViewPr>
    <p:cSldViewPr>
      <p:cViewPr varScale="1">
        <p:scale>
          <a:sx n="120" d="100"/>
          <a:sy n="120" d="100"/>
        </p:scale>
        <p:origin x="948" y="10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CBB803-6892-4694-BAF1-076F575740EE}" type="datetimeFigureOut">
              <a:rPr lang="es-UY"/>
              <a:pPr>
                <a:defRPr/>
              </a:pPr>
              <a:t>17/4/2024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A919A06-B85B-46C9-A8DC-10D2A46CEBB3}" type="slidenum">
              <a:rPr lang="es-UY" altLang="es-ES"/>
              <a:pPr/>
              <a:t>‹Nº›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F4E4B90-C27E-40F6-83D4-FCBDDC0A9621}" type="datetimeFigureOut">
              <a:rPr lang="es-UY"/>
              <a:pPr>
                <a:defRPr/>
              </a:pPr>
              <a:t>17/4/2024</a:t>
            </a:fld>
            <a:endParaRPr lang="es-U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UY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s-UY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8482E0A-4C04-4AB0-A177-71EEBAE2FA24}" type="slidenum">
              <a:rPr lang="es-UY" altLang="es-ES"/>
              <a:pPr/>
              <a:t>‹Nº›</a:t>
            </a:fld>
            <a:endParaRPr lang="es-UY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7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2512993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630238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s-UY" sz="1200" dirty="0"/>
              <a:t>En todos los proyectos tenemos supuestos, riesgos y oportunidades.</a:t>
            </a:r>
            <a:endParaRPr lang="es-UY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algn="l" defTabSz="914400" rtl="0" eaLnBrk="1" latinLnBrk="0" hangingPunct="1"/>
            <a:endParaRPr lang="es-UY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algn="l" defTabSz="914400" rtl="0" eaLnBrk="1" latinLnBrk="0" hangingPunct="1"/>
            <a:r>
              <a:rPr lang="es-UY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Los supuestos </a:t>
            </a:r>
            <a:r>
              <a:rPr lang="es-UY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son condiciones que se asume se darán durante todo el proyecto, como por ejemplo, el apoyo de las autoridades, disponer de ciertos recursos en el plazo acordado o realizar todos los entregables con el presupuesto asignado.</a:t>
            </a:r>
          </a:p>
          <a:p>
            <a:pPr marL="0" algn="l" defTabSz="914400" rtl="0" eaLnBrk="1" latinLnBrk="0" hangingPunct="1"/>
            <a:endParaRPr lang="es-UY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algn="l" defTabSz="914400" rtl="0" eaLnBrk="1" latinLnBrk="0" hangingPunct="1"/>
            <a:r>
              <a:rPr lang="es-UY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Sin embargo, muchos de estos supuestos pueden empezar a perder certeza ya desde el principio del proyecto o durante el mismo. </a:t>
            </a:r>
            <a:r>
              <a:rPr lang="es-UY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 ese caso los supuestos se transforman en riesgos</a:t>
            </a:r>
            <a:r>
              <a:rPr lang="es-UY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algn="l" defTabSz="914400" rtl="0" eaLnBrk="1" latinLnBrk="0" hangingPunct="1"/>
            <a:endParaRPr lang="es-UY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algn="l" defTabSz="914400" rtl="0" eaLnBrk="1" latinLnBrk="0" hangingPunct="1"/>
            <a:r>
              <a:rPr lang="es-UY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Los riesgos </a:t>
            </a:r>
            <a:r>
              <a:rPr lang="es-UY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son eventos o situaciones que tienen alguna probabilidad de ocurrir y que generarán cierto impacto negativo en el proyecto o en algún entregable. Por ejemplo, atrasos en el proyecto, presupuesto escaso, fallos en los entregables, insatisfacción de las partes interesadas</a:t>
            </a:r>
          </a:p>
          <a:p>
            <a:pPr marL="0" algn="l" defTabSz="914400" rtl="0" eaLnBrk="1" latinLnBrk="0" hangingPunct="1"/>
            <a:endParaRPr lang="es-UY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algn="l" defTabSz="914400" rtl="0" eaLnBrk="1" latinLnBrk="0" hangingPunct="1"/>
            <a:r>
              <a:rPr lang="es-UY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Pero también en los proyectos se puede identificar </a:t>
            </a:r>
            <a:r>
              <a:rPr lang="es-UY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oportunidades</a:t>
            </a:r>
            <a:r>
              <a:rPr lang="es-UY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que son también eventos o situaciones, externas al proyecto, que de incluirlas pueden ser fuente de mayores apoyos y mayor probabilidad de lograr el éxito. Por ejemplo acordar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FE47C5-276B-414C-A6D0-05C66F6DBC83}" type="slidenum">
              <a:rPr kumimoji="0" lang="es-U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s-U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852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82E0A-4C04-4AB0-A177-71EEBAE2FA24}" type="slidenum">
              <a:rPr kumimoji="0" lang="es-UY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s-UY" alt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183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82E0A-4C04-4AB0-A177-71EEBAE2FA24}" type="slidenum">
              <a:rPr kumimoji="0" lang="es-UY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s-UY" alt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29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82E0A-4C04-4AB0-A177-71EEBAE2FA24}" type="slidenum">
              <a:rPr kumimoji="0" lang="es-UY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s-UY" alt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269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UY" b="1" dirty="0"/>
              <a:t>OGP</a:t>
            </a:r>
            <a:r>
              <a:rPr lang="es-UY" dirty="0"/>
              <a:t> Open </a:t>
            </a:r>
            <a:r>
              <a:rPr lang="es-UY" dirty="0" err="1"/>
              <a:t>Government</a:t>
            </a:r>
            <a:r>
              <a:rPr lang="es-UY" dirty="0"/>
              <a:t> </a:t>
            </a:r>
            <a:r>
              <a:rPr lang="es-UY" dirty="0" err="1"/>
              <a:t>Partnership</a:t>
            </a:r>
            <a:endParaRPr lang="es-UY" dirty="0"/>
          </a:p>
          <a:p>
            <a:r>
              <a:rPr lang="es-UY" b="1" dirty="0"/>
              <a:t>Red </a:t>
            </a:r>
            <a:r>
              <a:rPr lang="es-UY" b="1" dirty="0" err="1"/>
              <a:t>Gealc</a:t>
            </a:r>
            <a:r>
              <a:rPr lang="es-UY" b="1" dirty="0"/>
              <a:t> </a:t>
            </a:r>
            <a:r>
              <a:rPr lang="es-UY" dirty="0"/>
              <a:t>– Red Latinoamericana para el Gobierno</a:t>
            </a:r>
            <a:r>
              <a:rPr lang="es-UY" baseline="0" dirty="0"/>
              <a:t> </a:t>
            </a:r>
            <a:r>
              <a:rPr lang="es-UY" baseline="0" dirty="0" err="1"/>
              <a:t>Digigal</a:t>
            </a:r>
            <a:endParaRPr lang="es-UY" dirty="0"/>
          </a:p>
          <a:p>
            <a:r>
              <a:rPr lang="es-UY" b="1" dirty="0" err="1"/>
              <a:t>eLAC</a:t>
            </a:r>
            <a:r>
              <a:rPr lang="es-UY" b="1" dirty="0"/>
              <a:t> </a:t>
            </a:r>
            <a:r>
              <a:rPr lang="es-UY" dirty="0"/>
              <a:t>– Agenda</a:t>
            </a:r>
            <a:r>
              <a:rPr lang="es-UY" baseline="0" dirty="0"/>
              <a:t> Digital para América Latina y el caribe</a:t>
            </a:r>
            <a:endParaRPr lang="es-UY" dirty="0"/>
          </a:p>
          <a:p>
            <a:r>
              <a:rPr lang="es-UY" b="1" dirty="0"/>
              <a:t>WSIS</a:t>
            </a:r>
            <a:r>
              <a:rPr lang="es-UY" dirty="0"/>
              <a:t> </a:t>
            </a:r>
            <a:r>
              <a:rPr lang="es-UY" dirty="0" err="1"/>
              <a:t>World</a:t>
            </a:r>
            <a:r>
              <a:rPr lang="es-UY" baseline="0" dirty="0"/>
              <a:t> Summit on </a:t>
            </a:r>
            <a:r>
              <a:rPr lang="es-UY" baseline="0" dirty="0" err="1"/>
              <a:t>Information</a:t>
            </a:r>
            <a:r>
              <a:rPr lang="es-UY" baseline="0" dirty="0"/>
              <a:t> </a:t>
            </a:r>
            <a:r>
              <a:rPr lang="es-UY" baseline="0" dirty="0" err="1"/>
              <a:t>Society</a:t>
            </a:r>
            <a:endParaRPr lang="es-UY" baseline="0" dirty="0"/>
          </a:p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8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2636459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UY" b="1" dirty="0"/>
              <a:t>OGP</a:t>
            </a:r>
            <a:r>
              <a:rPr lang="es-UY" dirty="0"/>
              <a:t> Open </a:t>
            </a:r>
            <a:r>
              <a:rPr lang="es-UY" dirty="0" err="1"/>
              <a:t>Government</a:t>
            </a:r>
            <a:r>
              <a:rPr lang="es-UY" dirty="0"/>
              <a:t> </a:t>
            </a:r>
            <a:r>
              <a:rPr lang="es-UY" dirty="0" err="1"/>
              <a:t>Partnership</a:t>
            </a:r>
            <a:endParaRPr lang="es-UY" dirty="0"/>
          </a:p>
          <a:p>
            <a:r>
              <a:rPr lang="es-UY" b="1" dirty="0"/>
              <a:t>Red </a:t>
            </a:r>
            <a:r>
              <a:rPr lang="es-UY" b="1" dirty="0" err="1"/>
              <a:t>Gealc</a:t>
            </a:r>
            <a:r>
              <a:rPr lang="es-UY" b="1" dirty="0"/>
              <a:t> </a:t>
            </a:r>
            <a:r>
              <a:rPr lang="es-UY" dirty="0"/>
              <a:t>– Red Latinoamericana para el Gobierno</a:t>
            </a:r>
            <a:r>
              <a:rPr lang="es-UY" baseline="0" dirty="0"/>
              <a:t> </a:t>
            </a:r>
            <a:r>
              <a:rPr lang="es-UY" baseline="0" dirty="0" err="1"/>
              <a:t>Digigal</a:t>
            </a:r>
            <a:endParaRPr lang="es-UY" dirty="0"/>
          </a:p>
          <a:p>
            <a:r>
              <a:rPr lang="es-UY" b="1" dirty="0" err="1"/>
              <a:t>eLAC</a:t>
            </a:r>
            <a:r>
              <a:rPr lang="es-UY" b="1" dirty="0"/>
              <a:t> </a:t>
            </a:r>
            <a:r>
              <a:rPr lang="es-UY" dirty="0"/>
              <a:t>– Agenda</a:t>
            </a:r>
            <a:r>
              <a:rPr lang="es-UY" baseline="0" dirty="0"/>
              <a:t> Digital para América Latina y el caribe</a:t>
            </a:r>
            <a:endParaRPr lang="es-UY" dirty="0"/>
          </a:p>
          <a:p>
            <a:r>
              <a:rPr lang="es-UY" b="1" dirty="0"/>
              <a:t>WSIS</a:t>
            </a:r>
            <a:r>
              <a:rPr lang="es-UY" dirty="0"/>
              <a:t> </a:t>
            </a:r>
            <a:r>
              <a:rPr lang="es-UY" dirty="0" err="1"/>
              <a:t>World</a:t>
            </a:r>
            <a:r>
              <a:rPr lang="es-UY" baseline="0" dirty="0"/>
              <a:t> Summit on </a:t>
            </a:r>
            <a:r>
              <a:rPr lang="es-UY" baseline="0" dirty="0" err="1"/>
              <a:t>Information</a:t>
            </a:r>
            <a:r>
              <a:rPr lang="es-UY" baseline="0" dirty="0"/>
              <a:t> </a:t>
            </a:r>
            <a:r>
              <a:rPr lang="es-UY" baseline="0" dirty="0" err="1"/>
              <a:t>Society</a:t>
            </a:r>
            <a:endParaRPr lang="es-UY" baseline="0" dirty="0"/>
          </a:p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9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40089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10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2134684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11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2054496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12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3204183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82E0A-4C04-4AB0-A177-71EEBAE2FA24}" type="slidenum">
              <a:rPr kumimoji="0" lang="es-UY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s-UY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550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82E0A-4C04-4AB0-A177-71EEBAE2FA24}" type="slidenum">
              <a:rPr kumimoji="0" lang="es-UY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s-UY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322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82E0A-4C04-4AB0-A177-71EEBAE2FA24}" type="slidenum">
              <a:rPr kumimoji="0" lang="es-UY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s-UY" alt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529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contrat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371975"/>
            <a:ext cx="19446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35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3337951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001043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752876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1505058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31643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733502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91328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49612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70334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441769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contrat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 userDrawn="1"/>
        </p:nvGraphicFramePr>
        <p:xfrm>
          <a:off x="3910013" y="4443413"/>
          <a:ext cx="132397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2" imgW="1810476" imgH="355729" progId="CorelDraw.Graphic.21">
                  <p:embed/>
                </p:oleObj>
              </mc:Choice>
              <mc:Fallback>
                <p:oleObj name="CorelDRAW" r:id="rId2" imgW="1810476" imgH="355729" progId="CorelDraw.Graphic.21">
                  <p:embed/>
                  <p:pic>
                    <p:nvPicPr>
                      <p:cNvPr id="6146" name="Objeto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0013" y="4443413"/>
                        <a:ext cx="1323975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/>
          <p:cNvSpPr/>
          <p:nvPr userDrawn="1"/>
        </p:nvSpPr>
        <p:spPr>
          <a:xfrm>
            <a:off x="3495675" y="4084638"/>
            <a:ext cx="215265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1200" spc="300" dirty="0"/>
              <a:t>www.gub.uy/agesic</a:t>
            </a:r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025" y="2211388"/>
            <a:ext cx="296386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7828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36752374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9301581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2616560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5287441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6352854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27967942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ie de página 4">
            <a:extLst>
              <a:ext uri="{FF2B5EF4-FFF2-40B4-BE49-F238E27FC236}">
                <a16:creationId xmlns:a16="http://schemas.microsoft.com/office/drawing/2014/main" id="{A3379D23-28A4-407E-AFDF-839BA39ECE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3" name="Marcador de número de diapositiva 5">
            <a:extLst>
              <a:ext uri="{FF2B5EF4-FFF2-40B4-BE49-F238E27FC236}">
                <a16:creationId xmlns:a16="http://schemas.microsoft.com/office/drawing/2014/main" id="{B61E327D-FA1E-490B-B812-EF86EA24EB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A8BEA1E2-709B-4B32-A259-7A6A0773EBD2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48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9D81C52-B556-41AC-845A-A87EAE00B1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E4AB51-A4A3-49A7-A800-A52A705DD739}" type="datetimeFigureOut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17/4/2024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9E9BBB1-F2DA-48EE-866A-F08D31508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D3878E-F1AD-4D86-ACAA-CEE96FD16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A7B6FA-2A39-4A4E-ADAE-53FCDFF959D5}" type="slidenum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9737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B22B135-491C-4F8E-9245-2D898796EB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DCC2E7-77E6-45FE-B09B-4E21F3B0A329}" type="datetimeFigureOut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17/4/2024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5F253D0-F52D-4AD9-980B-CDBE4169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62B16CA-2AB6-4DB8-98F4-EBF8AFBD1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33125A-8D03-4D00-983A-423F7F0C5135}" type="slidenum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7139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6" y="973185"/>
            <a:ext cx="7772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CA9843-2267-4F3C-97E7-D655B72CDA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EF98EC-D48F-4F6B-B319-0B6FBDC83C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A10EF620-35FC-49C9-AFE3-EAD31A78267E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224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9685098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6320136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609495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34746116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2844301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20818238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2" y="-5696"/>
            <a:ext cx="7859712" cy="417206"/>
          </a:xfrm>
        </p:spPr>
        <p:txBody>
          <a:bodyPr/>
          <a:lstStyle>
            <a:lvl1pPr>
              <a:defRPr sz="20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27088" y="555526"/>
            <a:ext cx="7859712" cy="3641204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1C796326-CD16-4F0D-9C0F-AF2965AE5D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5B3EEA5E-6859-48D7-A11F-F9EF51411EF1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34F2B9-338A-46CE-B4F7-D629EE763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</p:spTree>
    <p:extLst>
      <p:ext uri="{BB962C8B-B14F-4D97-AF65-F5344CB8AC3E}">
        <p14:creationId xmlns:p14="http://schemas.microsoft.com/office/powerpoint/2010/main" val="42794511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07ECD1-ECC6-4907-91CE-332E3C22DD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4557" y="4707340"/>
            <a:ext cx="249701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5E5A86-00CA-4281-9261-C89A116576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29400" y="4707340"/>
            <a:ext cx="21656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46E91CE8-738D-49E7-BB4C-102236172844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343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1829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2" y="-5696"/>
            <a:ext cx="7859712" cy="417206"/>
          </a:xfrm>
        </p:spPr>
        <p:txBody>
          <a:bodyPr/>
          <a:lstStyle>
            <a:lvl1pPr>
              <a:defRPr sz="20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27088" y="555526"/>
            <a:ext cx="7859712" cy="3641204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1C796326-CD16-4F0D-9C0F-AF2965AE5D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5B3EEA5E-6859-48D7-A11F-F9EF51411EF1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34F2B9-338A-46CE-B4F7-D629EE763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</p:spTree>
    <p:extLst>
      <p:ext uri="{BB962C8B-B14F-4D97-AF65-F5344CB8AC3E}">
        <p14:creationId xmlns:p14="http://schemas.microsoft.com/office/powerpoint/2010/main" val="1913954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4276834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273348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4003540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25997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9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9.e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3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3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0" y="-24266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323528" y="627534"/>
            <a:ext cx="856895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/>
              <a:t>Haga clic para modificar el estilo de texto del patrón</a:t>
            </a:r>
          </a:p>
          <a:p>
            <a:pPr lvl="1"/>
            <a:r>
              <a:rPr lang="es-ES" altLang="es-ES" dirty="0"/>
              <a:t>Segundo nivel</a:t>
            </a:r>
          </a:p>
          <a:p>
            <a:pPr lvl="2"/>
            <a:r>
              <a:rPr lang="es-ES" altLang="es-ES" dirty="0"/>
              <a:t>Tercer nivel</a:t>
            </a:r>
          </a:p>
          <a:p>
            <a:pPr lvl="3"/>
            <a:r>
              <a:rPr lang="es-ES" altLang="es-ES" dirty="0"/>
              <a:t>Cuarto nivel</a:t>
            </a:r>
          </a:p>
          <a:p>
            <a:pPr lvl="4"/>
            <a:r>
              <a:rPr lang="es-ES" altLang="es-ES" dirty="0"/>
              <a:t>Quinto</a:t>
            </a:r>
            <a:endParaRPr lang="es-UY" alt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4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20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pic>
        <p:nvPicPr>
          <p:cNvPr id="2052" name="Imagen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659313"/>
            <a:ext cx="15938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3075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graphicFrame>
        <p:nvGraphicFramePr>
          <p:cNvPr id="3076" name="Objeto 3"/>
          <p:cNvGraphicFramePr>
            <a:graphicFrameLocks noChangeAspect="1"/>
          </p:cNvGraphicFramePr>
          <p:nvPr userDrawn="1"/>
        </p:nvGraphicFramePr>
        <p:xfrm>
          <a:off x="7451725" y="4659313"/>
          <a:ext cx="1495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8" imgW="5925815" imgH="1673975" progId="CorelDraw.Graphic.21">
                  <p:embed/>
                </p:oleObj>
              </mc:Choice>
              <mc:Fallback>
                <p:oleObj name="CorelDRAW" r:id="rId8" imgW="5925815" imgH="1673975" progId="CorelDraw.Graphic.21">
                  <p:embed/>
                  <p:pic>
                    <p:nvPicPr>
                      <p:cNvPr id="0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659313"/>
                        <a:ext cx="14954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7" name="Gráfico 9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789488"/>
            <a:ext cx="679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409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graphicFrame>
        <p:nvGraphicFramePr>
          <p:cNvPr id="4100" name="Objeto 3"/>
          <p:cNvGraphicFramePr>
            <a:graphicFrameLocks noChangeAspect="1"/>
          </p:cNvGraphicFramePr>
          <p:nvPr userDrawn="1"/>
        </p:nvGraphicFramePr>
        <p:xfrm>
          <a:off x="7451725" y="4659313"/>
          <a:ext cx="1495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8" imgW="5925815" imgH="1673975" progId="CorelDraw.Graphic.21">
                  <p:embed/>
                </p:oleObj>
              </mc:Choice>
              <mc:Fallback>
                <p:oleObj name="CorelDRAW" r:id="rId8" imgW="5925815" imgH="1673975" progId="CorelDraw.Graphic.21">
                  <p:embed/>
                  <p:pic>
                    <p:nvPicPr>
                      <p:cNvPr id="0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659313"/>
                        <a:ext cx="14954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1" name="Gráfico 9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789488"/>
            <a:ext cx="679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9B05D167-BD1D-408B-9071-5B7A31C5FE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0E9949F2-375F-4151-9541-73D7141B97F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35250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4" r:id="rId6"/>
    <p:sldLayoutId id="2147483945" r:id="rId7"/>
    <p:sldLayoutId id="2147483946" r:id="rId8"/>
    <p:sldLayoutId id="2147483947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E1E30C8F-3938-453D-96F4-21EDA597695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504DB9B0-6E50-4ED8-BE08-2838F7FAE0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1765017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11" Type="http://schemas.openxmlformats.org/officeDocument/2006/relationships/image" Target="../media/image16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5.png"/><Relationship Id="rId9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hyperlink" Target="mailto:soporte@agesic.gub.uy" TargetMode="External"/><Relationship Id="rId4" Type="http://schemas.openxmlformats.org/officeDocument/2006/relationships/hyperlink" Target="mailto:soportewekan@agesic.gub.uy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hyperlink" Target="https://www.gub.uy/agencia-gobierno-electronico-sociedad-informacion-conocimiento/institucional/cometidos" TargetMode="Externa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2393764" y="843558"/>
            <a:ext cx="5256584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altLang="es-ES" sz="3600" dirty="0">
                <a:latin typeface="+mj-lt"/>
              </a:rPr>
              <a:t>Módulo 1:</a:t>
            </a:r>
          </a:p>
          <a:p>
            <a:pPr algn="ctr" eaLnBrk="1" hangingPunct="1">
              <a:defRPr/>
            </a:pPr>
            <a:r>
              <a:rPr lang="es-ES" altLang="es-ES" sz="3600" dirty="0">
                <a:latin typeface="+mj-lt"/>
              </a:rPr>
              <a:t>Conceptos básicos de los proyectos en Agesic</a:t>
            </a:r>
          </a:p>
          <a:p>
            <a:pPr algn="ctr" eaLnBrk="1" hangingPunct="1">
              <a:defRPr/>
            </a:pPr>
            <a:endParaRPr lang="es-ES" altLang="es-ES" sz="3600" dirty="0">
              <a:latin typeface="+mj-lt"/>
            </a:endParaRPr>
          </a:p>
          <a:p>
            <a:pPr algn="ctr" eaLnBrk="1" hangingPunct="1">
              <a:defRPr/>
            </a:pPr>
            <a:endParaRPr lang="es-ES" altLang="es-ES" sz="3600" dirty="0">
              <a:latin typeface="+mj-lt"/>
            </a:endParaRP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4859337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altLang="es-ES" sz="1600" dirty="0">
                <a:latin typeface="+mj-lt"/>
              </a:rPr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Iniciativas ejecutadas como proyectos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0" y="447866"/>
            <a:ext cx="48600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600" b="1" dirty="0">
                <a:latin typeface="+mn-lt"/>
              </a:rPr>
              <a:t>Las iniciativas que conforman los planes de la Agencia, se pueden planificar, ejecutar y dirigir mejor usando </a:t>
            </a:r>
            <a:r>
              <a:rPr lang="es-UY" sz="1600" b="1" dirty="0">
                <a:solidFill>
                  <a:srgbClr val="0070C0"/>
                </a:solidFill>
                <a:latin typeface="+mn-lt"/>
              </a:rPr>
              <a:t>metodologías de gestión de proyectos.</a:t>
            </a:r>
          </a:p>
          <a:p>
            <a:pPr lvl="1" algn="ctr"/>
            <a:endParaRPr lang="es-UY" sz="1600" b="1" dirty="0">
              <a:latin typeface="+mn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995131" y="1612128"/>
            <a:ext cx="5009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600" b="1" dirty="0">
                <a:latin typeface="+mn-lt"/>
              </a:rPr>
              <a:t>Las metodologías de gestión de proyecto proveen </a:t>
            </a:r>
            <a:r>
              <a:rPr lang="es-UY" sz="1600" b="1" dirty="0">
                <a:solidFill>
                  <a:srgbClr val="0070C0"/>
                </a:solidFill>
                <a:latin typeface="+mn-lt"/>
              </a:rPr>
              <a:t>recomendaciones, formas de trabajo y herramientas</a:t>
            </a:r>
            <a:r>
              <a:rPr lang="es-UY" sz="1600" b="1" dirty="0">
                <a:latin typeface="+mn-lt"/>
              </a:rPr>
              <a:t>, para que las iniciativas logren cumplir sus expectativas de éxito de la forma más efectiva posible.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596236" y="1525084"/>
            <a:ext cx="2165683" cy="1534025"/>
            <a:chOff x="1237001" y="1620610"/>
            <a:chExt cx="2165683" cy="1534025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7001" y="1620610"/>
              <a:ext cx="2165683" cy="1534025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1640" y="2917948"/>
              <a:ext cx="617273" cy="152413"/>
            </a:xfrm>
            <a:prstGeom prst="rect">
              <a:avLst/>
            </a:prstGeom>
          </p:spPr>
        </p:pic>
      </p:grp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208141"/>
            <a:ext cx="3786373" cy="1283489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810396" y="3374755"/>
            <a:ext cx="5184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600" b="1" dirty="0">
                <a:latin typeface="+mn-lt"/>
              </a:rPr>
              <a:t>Las organizaciones diseñan y usan metodologías de gestión de proyecto adaptadas a las características de sus productos y servicios, así como la cultura y forma de trabajo de la organización.</a:t>
            </a:r>
          </a:p>
        </p:txBody>
      </p:sp>
      <p:grpSp>
        <p:nvGrpSpPr>
          <p:cNvPr id="13" name="Grupo 12"/>
          <p:cNvGrpSpPr/>
          <p:nvPr/>
        </p:nvGrpSpPr>
        <p:grpSpPr>
          <a:xfrm>
            <a:off x="5831138" y="2880765"/>
            <a:ext cx="2925519" cy="2118311"/>
            <a:chOff x="5831138" y="2880765"/>
            <a:chExt cx="2925519" cy="2118311"/>
          </a:xfrm>
        </p:grpSpPr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36297" y="2880765"/>
              <a:ext cx="1520360" cy="1995242"/>
            </a:xfrm>
            <a:prstGeom prst="rect">
              <a:avLst/>
            </a:prstGeom>
            <a:ln w="28575">
              <a:solidFill>
                <a:srgbClr val="0070C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31138" y="4451973"/>
              <a:ext cx="2814734" cy="547103"/>
            </a:xfrm>
            <a:prstGeom prst="rect">
              <a:avLst/>
            </a:prstGeom>
            <a:ln w="38100">
              <a:solidFill>
                <a:srgbClr val="0070C0"/>
              </a:solidFill>
            </a:ln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 rotWithShape="1">
            <a:blip r:embed="rId8"/>
            <a:srcRect b="7790"/>
            <a:stretch/>
          </p:blipFill>
          <p:spPr>
            <a:xfrm>
              <a:off x="6593259" y="3981098"/>
              <a:ext cx="1039997" cy="67053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57850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2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4427984" y="527457"/>
            <a:ext cx="4608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latin typeface="+mn-lt"/>
              </a:rPr>
              <a:t>La </a:t>
            </a:r>
            <a:r>
              <a:rPr lang="es-UY" i="1" dirty="0">
                <a:latin typeface="+mn-lt"/>
              </a:rPr>
              <a:t>Guía de Fundamentos de Gestión de Proyectos </a:t>
            </a:r>
            <a:r>
              <a:rPr lang="es-UY" dirty="0">
                <a:latin typeface="+mn-lt"/>
              </a:rPr>
              <a:t>es una propuesta que contiene lineamientos, recomendaciones y sugerencias de herramientas y procedimientos, con el fin de que los proyectos se puedan diseñar, planificar, ejecutar y finalizar lo mejor posible.</a:t>
            </a:r>
          </a:p>
        </p:txBody>
      </p:sp>
      <p:sp>
        <p:nvSpPr>
          <p:cNvPr id="12" name="Título 3"/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Metodología de Gestión de Proyectos de Agesic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56619" y="2877507"/>
            <a:ext cx="8887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latin typeface="+mn-lt"/>
              </a:rPr>
              <a:t>Actualizada por la </a:t>
            </a:r>
            <a:r>
              <a:rPr lang="es-UY" i="1" dirty="0">
                <a:latin typeface="+mn-lt"/>
              </a:rPr>
              <a:t>Oficina de Gestión de Proyectos </a:t>
            </a:r>
            <a:r>
              <a:rPr lang="es-UY" dirty="0">
                <a:latin typeface="+mn-lt"/>
              </a:rPr>
              <a:t>del área </a:t>
            </a:r>
            <a:r>
              <a:rPr lang="es-UY" i="1" dirty="0">
                <a:latin typeface="+mn-lt"/>
              </a:rPr>
              <a:t>Planificación Estratégica</a:t>
            </a:r>
            <a:r>
              <a:rPr lang="es-UY" dirty="0">
                <a:latin typeface="+mn-lt"/>
              </a:rPr>
              <a:t>, es un recurso </a:t>
            </a:r>
            <a:r>
              <a:rPr lang="es-UY" i="1" dirty="0">
                <a:latin typeface="+mn-lt"/>
              </a:rPr>
              <a:t>abierto a los aportes y mejoras de todos</a:t>
            </a:r>
            <a:r>
              <a:rPr lang="es-UY" dirty="0">
                <a:latin typeface="+mn-lt"/>
              </a:rPr>
              <a:t>, buscando adaptarse a las necesidades propias de cada área y a las características de sus proyectos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256619" y="558386"/>
            <a:ext cx="2925519" cy="2118311"/>
            <a:chOff x="5831138" y="2880765"/>
            <a:chExt cx="2925519" cy="2118311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36297" y="2880765"/>
              <a:ext cx="1520360" cy="1995242"/>
            </a:xfrm>
            <a:prstGeom prst="rect">
              <a:avLst/>
            </a:prstGeom>
            <a:ln w="28575">
              <a:solidFill>
                <a:srgbClr val="0070C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31138" y="4451973"/>
              <a:ext cx="2814734" cy="547103"/>
            </a:xfrm>
            <a:prstGeom prst="rect">
              <a:avLst/>
            </a:prstGeom>
            <a:ln w="38100">
              <a:solidFill>
                <a:srgbClr val="0070C0"/>
              </a:solidFill>
            </a:ln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 rotWithShape="1">
            <a:blip r:embed="rId6"/>
            <a:srcRect b="7790"/>
            <a:stretch/>
          </p:blipFill>
          <p:spPr>
            <a:xfrm>
              <a:off x="6593259" y="3981098"/>
              <a:ext cx="1039997" cy="67053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grpSp>
        <p:nvGrpSpPr>
          <p:cNvPr id="15" name="Grupo 14"/>
          <p:cNvGrpSpPr/>
          <p:nvPr/>
        </p:nvGrpSpPr>
        <p:grpSpPr>
          <a:xfrm>
            <a:off x="451719" y="4081215"/>
            <a:ext cx="7216627" cy="807731"/>
            <a:chOff x="4998122" y="540506"/>
            <a:chExt cx="6565947" cy="807731"/>
          </a:xfrm>
        </p:grpSpPr>
        <p:sp>
          <p:nvSpPr>
            <p:cNvPr id="16" name="Rectángulo redondeado 15"/>
            <p:cNvSpPr/>
            <p:nvPr/>
          </p:nvSpPr>
          <p:spPr>
            <a:xfrm>
              <a:off x="5076973" y="540506"/>
              <a:ext cx="6487096" cy="714036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98122" y="615094"/>
              <a:ext cx="730723" cy="733143"/>
            </a:xfrm>
            <a:prstGeom prst="rect">
              <a:avLst/>
            </a:prstGeom>
          </p:spPr>
        </p:pic>
        <p:sp>
          <p:nvSpPr>
            <p:cNvPr id="18" name="CuadroTexto 17"/>
            <p:cNvSpPr txBox="1"/>
            <p:nvPr/>
          </p:nvSpPr>
          <p:spPr>
            <a:xfrm>
              <a:off x="5732580" y="561684"/>
              <a:ext cx="57665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dirty="0"/>
                <a:t>Dentro de los materiales provistos dentro del curso, puedes obtener esta guía y otros documentos de apoyo a la gestión de proyectos.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742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3">
            <a:extLst>
              <a:ext uri="{FF2B5EF4-FFF2-40B4-BE49-F238E27FC236}">
                <a16:creationId xmlns:a16="http://schemas.microsoft.com/office/drawing/2014/main" id="{CE0998E3-F9BC-7D19-8EA6-AE849D422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Metodología de Gestión de Proyectos de Agesic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22FCCF4-82FF-9668-B455-354D15800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802" y="544455"/>
            <a:ext cx="432048" cy="456879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6DDA8A6D-A4D9-8115-E296-AADC28C9CB6A}"/>
              </a:ext>
            </a:extLst>
          </p:cNvPr>
          <p:cNvSpPr txBox="1"/>
          <p:nvPr/>
        </p:nvSpPr>
        <p:spPr>
          <a:xfrm>
            <a:off x="3252858" y="479823"/>
            <a:ext cx="1978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Determinar el </a:t>
            </a:r>
            <a:r>
              <a:rPr lang="es-UY" sz="1200" b="1" i="1" dirty="0">
                <a:latin typeface="+mn-lt"/>
              </a:rPr>
              <a:t>objetivo del proyecto</a:t>
            </a:r>
            <a:r>
              <a:rPr lang="es-UY" sz="1200" dirty="0">
                <a:latin typeface="+mn-lt"/>
              </a:rPr>
              <a:t> y los </a:t>
            </a:r>
            <a:r>
              <a:rPr lang="es-UY" sz="1200" b="1" i="1" dirty="0">
                <a:latin typeface="+mn-lt"/>
              </a:rPr>
              <a:t>propósitos</a:t>
            </a:r>
            <a:r>
              <a:rPr lang="es-UY" sz="1200" dirty="0">
                <a:latin typeface="+mn-lt"/>
              </a:rPr>
              <a:t> que lo justifican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8263073-C01E-391D-6CDE-6D0B12DB7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2308" y="472693"/>
            <a:ext cx="394492" cy="435776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9EC75FAA-21BB-E3B7-BB6C-1F0B6B0A0A8B}"/>
              </a:ext>
            </a:extLst>
          </p:cNvPr>
          <p:cNvSpPr txBox="1"/>
          <p:nvPr/>
        </p:nvSpPr>
        <p:spPr>
          <a:xfrm>
            <a:off x="5750140" y="452391"/>
            <a:ext cx="2566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Identificar </a:t>
            </a:r>
            <a:r>
              <a:rPr lang="es-UY" sz="1200" b="1" i="1" dirty="0">
                <a:latin typeface="+mn-lt"/>
              </a:rPr>
              <a:t>las principales partes interesadas </a:t>
            </a:r>
            <a:r>
              <a:rPr lang="es-UY" sz="1200" dirty="0">
                <a:latin typeface="+mn-lt"/>
              </a:rPr>
              <a:t>del proyecto en Agesic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04E3AF8-079A-AF53-5631-11F508181A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0780" y="1050744"/>
            <a:ext cx="456647" cy="461665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72C2EC4-C344-071B-8CEA-8CFAA0390B5E}"/>
              </a:ext>
            </a:extLst>
          </p:cNvPr>
          <p:cNvSpPr txBox="1"/>
          <p:nvPr/>
        </p:nvSpPr>
        <p:spPr>
          <a:xfrm>
            <a:off x="6336196" y="1016274"/>
            <a:ext cx="2556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Con interesados clave, identificar la </a:t>
            </a:r>
            <a:r>
              <a:rPr lang="es-UY" sz="1200" b="1" i="1" dirty="0">
                <a:latin typeface="+mn-lt"/>
              </a:rPr>
              <a:t>visión del proyecto</a:t>
            </a:r>
            <a:r>
              <a:rPr lang="es-UY" sz="1200" dirty="0">
                <a:latin typeface="+mn-lt"/>
              </a:rPr>
              <a:t>, incluyendo entregables, interesados en el organismo, restricciones y riesgos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11FB0EFA-8840-2CB4-E1F5-05C136935B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9792" y="1575490"/>
            <a:ext cx="466920" cy="456879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3D2F6B57-CF68-BD9A-AD0C-7A09C15465F2}"/>
              </a:ext>
            </a:extLst>
          </p:cNvPr>
          <p:cNvSpPr txBox="1"/>
          <p:nvPr/>
        </p:nvSpPr>
        <p:spPr>
          <a:xfrm>
            <a:off x="3199480" y="1615388"/>
            <a:ext cx="3204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Partiendo de la visión, construir la</a:t>
            </a:r>
            <a:br>
              <a:rPr lang="es-UY" sz="1200" dirty="0">
                <a:latin typeface="+mn-lt"/>
              </a:rPr>
            </a:br>
            <a:r>
              <a:rPr lang="es-UY" sz="1200" b="1" i="1" dirty="0">
                <a:latin typeface="+mn-lt"/>
              </a:rPr>
              <a:t>Estructura de Desglose del Proyecto </a:t>
            </a:r>
            <a:r>
              <a:rPr lang="es-UY" sz="1200" dirty="0">
                <a:latin typeface="+mn-lt"/>
              </a:rPr>
              <a:t>(EDT), 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4E0ADF3F-C628-5B3D-49C0-C22FFC9C03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634" y="2304545"/>
            <a:ext cx="408802" cy="458657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E8E9C3C1-F813-E91A-3BF2-22C013105A90}"/>
              </a:ext>
            </a:extLst>
          </p:cNvPr>
          <p:cNvSpPr txBox="1"/>
          <p:nvPr/>
        </p:nvSpPr>
        <p:spPr>
          <a:xfrm>
            <a:off x="551436" y="2313712"/>
            <a:ext cx="2654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Completar la </a:t>
            </a:r>
            <a:r>
              <a:rPr lang="es-UY" sz="1200" b="1" i="1" dirty="0">
                <a:latin typeface="+mn-lt"/>
              </a:rPr>
              <a:t>lista de requisitos </a:t>
            </a:r>
            <a:r>
              <a:rPr lang="es-UY" sz="1200" dirty="0">
                <a:latin typeface="+mn-lt"/>
              </a:rPr>
              <a:t>de los paquetes de trabajo de la EDT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ACDBCE9F-B441-7405-5857-85BA6112F3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544" y="2897003"/>
            <a:ext cx="408802" cy="433729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21782C62-FD47-E3EA-8B3D-A807031E9E4F}"/>
              </a:ext>
            </a:extLst>
          </p:cNvPr>
          <p:cNvSpPr txBox="1"/>
          <p:nvPr/>
        </p:nvSpPr>
        <p:spPr>
          <a:xfrm>
            <a:off x="876346" y="2887226"/>
            <a:ext cx="273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Partiendo de la EDT y los requisitos, construir un </a:t>
            </a:r>
            <a:r>
              <a:rPr lang="es-UY" sz="1200" b="1" i="1" dirty="0">
                <a:latin typeface="+mn-lt"/>
              </a:rPr>
              <a:t>cronograma de alto nivel </a:t>
            </a:r>
            <a:r>
              <a:rPr lang="es-UY" sz="1200" dirty="0">
                <a:latin typeface="+mn-lt"/>
              </a:rPr>
              <a:t>(entregables principales, fases, hitos)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15D4890F-8814-BF90-9171-D9D59DD7C4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2631" y="3694226"/>
            <a:ext cx="420155" cy="444871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BFB1E0D2-523E-5D83-9B21-BDF2D745F342}"/>
              </a:ext>
            </a:extLst>
          </p:cNvPr>
          <p:cNvSpPr txBox="1"/>
          <p:nvPr/>
        </p:nvSpPr>
        <p:spPr>
          <a:xfrm>
            <a:off x="4268070" y="2301537"/>
            <a:ext cx="3591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Elaborar planes auxiliares (gestión de riesgos, de comunicaciones, de incidentes, presupuesto, etc.)</a:t>
            </a: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3635C92F-6E0C-874D-0F67-79ADDC1566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17807" y="2375267"/>
            <a:ext cx="424210" cy="424210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365BE89D-7EFB-4E23-78FC-2852D8791D95}"/>
              </a:ext>
            </a:extLst>
          </p:cNvPr>
          <p:cNvSpPr txBox="1"/>
          <p:nvPr/>
        </p:nvSpPr>
        <p:spPr>
          <a:xfrm>
            <a:off x="1256274" y="3632434"/>
            <a:ext cx="2736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Cada equipo de desarrollo de entregables planifica su trabajo (enfoques predictivos o adaptativos)</a:t>
            </a:r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842B102B-5518-183C-1C34-CBAEFF5FC9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42017" y="2965497"/>
            <a:ext cx="448590" cy="424210"/>
          </a:xfrm>
          <a:prstGeom prst="rect">
            <a:avLst/>
          </a:prstGeom>
        </p:spPr>
      </p:pic>
      <p:sp>
        <p:nvSpPr>
          <p:cNvPr id="42" name="CuadroTexto 41">
            <a:extLst>
              <a:ext uri="{FF2B5EF4-FFF2-40B4-BE49-F238E27FC236}">
                <a16:creationId xmlns:a16="http://schemas.microsoft.com/office/drawing/2014/main" id="{F6162535-588F-439B-AC5D-2CC1125186DE}"/>
              </a:ext>
            </a:extLst>
          </p:cNvPr>
          <p:cNvSpPr txBox="1"/>
          <p:nvPr/>
        </p:nvSpPr>
        <p:spPr>
          <a:xfrm>
            <a:off x="4743265" y="2857522"/>
            <a:ext cx="3044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Iniciar la ejecución y el seguimiento del proyecto (</a:t>
            </a:r>
            <a:r>
              <a:rPr lang="es-UY" sz="1200" dirty="0" err="1">
                <a:latin typeface="+mn-lt"/>
              </a:rPr>
              <a:t>kick</a:t>
            </a:r>
            <a:r>
              <a:rPr lang="es-UY" sz="1200" dirty="0">
                <a:latin typeface="+mn-lt"/>
              </a:rPr>
              <a:t>-off, reuniones, retrospectivas, lecciones aprendidas)</a:t>
            </a: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B6A01918-0216-B2ED-CB04-254BA987ABFE}"/>
              </a:ext>
            </a:extLst>
          </p:cNvPr>
          <p:cNvGrpSpPr/>
          <p:nvPr/>
        </p:nvGrpSpPr>
        <p:grpSpPr>
          <a:xfrm>
            <a:off x="4362473" y="3592002"/>
            <a:ext cx="641575" cy="424210"/>
            <a:chOff x="4624776" y="3888649"/>
            <a:chExt cx="797532" cy="474006"/>
          </a:xfrm>
        </p:grpSpPr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7D55CCBE-32C3-BC87-4E5F-E430B50E7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</a:blip>
            <a:stretch>
              <a:fillRect/>
            </a:stretch>
          </p:blipFill>
          <p:spPr>
            <a:xfrm>
              <a:off x="4624776" y="3888649"/>
              <a:ext cx="432048" cy="456879"/>
            </a:xfrm>
            <a:prstGeom prst="rect">
              <a:avLst/>
            </a:prstGeom>
          </p:spPr>
        </p:pic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4B6C2475-CD74-D6EC-4D1F-371E6B766A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</a:blip>
            <a:stretch>
              <a:fillRect/>
            </a:stretch>
          </p:blipFill>
          <p:spPr>
            <a:xfrm>
              <a:off x="4968911" y="3888649"/>
              <a:ext cx="453397" cy="474006"/>
            </a:xfrm>
            <a:prstGeom prst="rect">
              <a:avLst/>
            </a:prstGeom>
          </p:spPr>
        </p:pic>
        <p:sp>
          <p:nvSpPr>
            <p:cNvPr id="46" name="Elipse 45">
              <a:extLst>
                <a:ext uri="{FF2B5EF4-FFF2-40B4-BE49-F238E27FC236}">
                  <a16:creationId xmlns:a16="http://schemas.microsoft.com/office/drawing/2014/main" id="{7459B115-FBC1-E6DD-4FEA-422EF45613A0}"/>
                </a:ext>
              </a:extLst>
            </p:cNvPr>
            <p:cNvSpPr/>
            <p:nvPr/>
          </p:nvSpPr>
          <p:spPr>
            <a:xfrm>
              <a:off x="4965189" y="4011910"/>
              <a:ext cx="91635" cy="216024"/>
            </a:xfrm>
            <a:prstGeom prst="ellipse">
              <a:avLst/>
            </a:prstGeom>
            <a:solidFill>
              <a:srgbClr val="00091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</p:grpSp>
      <p:sp>
        <p:nvSpPr>
          <p:cNvPr id="47" name="CuadroTexto 46">
            <a:extLst>
              <a:ext uri="{FF2B5EF4-FFF2-40B4-BE49-F238E27FC236}">
                <a16:creationId xmlns:a16="http://schemas.microsoft.com/office/drawing/2014/main" id="{3B67F5C9-3900-3588-6708-E794CC0E9C12}"/>
              </a:ext>
            </a:extLst>
          </p:cNvPr>
          <p:cNvSpPr txBox="1"/>
          <p:nvPr/>
        </p:nvSpPr>
        <p:spPr>
          <a:xfrm>
            <a:off x="5004048" y="3639662"/>
            <a:ext cx="3467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Finalizar el proyecto (en organismo y en Agesic)</a:t>
            </a:r>
          </a:p>
        </p:txBody>
      </p:sp>
      <p:sp>
        <p:nvSpPr>
          <p:cNvPr id="48" name="Rectángulo: esquinas redondeadas 47">
            <a:extLst>
              <a:ext uri="{FF2B5EF4-FFF2-40B4-BE49-F238E27FC236}">
                <a16:creationId xmlns:a16="http://schemas.microsoft.com/office/drawing/2014/main" id="{D9E5FFBD-F163-5C62-687D-F0AA23CD64A2}"/>
              </a:ext>
            </a:extLst>
          </p:cNvPr>
          <p:cNvSpPr/>
          <p:nvPr/>
        </p:nvSpPr>
        <p:spPr>
          <a:xfrm>
            <a:off x="70176" y="430210"/>
            <a:ext cx="2341584" cy="1391888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b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61092" y="517355"/>
            <a:ext cx="234158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400" dirty="0">
                <a:solidFill>
                  <a:schemeClr val="bg1"/>
                </a:solidFill>
                <a:latin typeface="+mn-lt"/>
              </a:rPr>
              <a:t>En forma simplificada, la metodología de gestión de proyectos que se sugiere para Agesic sigue los siguientes pasos:</a:t>
            </a:r>
          </a:p>
        </p:txBody>
      </p:sp>
      <p:grpSp>
        <p:nvGrpSpPr>
          <p:cNvPr id="52" name="Grupo 51">
            <a:extLst>
              <a:ext uri="{FF2B5EF4-FFF2-40B4-BE49-F238E27FC236}">
                <a16:creationId xmlns:a16="http://schemas.microsoft.com/office/drawing/2014/main" id="{0442ADA7-877C-D7E6-0A51-BB2FF0C7C04E}"/>
              </a:ext>
            </a:extLst>
          </p:cNvPr>
          <p:cNvGrpSpPr/>
          <p:nvPr/>
        </p:nvGrpSpPr>
        <p:grpSpPr>
          <a:xfrm>
            <a:off x="5900780" y="4204107"/>
            <a:ext cx="2888683" cy="646331"/>
            <a:chOff x="5900780" y="4204107"/>
            <a:chExt cx="2888683" cy="646331"/>
          </a:xfrm>
        </p:grpSpPr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0368B082-59F4-053F-6674-02F49D30C839}"/>
                </a:ext>
              </a:extLst>
            </p:cNvPr>
            <p:cNvSpPr/>
            <p:nvPr/>
          </p:nvSpPr>
          <p:spPr>
            <a:xfrm>
              <a:off x="5900780" y="4204107"/>
              <a:ext cx="2888683" cy="646331"/>
            </a:xfrm>
            <a:prstGeom prst="roundRect">
              <a:avLst/>
            </a:prstGeom>
            <a:solidFill>
              <a:schemeClr val="accent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 b="1" dirty="0"/>
            </a:p>
          </p:txBody>
        </p:sp>
        <p:sp>
          <p:nvSpPr>
            <p:cNvPr id="51" name="CuadroTexto 50">
              <a:extLst>
                <a:ext uri="{FF2B5EF4-FFF2-40B4-BE49-F238E27FC236}">
                  <a16:creationId xmlns:a16="http://schemas.microsoft.com/office/drawing/2014/main" id="{68BFCD19-0EB6-9337-0BA4-B25EAFAB6A9B}"/>
                </a:ext>
              </a:extLst>
            </p:cNvPr>
            <p:cNvSpPr txBox="1"/>
            <p:nvPr/>
          </p:nvSpPr>
          <p:spPr>
            <a:xfrm>
              <a:off x="6114215" y="4294192"/>
              <a:ext cx="25622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400" dirty="0">
                  <a:solidFill>
                    <a:schemeClr val="bg1"/>
                  </a:solidFill>
                  <a:latin typeface="+mn-lt"/>
                </a:rPr>
                <a:t>Trataremos todos estos pasos en las siguientes lecciones.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381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3" grpId="0"/>
      <p:bldP spid="26" grpId="0"/>
      <p:bldP spid="29" grpId="0"/>
      <p:bldP spid="33" grpId="0"/>
      <p:bldP spid="36" grpId="0"/>
      <p:bldP spid="39" grpId="0"/>
      <p:bldP spid="42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5147964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AC437497-D153-B87E-D3E6-6D9278509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0470" y="123478"/>
            <a:ext cx="4859337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</a:b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Características de</a:t>
            </a:r>
            <a:b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</a:b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un  proyecto I – propósito, objetivo y entregables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4677" y="680315"/>
            <a:ext cx="417646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Propósitos del proyecto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Programas y portafolios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El rol del sponsor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Objetivo del proyecto y entregable final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05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Los proyectos en la Agencia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458021" y="579953"/>
            <a:ext cx="4834059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proyecto es un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conjunto de actividades coordinadas y controladas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que se emprende en la Agencia por diferentes razones. Algunas de ellas podrían ser: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138535" y="1622610"/>
            <a:ext cx="37853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Proveer un servicio o producto a uno o más organismos,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para cumplir con los compromisos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 la Agencia fijado en uno o más de sus planes estratégicos y agendas</a:t>
            </a:r>
            <a:endParaRPr kumimoji="0" lang="es-UY" sz="14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4067944" y="1749070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Investigar o desarrollar nuevas políticas y metodologías promoviendo mejores prácticas e instrumentos que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facilitan el desarrollo del gobierno digital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 organismos</a:t>
            </a:r>
            <a:endParaRPr kumimoji="0" lang="es-UY" sz="14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1043608" y="3023474"/>
            <a:ext cx="35283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Desarrollar programas y agendas que permitan el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desarrollo de los ciudadanos y organizaciones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hacia una sociedad de información y conocimiento</a:t>
            </a:r>
            <a:endParaRPr kumimoji="0" lang="es-UY" sz="14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5148064" y="3046446"/>
            <a:ext cx="36625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Contribuir a mejoras en los procesos internos de la Agencia con el fin de emprender sus cometidos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con mayor efectividad y fortalecer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 su capital humano</a:t>
            </a:r>
            <a:endParaRPr kumimoji="0" lang="es-UY" sz="14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ángulo redondeado 4"/>
          <p:cNvSpPr/>
          <p:nvPr/>
        </p:nvSpPr>
        <p:spPr>
          <a:xfrm>
            <a:off x="6012160" y="144127"/>
            <a:ext cx="2376264" cy="136815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818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19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169800" y="572251"/>
            <a:ext cx="8722680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 lo anterior, los proyectos en la Agencia se inician porque existen una o más necesidades, justificaciones u obligaciones. A esta lista de factores que promueven la implantación de un proyecto, la llamaremos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propósitos del proyecto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(o también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objetivos generales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73" name="Grupo 72"/>
          <p:cNvGrpSpPr/>
          <p:nvPr/>
        </p:nvGrpSpPr>
        <p:grpSpPr>
          <a:xfrm>
            <a:off x="2636307" y="1749402"/>
            <a:ext cx="3527147" cy="1335274"/>
            <a:chOff x="2636307" y="1749402"/>
            <a:chExt cx="3527147" cy="1335274"/>
          </a:xfrm>
        </p:grpSpPr>
        <p:sp>
          <p:nvSpPr>
            <p:cNvPr id="2" name="Rectángulo redondeado 1"/>
            <p:cNvSpPr/>
            <p:nvPr/>
          </p:nvSpPr>
          <p:spPr>
            <a:xfrm>
              <a:off x="2636307" y="1749402"/>
              <a:ext cx="1296144" cy="485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4644008" y="185912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5" name="Rectángulo redondeado 14"/>
            <p:cNvSpPr/>
            <p:nvPr/>
          </p:nvSpPr>
          <p:spPr>
            <a:xfrm>
              <a:off x="4723294" y="2294598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572000" y="272463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6" name="Conector recto de flecha 5"/>
            <p:cNvCxnSpPr>
              <a:stCxn id="2" idx="3"/>
              <a:endCxn id="3" idx="1"/>
            </p:cNvCxnSpPr>
            <p:nvPr/>
          </p:nvCxnSpPr>
          <p:spPr>
            <a:xfrm>
              <a:off x="3932451" y="1992125"/>
              <a:ext cx="711557" cy="470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>
              <a:stCxn id="2" idx="3"/>
              <a:endCxn id="15" idx="1"/>
            </p:cNvCxnSpPr>
            <p:nvPr/>
          </p:nvCxnSpPr>
          <p:spPr>
            <a:xfrm>
              <a:off x="3932451" y="1992125"/>
              <a:ext cx="790843" cy="4824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>
              <a:stCxn id="2" idx="3"/>
              <a:endCxn id="16" idx="1"/>
            </p:cNvCxnSpPr>
            <p:nvPr/>
          </p:nvCxnSpPr>
          <p:spPr>
            <a:xfrm>
              <a:off x="3932451" y="1992125"/>
              <a:ext cx="639549" cy="9125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ángulo 24"/>
          <p:cNvSpPr/>
          <p:nvPr/>
        </p:nvSpPr>
        <p:spPr>
          <a:xfrm>
            <a:off x="1527153" y="3916398"/>
            <a:ext cx="7017171" cy="8925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solo proyecto no es generalmente suficiente para cumplir con todos los propósitos, por ejemplo, con un objetivo estratégico de la Agencia o un compromiso con el BID.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 ello, la Agencia emprende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varios grupos de proyectos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propósitos similares.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4" name="Grupo 73"/>
          <p:cNvGrpSpPr/>
          <p:nvPr/>
        </p:nvGrpSpPr>
        <p:grpSpPr>
          <a:xfrm>
            <a:off x="2195736" y="1641484"/>
            <a:ext cx="6445094" cy="1808750"/>
            <a:chOff x="2195736" y="1641484"/>
            <a:chExt cx="6445094" cy="1808750"/>
          </a:xfrm>
        </p:grpSpPr>
        <p:sp>
          <p:nvSpPr>
            <p:cNvPr id="26" name="Rectángulo redondeado 25"/>
            <p:cNvSpPr/>
            <p:nvPr/>
          </p:nvSpPr>
          <p:spPr>
            <a:xfrm>
              <a:off x="6859202" y="1641484"/>
              <a:ext cx="1296144" cy="52710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28" name="Rectángulo redondeado 27"/>
            <p:cNvSpPr/>
            <p:nvPr/>
          </p:nvSpPr>
          <p:spPr>
            <a:xfrm>
              <a:off x="7344686" y="2453398"/>
              <a:ext cx="1296144" cy="5006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29" name="Conector recto de flecha 28"/>
            <p:cNvCxnSpPr>
              <a:stCxn id="26" idx="1"/>
            </p:cNvCxnSpPr>
            <p:nvPr/>
          </p:nvCxnSpPr>
          <p:spPr>
            <a:xfrm flipH="1">
              <a:off x="6227028" y="1905035"/>
              <a:ext cx="632174" cy="59351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de flecha 30"/>
            <p:cNvCxnSpPr>
              <a:stCxn id="28" idx="1"/>
            </p:cNvCxnSpPr>
            <p:nvPr/>
          </p:nvCxnSpPr>
          <p:spPr>
            <a:xfrm flipH="1" flipV="1">
              <a:off x="6202223" y="2590871"/>
              <a:ext cx="1142463" cy="11284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de flecha 33"/>
            <p:cNvCxnSpPr>
              <a:stCxn id="26" idx="1"/>
            </p:cNvCxnSpPr>
            <p:nvPr/>
          </p:nvCxnSpPr>
          <p:spPr>
            <a:xfrm flipH="1">
              <a:off x="6156176" y="1905035"/>
              <a:ext cx="703026" cy="12811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de flecha 36"/>
            <p:cNvCxnSpPr>
              <a:stCxn id="28" idx="1"/>
              <a:endCxn id="16" idx="3"/>
            </p:cNvCxnSpPr>
            <p:nvPr/>
          </p:nvCxnSpPr>
          <p:spPr>
            <a:xfrm flipH="1">
              <a:off x="6012160" y="2703720"/>
              <a:ext cx="1332526" cy="20093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de flecha 39"/>
            <p:cNvCxnSpPr>
              <a:stCxn id="28" idx="1"/>
            </p:cNvCxnSpPr>
            <p:nvPr/>
          </p:nvCxnSpPr>
          <p:spPr>
            <a:xfrm flipH="1" flipV="1">
              <a:off x="6100102" y="2056400"/>
              <a:ext cx="1244584" cy="64732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ángulo redondeado 48"/>
            <p:cNvSpPr/>
            <p:nvPr/>
          </p:nvSpPr>
          <p:spPr>
            <a:xfrm>
              <a:off x="2195736" y="2870746"/>
              <a:ext cx="1296144" cy="5794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59" name="Conector recto de flecha 58"/>
            <p:cNvCxnSpPr>
              <a:stCxn id="49" idx="3"/>
              <a:endCxn id="3" idx="1"/>
            </p:cNvCxnSpPr>
            <p:nvPr/>
          </p:nvCxnSpPr>
          <p:spPr>
            <a:xfrm flipV="1">
              <a:off x="3491880" y="2039146"/>
              <a:ext cx="1152128" cy="112134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de flecha 61"/>
            <p:cNvCxnSpPr>
              <a:stCxn id="49" idx="3"/>
              <a:endCxn id="16" idx="1"/>
            </p:cNvCxnSpPr>
            <p:nvPr/>
          </p:nvCxnSpPr>
          <p:spPr>
            <a:xfrm flipV="1">
              <a:off x="3491880" y="2904656"/>
              <a:ext cx="1080120" cy="25583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Propósitos de un proyecto</a:t>
            </a:r>
          </a:p>
        </p:txBody>
      </p:sp>
    </p:spTree>
    <p:extLst>
      <p:ext uri="{BB962C8B-B14F-4D97-AF65-F5344CB8AC3E}">
        <p14:creationId xmlns:p14="http://schemas.microsoft.com/office/powerpoint/2010/main" val="179070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179512" y="621408"/>
            <a:ext cx="31195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Algunos de estos proyectos, además de propósitos similares,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tienen un fuerte vínculo entre sí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3" name="Grupo 72"/>
          <p:cNvGrpSpPr/>
          <p:nvPr/>
        </p:nvGrpSpPr>
        <p:grpSpPr>
          <a:xfrm>
            <a:off x="2636307" y="1749402"/>
            <a:ext cx="3527147" cy="1335274"/>
            <a:chOff x="2636307" y="1749402"/>
            <a:chExt cx="3527147" cy="1335274"/>
          </a:xfrm>
        </p:grpSpPr>
        <p:sp>
          <p:nvSpPr>
            <p:cNvPr id="2" name="Rectángulo redondeado 1"/>
            <p:cNvSpPr/>
            <p:nvPr/>
          </p:nvSpPr>
          <p:spPr>
            <a:xfrm>
              <a:off x="2636307" y="1749402"/>
              <a:ext cx="1296144" cy="485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4644008" y="185912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5" name="Rectángulo redondeado 14"/>
            <p:cNvSpPr/>
            <p:nvPr/>
          </p:nvSpPr>
          <p:spPr>
            <a:xfrm>
              <a:off x="4723294" y="2294598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572000" y="272463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6" name="Conector recto de flecha 5"/>
            <p:cNvCxnSpPr>
              <a:stCxn id="2" idx="3"/>
              <a:endCxn id="3" idx="1"/>
            </p:cNvCxnSpPr>
            <p:nvPr/>
          </p:nvCxnSpPr>
          <p:spPr>
            <a:xfrm>
              <a:off x="3932451" y="1992125"/>
              <a:ext cx="711557" cy="470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>
              <a:stCxn id="2" idx="3"/>
              <a:endCxn id="15" idx="1"/>
            </p:cNvCxnSpPr>
            <p:nvPr/>
          </p:nvCxnSpPr>
          <p:spPr>
            <a:xfrm>
              <a:off x="3932451" y="1992125"/>
              <a:ext cx="790843" cy="4824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>
              <a:stCxn id="2" idx="3"/>
              <a:endCxn id="16" idx="1"/>
            </p:cNvCxnSpPr>
            <p:nvPr/>
          </p:nvCxnSpPr>
          <p:spPr>
            <a:xfrm>
              <a:off x="3932451" y="1992125"/>
              <a:ext cx="639549" cy="9125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ángulo 24"/>
          <p:cNvSpPr/>
          <p:nvPr/>
        </p:nvSpPr>
        <p:spPr>
          <a:xfrm>
            <a:off x="1466906" y="3765083"/>
            <a:ext cx="6658035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Llamaremos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programa de proyectos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 grupo de proyectos que están vinculados entre sí. Por ejemplo, un programa para implantar la herramienta N en dos o tres organismos. Cada organismo representa un proyecto en sí mismo, compartiendo presupuesto, personas y forma de ejecutarlos.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4" name="Grupo 73"/>
          <p:cNvGrpSpPr/>
          <p:nvPr/>
        </p:nvGrpSpPr>
        <p:grpSpPr>
          <a:xfrm>
            <a:off x="2195736" y="1641484"/>
            <a:ext cx="6445094" cy="1808750"/>
            <a:chOff x="2195736" y="1641484"/>
            <a:chExt cx="6445094" cy="1808750"/>
          </a:xfrm>
        </p:grpSpPr>
        <p:sp>
          <p:nvSpPr>
            <p:cNvPr id="26" name="Rectángulo redondeado 25"/>
            <p:cNvSpPr/>
            <p:nvPr/>
          </p:nvSpPr>
          <p:spPr>
            <a:xfrm>
              <a:off x="6859202" y="1641484"/>
              <a:ext cx="1296144" cy="52710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28" name="Rectángulo redondeado 27"/>
            <p:cNvSpPr/>
            <p:nvPr/>
          </p:nvSpPr>
          <p:spPr>
            <a:xfrm>
              <a:off x="7344686" y="2453398"/>
              <a:ext cx="1296144" cy="5006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29" name="Conector recto de flecha 28"/>
            <p:cNvCxnSpPr>
              <a:stCxn id="26" idx="1"/>
            </p:cNvCxnSpPr>
            <p:nvPr/>
          </p:nvCxnSpPr>
          <p:spPr>
            <a:xfrm flipH="1">
              <a:off x="6227028" y="1905035"/>
              <a:ext cx="632174" cy="59351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de flecha 30"/>
            <p:cNvCxnSpPr>
              <a:stCxn id="28" idx="1"/>
            </p:cNvCxnSpPr>
            <p:nvPr/>
          </p:nvCxnSpPr>
          <p:spPr>
            <a:xfrm flipH="1" flipV="1">
              <a:off x="6202223" y="2590871"/>
              <a:ext cx="1142463" cy="11284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de flecha 33"/>
            <p:cNvCxnSpPr>
              <a:stCxn id="26" idx="1"/>
            </p:cNvCxnSpPr>
            <p:nvPr/>
          </p:nvCxnSpPr>
          <p:spPr>
            <a:xfrm flipH="1">
              <a:off x="6156176" y="1905035"/>
              <a:ext cx="703026" cy="12811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de flecha 36"/>
            <p:cNvCxnSpPr>
              <a:stCxn id="28" idx="1"/>
              <a:endCxn id="16" idx="3"/>
            </p:cNvCxnSpPr>
            <p:nvPr/>
          </p:nvCxnSpPr>
          <p:spPr>
            <a:xfrm flipH="1">
              <a:off x="6012160" y="2703720"/>
              <a:ext cx="1332526" cy="20093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de flecha 39"/>
            <p:cNvCxnSpPr>
              <a:stCxn id="28" idx="1"/>
            </p:cNvCxnSpPr>
            <p:nvPr/>
          </p:nvCxnSpPr>
          <p:spPr>
            <a:xfrm flipH="1" flipV="1">
              <a:off x="6100102" y="2056400"/>
              <a:ext cx="1244584" cy="64732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ángulo redondeado 48"/>
            <p:cNvSpPr/>
            <p:nvPr/>
          </p:nvSpPr>
          <p:spPr>
            <a:xfrm>
              <a:off x="2195736" y="2870746"/>
              <a:ext cx="1296144" cy="5794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59" name="Conector recto de flecha 58"/>
            <p:cNvCxnSpPr>
              <a:stCxn id="49" idx="3"/>
              <a:endCxn id="3" idx="1"/>
            </p:cNvCxnSpPr>
            <p:nvPr/>
          </p:nvCxnSpPr>
          <p:spPr>
            <a:xfrm flipV="1">
              <a:off x="3491880" y="2039146"/>
              <a:ext cx="1152128" cy="112134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de flecha 61"/>
            <p:cNvCxnSpPr>
              <a:stCxn id="49" idx="3"/>
              <a:endCxn id="16" idx="1"/>
            </p:cNvCxnSpPr>
            <p:nvPr/>
          </p:nvCxnSpPr>
          <p:spPr>
            <a:xfrm flipV="1">
              <a:off x="3491880" y="2904656"/>
              <a:ext cx="1080120" cy="25583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Programa de proyectos</a:t>
            </a:r>
          </a:p>
        </p:txBody>
      </p:sp>
      <p:sp>
        <p:nvSpPr>
          <p:cNvPr id="30" name="Rectángulo 29"/>
          <p:cNvSpPr/>
          <p:nvPr/>
        </p:nvSpPr>
        <p:spPr>
          <a:xfrm>
            <a:off x="4572000" y="703542"/>
            <a:ext cx="44999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Algunos proyectos se implementan en distintos organismos, en forma similar y con el mismo equipo de proyecto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4581884" y="204199"/>
            <a:ext cx="4193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Ciertas actividades de un proyecto dependen de otras actividades de otro proyecto. 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6651709" y="1571487"/>
            <a:ext cx="2214057" cy="1884142"/>
            <a:chOff x="6678423" y="1486985"/>
            <a:chExt cx="2214057" cy="1884142"/>
          </a:xfrm>
        </p:grpSpPr>
        <p:sp>
          <p:nvSpPr>
            <p:cNvPr id="4" name="Rectángulo redondeado 3"/>
            <p:cNvSpPr/>
            <p:nvPr/>
          </p:nvSpPr>
          <p:spPr>
            <a:xfrm>
              <a:off x="6678423" y="1486985"/>
              <a:ext cx="2214057" cy="1876853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6795725" y="3032573"/>
              <a:ext cx="2005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8031A7">
                      <a:lumMod val="75000"/>
                    </a:srgbClr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Programa NNNN</a:t>
              </a:r>
            </a:p>
          </p:txBody>
        </p:sp>
      </p:grpSp>
      <p:sp>
        <p:nvSpPr>
          <p:cNvPr id="8" name="CuadroTexto 7"/>
          <p:cNvSpPr txBox="1"/>
          <p:nvPr/>
        </p:nvSpPr>
        <p:spPr>
          <a:xfrm>
            <a:off x="3708526" y="238109"/>
            <a:ext cx="1087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Por ejemplo:</a:t>
            </a:r>
          </a:p>
        </p:txBody>
      </p:sp>
    </p:spTree>
    <p:extLst>
      <p:ext uri="{BB962C8B-B14F-4D97-AF65-F5344CB8AC3E}">
        <p14:creationId xmlns:p14="http://schemas.microsoft.com/office/powerpoint/2010/main" val="382391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5" grpId="0" animBg="1"/>
      <p:bldP spid="30" grpId="0"/>
      <p:bldP spid="32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1223628" y="557545"/>
            <a:ext cx="6840760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área de Agesic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cuenta con varios proyectos individuales y programas, que contribuyen todos al cumplimiento de objetivos y metas de dicha área. La suma de proyectos y programas se conoce como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portafolio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proyectos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dicha área.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3" name="Grupo 72"/>
          <p:cNvGrpSpPr/>
          <p:nvPr/>
        </p:nvGrpSpPr>
        <p:grpSpPr>
          <a:xfrm>
            <a:off x="2636307" y="1749402"/>
            <a:ext cx="3527147" cy="1335274"/>
            <a:chOff x="2636307" y="1749402"/>
            <a:chExt cx="3527147" cy="1335274"/>
          </a:xfrm>
        </p:grpSpPr>
        <p:sp>
          <p:nvSpPr>
            <p:cNvPr id="2" name="Rectángulo redondeado 1"/>
            <p:cNvSpPr/>
            <p:nvPr/>
          </p:nvSpPr>
          <p:spPr>
            <a:xfrm>
              <a:off x="2636307" y="1749402"/>
              <a:ext cx="1296144" cy="485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4644008" y="185912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5" name="Rectángulo redondeado 14"/>
            <p:cNvSpPr/>
            <p:nvPr/>
          </p:nvSpPr>
          <p:spPr>
            <a:xfrm>
              <a:off x="4723294" y="2294598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572000" y="272463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6" name="Conector recto de flecha 5"/>
            <p:cNvCxnSpPr>
              <a:stCxn id="2" idx="3"/>
              <a:endCxn id="3" idx="1"/>
            </p:cNvCxnSpPr>
            <p:nvPr/>
          </p:nvCxnSpPr>
          <p:spPr>
            <a:xfrm>
              <a:off x="3932451" y="1992125"/>
              <a:ext cx="711557" cy="470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>
              <a:stCxn id="2" idx="3"/>
              <a:endCxn id="15" idx="1"/>
            </p:cNvCxnSpPr>
            <p:nvPr/>
          </p:nvCxnSpPr>
          <p:spPr>
            <a:xfrm>
              <a:off x="3932451" y="1992125"/>
              <a:ext cx="790843" cy="4824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>
              <a:stCxn id="2" idx="3"/>
              <a:endCxn id="16" idx="1"/>
            </p:cNvCxnSpPr>
            <p:nvPr/>
          </p:nvCxnSpPr>
          <p:spPr>
            <a:xfrm>
              <a:off x="3932451" y="1992125"/>
              <a:ext cx="639549" cy="9125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upo 73"/>
          <p:cNvGrpSpPr/>
          <p:nvPr/>
        </p:nvGrpSpPr>
        <p:grpSpPr>
          <a:xfrm>
            <a:off x="2195736" y="1641484"/>
            <a:ext cx="6445094" cy="1808750"/>
            <a:chOff x="2195736" y="1641484"/>
            <a:chExt cx="6445094" cy="1808750"/>
          </a:xfrm>
        </p:grpSpPr>
        <p:sp>
          <p:nvSpPr>
            <p:cNvPr id="26" name="Rectángulo redondeado 25"/>
            <p:cNvSpPr/>
            <p:nvPr/>
          </p:nvSpPr>
          <p:spPr>
            <a:xfrm>
              <a:off x="6859202" y="1641484"/>
              <a:ext cx="1296144" cy="52710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28" name="Rectángulo redondeado 27"/>
            <p:cNvSpPr/>
            <p:nvPr/>
          </p:nvSpPr>
          <p:spPr>
            <a:xfrm>
              <a:off x="7344686" y="2453398"/>
              <a:ext cx="1296144" cy="5006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29" name="Conector recto de flecha 28"/>
            <p:cNvCxnSpPr>
              <a:stCxn id="26" idx="1"/>
            </p:cNvCxnSpPr>
            <p:nvPr/>
          </p:nvCxnSpPr>
          <p:spPr>
            <a:xfrm flipH="1">
              <a:off x="6227028" y="1905035"/>
              <a:ext cx="632174" cy="59351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de flecha 30"/>
            <p:cNvCxnSpPr>
              <a:stCxn id="28" idx="1"/>
            </p:cNvCxnSpPr>
            <p:nvPr/>
          </p:nvCxnSpPr>
          <p:spPr>
            <a:xfrm flipH="1" flipV="1">
              <a:off x="6202223" y="2590871"/>
              <a:ext cx="1142463" cy="11284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de flecha 33"/>
            <p:cNvCxnSpPr>
              <a:stCxn id="26" idx="1"/>
            </p:cNvCxnSpPr>
            <p:nvPr/>
          </p:nvCxnSpPr>
          <p:spPr>
            <a:xfrm flipH="1">
              <a:off x="6156176" y="1905035"/>
              <a:ext cx="703026" cy="12811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de flecha 36"/>
            <p:cNvCxnSpPr>
              <a:stCxn id="28" idx="1"/>
              <a:endCxn id="16" idx="3"/>
            </p:cNvCxnSpPr>
            <p:nvPr/>
          </p:nvCxnSpPr>
          <p:spPr>
            <a:xfrm flipH="1">
              <a:off x="6012160" y="2703720"/>
              <a:ext cx="1332526" cy="20093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de flecha 39"/>
            <p:cNvCxnSpPr>
              <a:stCxn id="28" idx="1"/>
            </p:cNvCxnSpPr>
            <p:nvPr/>
          </p:nvCxnSpPr>
          <p:spPr>
            <a:xfrm flipH="1" flipV="1">
              <a:off x="6100102" y="2056400"/>
              <a:ext cx="1244584" cy="64732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ángulo redondeado 48"/>
            <p:cNvSpPr/>
            <p:nvPr/>
          </p:nvSpPr>
          <p:spPr>
            <a:xfrm>
              <a:off x="2195736" y="2870746"/>
              <a:ext cx="1296144" cy="5794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59" name="Conector recto de flecha 58"/>
            <p:cNvCxnSpPr>
              <a:stCxn id="49" idx="3"/>
              <a:endCxn id="3" idx="1"/>
            </p:cNvCxnSpPr>
            <p:nvPr/>
          </p:nvCxnSpPr>
          <p:spPr>
            <a:xfrm flipV="1">
              <a:off x="3491880" y="2039146"/>
              <a:ext cx="1152128" cy="112134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de flecha 61"/>
            <p:cNvCxnSpPr>
              <a:stCxn id="49" idx="3"/>
              <a:endCxn id="16" idx="1"/>
            </p:cNvCxnSpPr>
            <p:nvPr/>
          </p:nvCxnSpPr>
          <p:spPr>
            <a:xfrm flipV="1">
              <a:off x="3491880" y="2904656"/>
              <a:ext cx="1080120" cy="25583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Portafolio de proyectos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6651709" y="1571487"/>
            <a:ext cx="2214057" cy="1884142"/>
            <a:chOff x="6678423" y="1486985"/>
            <a:chExt cx="2214057" cy="1884142"/>
          </a:xfrm>
        </p:grpSpPr>
        <p:sp>
          <p:nvSpPr>
            <p:cNvPr id="4" name="Rectángulo redondeado 3"/>
            <p:cNvSpPr/>
            <p:nvPr/>
          </p:nvSpPr>
          <p:spPr>
            <a:xfrm>
              <a:off x="6678423" y="1486985"/>
              <a:ext cx="2214057" cy="1876853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6795725" y="3032573"/>
              <a:ext cx="2005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8031A7">
                      <a:lumMod val="75000"/>
                    </a:srgbClr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Programa NNNN</a:t>
              </a: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251520" y="1491630"/>
            <a:ext cx="8804841" cy="2088232"/>
            <a:chOff x="251520" y="1491630"/>
            <a:chExt cx="8804841" cy="2088232"/>
          </a:xfrm>
        </p:grpSpPr>
        <p:sp>
          <p:nvSpPr>
            <p:cNvPr id="9" name="Rectángulo redondeado 8"/>
            <p:cNvSpPr/>
            <p:nvPr/>
          </p:nvSpPr>
          <p:spPr>
            <a:xfrm>
              <a:off x="251520" y="1491630"/>
              <a:ext cx="8804841" cy="2088232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313071" y="1515071"/>
              <a:ext cx="21803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Portafolio de proyectos y programas del área NN de la Agencia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846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326114" y="580956"/>
            <a:ext cx="8635787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dirección del área, gerentes y coordinadores son quienes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velan por el éxito del portafolio y de sus programas y proyectos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apoyando con recursos, lineamientos estratégicos y toma de decisiones, para que los proyectos puedan desarrollarse adecuadamente. 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3" name="Grupo 72"/>
          <p:cNvGrpSpPr/>
          <p:nvPr/>
        </p:nvGrpSpPr>
        <p:grpSpPr>
          <a:xfrm>
            <a:off x="2636307" y="1749402"/>
            <a:ext cx="3527147" cy="1335274"/>
            <a:chOff x="2636307" y="1749402"/>
            <a:chExt cx="3527147" cy="1335274"/>
          </a:xfrm>
        </p:grpSpPr>
        <p:sp>
          <p:nvSpPr>
            <p:cNvPr id="2" name="Rectángulo redondeado 1"/>
            <p:cNvSpPr/>
            <p:nvPr/>
          </p:nvSpPr>
          <p:spPr>
            <a:xfrm>
              <a:off x="2636307" y="1749402"/>
              <a:ext cx="1296144" cy="485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4644008" y="185912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5" name="Rectángulo redondeado 14"/>
            <p:cNvSpPr/>
            <p:nvPr/>
          </p:nvSpPr>
          <p:spPr>
            <a:xfrm>
              <a:off x="4723294" y="2294598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572000" y="272463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6" name="Conector recto de flecha 5"/>
            <p:cNvCxnSpPr>
              <a:stCxn id="2" idx="3"/>
              <a:endCxn id="3" idx="1"/>
            </p:cNvCxnSpPr>
            <p:nvPr/>
          </p:nvCxnSpPr>
          <p:spPr>
            <a:xfrm>
              <a:off x="3932451" y="1992125"/>
              <a:ext cx="711557" cy="470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>
              <a:stCxn id="2" idx="3"/>
              <a:endCxn id="15" idx="1"/>
            </p:cNvCxnSpPr>
            <p:nvPr/>
          </p:nvCxnSpPr>
          <p:spPr>
            <a:xfrm>
              <a:off x="3932451" y="1992125"/>
              <a:ext cx="790843" cy="4824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>
              <a:stCxn id="2" idx="3"/>
              <a:endCxn id="16" idx="1"/>
            </p:cNvCxnSpPr>
            <p:nvPr/>
          </p:nvCxnSpPr>
          <p:spPr>
            <a:xfrm>
              <a:off x="3932451" y="1992125"/>
              <a:ext cx="639549" cy="9125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upo 73"/>
          <p:cNvGrpSpPr/>
          <p:nvPr/>
        </p:nvGrpSpPr>
        <p:grpSpPr>
          <a:xfrm>
            <a:off x="2195736" y="1641484"/>
            <a:ext cx="6445094" cy="1808750"/>
            <a:chOff x="2195736" y="1641484"/>
            <a:chExt cx="6445094" cy="1808750"/>
          </a:xfrm>
        </p:grpSpPr>
        <p:sp>
          <p:nvSpPr>
            <p:cNvPr id="26" name="Rectángulo redondeado 25"/>
            <p:cNvSpPr/>
            <p:nvPr/>
          </p:nvSpPr>
          <p:spPr>
            <a:xfrm>
              <a:off x="6859202" y="1641484"/>
              <a:ext cx="1296144" cy="52710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28" name="Rectángulo redondeado 27"/>
            <p:cNvSpPr/>
            <p:nvPr/>
          </p:nvSpPr>
          <p:spPr>
            <a:xfrm>
              <a:off x="7344686" y="2453398"/>
              <a:ext cx="1296144" cy="5006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29" name="Conector recto de flecha 28"/>
            <p:cNvCxnSpPr>
              <a:stCxn id="26" idx="1"/>
            </p:cNvCxnSpPr>
            <p:nvPr/>
          </p:nvCxnSpPr>
          <p:spPr>
            <a:xfrm flipH="1">
              <a:off x="6227028" y="1905035"/>
              <a:ext cx="632174" cy="59351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de flecha 30"/>
            <p:cNvCxnSpPr>
              <a:stCxn id="28" idx="1"/>
            </p:cNvCxnSpPr>
            <p:nvPr/>
          </p:nvCxnSpPr>
          <p:spPr>
            <a:xfrm flipH="1" flipV="1">
              <a:off x="6202223" y="2590871"/>
              <a:ext cx="1142463" cy="11284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de flecha 33"/>
            <p:cNvCxnSpPr>
              <a:stCxn id="26" idx="1"/>
            </p:cNvCxnSpPr>
            <p:nvPr/>
          </p:nvCxnSpPr>
          <p:spPr>
            <a:xfrm flipH="1">
              <a:off x="6156176" y="1905035"/>
              <a:ext cx="703026" cy="12811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de flecha 36"/>
            <p:cNvCxnSpPr>
              <a:stCxn id="28" idx="1"/>
              <a:endCxn id="16" idx="3"/>
            </p:cNvCxnSpPr>
            <p:nvPr/>
          </p:nvCxnSpPr>
          <p:spPr>
            <a:xfrm flipH="1">
              <a:off x="6012160" y="2703720"/>
              <a:ext cx="1332526" cy="20093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de flecha 39"/>
            <p:cNvCxnSpPr>
              <a:stCxn id="28" idx="1"/>
            </p:cNvCxnSpPr>
            <p:nvPr/>
          </p:nvCxnSpPr>
          <p:spPr>
            <a:xfrm flipH="1" flipV="1">
              <a:off x="6100102" y="2056400"/>
              <a:ext cx="1244584" cy="64732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ángulo redondeado 48"/>
            <p:cNvSpPr/>
            <p:nvPr/>
          </p:nvSpPr>
          <p:spPr>
            <a:xfrm>
              <a:off x="2195736" y="2870746"/>
              <a:ext cx="1296144" cy="5794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59" name="Conector recto de flecha 58"/>
            <p:cNvCxnSpPr>
              <a:stCxn id="49" idx="3"/>
              <a:endCxn id="3" idx="1"/>
            </p:cNvCxnSpPr>
            <p:nvPr/>
          </p:nvCxnSpPr>
          <p:spPr>
            <a:xfrm flipV="1">
              <a:off x="3491880" y="2039146"/>
              <a:ext cx="1152128" cy="112134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de flecha 61"/>
            <p:cNvCxnSpPr>
              <a:stCxn id="49" idx="3"/>
              <a:endCxn id="16" idx="1"/>
            </p:cNvCxnSpPr>
            <p:nvPr/>
          </p:nvCxnSpPr>
          <p:spPr>
            <a:xfrm flipV="1">
              <a:off x="3491880" y="2904656"/>
              <a:ext cx="1080120" cy="25583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Sponsors de portafolio, programa y proyecto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6651709" y="1571487"/>
            <a:ext cx="2214057" cy="1884142"/>
            <a:chOff x="6678423" y="1486985"/>
            <a:chExt cx="2214057" cy="1884142"/>
          </a:xfrm>
        </p:grpSpPr>
        <p:sp>
          <p:nvSpPr>
            <p:cNvPr id="4" name="Rectángulo redondeado 3"/>
            <p:cNvSpPr/>
            <p:nvPr/>
          </p:nvSpPr>
          <p:spPr>
            <a:xfrm>
              <a:off x="6678423" y="1486985"/>
              <a:ext cx="2214057" cy="1876853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6795725" y="3032573"/>
              <a:ext cx="2005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8031A7">
                      <a:lumMod val="75000"/>
                    </a:srgbClr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Programa NNNN</a:t>
              </a: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251520" y="1491630"/>
            <a:ext cx="8804841" cy="2088232"/>
            <a:chOff x="251520" y="1491630"/>
            <a:chExt cx="8804841" cy="2088232"/>
          </a:xfrm>
        </p:grpSpPr>
        <p:sp>
          <p:nvSpPr>
            <p:cNvPr id="9" name="Rectángulo redondeado 8"/>
            <p:cNvSpPr/>
            <p:nvPr/>
          </p:nvSpPr>
          <p:spPr>
            <a:xfrm>
              <a:off x="251520" y="1491630"/>
              <a:ext cx="8804841" cy="2088232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313071" y="1515071"/>
              <a:ext cx="21803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Portafolio de proyectos y programas del área NN de la Agencia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52239915-2333-21C7-53FF-2B2F0EA9B3D9}"/>
              </a:ext>
            </a:extLst>
          </p:cNvPr>
          <p:cNvGrpSpPr/>
          <p:nvPr/>
        </p:nvGrpSpPr>
        <p:grpSpPr>
          <a:xfrm>
            <a:off x="357521" y="3711647"/>
            <a:ext cx="3278375" cy="954107"/>
            <a:chOff x="7475246" y="207428"/>
            <a:chExt cx="3278375" cy="954107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4008D162-0306-A474-896E-A252F5218246}"/>
                </a:ext>
              </a:extLst>
            </p:cNvPr>
            <p:cNvSpPr/>
            <p:nvPr/>
          </p:nvSpPr>
          <p:spPr>
            <a:xfrm>
              <a:off x="7673423" y="207428"/>
              <a:ext cx="3080198" cy="95410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90488" marR="0" lvl="0" indent="0" algn="ctr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En nuestros proyectos, ellos ocupan el rol de </a:t>
              </a:r>
              <a:r>
                <a:rPr kumimoji="0" lang="es-UY" sz="1400" b="1" i="1" u="none" strike="noStrike" kern="1200" cap="none" spc="0" normalizeH="0" baseline="0" noProof="0" dirty="0">
                  <a:ln>
                    <a:noFill/>
                  </a:ln>
                  <a:solidFill>
                    <a:srgbClr val="418FDE">
                      <a:lumMod val="75000"/>
                    </a:srgbClr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Sponsors (Patrocinadores) </a:t>
              </a: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tanto para un proyecto, como para un programa</a:t>
              </a:r>
            </a:p>
          </p:txBody>
        </p:sp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54A010D2-6C71-93D9-DB50-3902481F0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5246" y="293751"/>
              <a:ext cx="483433" cy="493176"/>
            </a:xfrm>
            <a:prstGeom prst="rect">
              <a:avLst/>
            </a:prstGeom>
          </p:spPr>
        </p:pic>
      </p:grpSp>
      <p:sp>
        <p:nvSpPr>
          <p:cNvPr id="39" name="Rectángulo 38">
            <a:extLst>
              <a:ext uri="{FF2B5EF4-FFF2-40B4-BE49-F238E27FC236}">
                <a16:creationId xmlns:a16="http://schemas.microsoft.com/office/drawing/2014/main" id="{C835FC27-255F-CB63-1A12-8B72F1B6A735}"/>
              </a:ext>
            </a:extLst>
          </p:cNvPr>
          <p:cNvSpPr/>
          <p:nvPr/>
        </p:nvSpPr>
        <p:spPr>
          <a:xfrm>
            <a:off x="4037729" y="3725260"/>
            <a:ext cx="4854028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programas o proyectos  que son de interés de varias áreas de la Agencia, es posible que hayan varios sponsors organizados en un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Comité de Dirección del programa</a:t>
            </a:r>
          </a:p>
        </p:txBody>
      </p:sp>
      <p:grpSp>
        <p:nvGrpSpPr>
          <p:cNvPr id="45" name="Grupo 44">
            <a:extLst>
              <a:ext uri="{FF2B5EF4-FFF2-40B4-BE49-F238E27FC236}">
                <a16:creationId xmlns:a16="http://schemas.microsoft.com/office/drawing/2014/main" id="{3A740FAB-AF30-0ED7-A2A7-58CCC6245114}"/>
              </a:ext>
            </a:extLst>
          </p:cNvPr>
          <p:cNvGrpSpPr/>
          <p:nvPr/>
        </p:nvGrpSpPr>
        <p:grpSpPr>
          <a:xfrm>
            <a:off x="374514" y="1665702"/>
            <a:ext cx="8395289" cy="1832455"/>
            <a:chOff x="374514" y="1665702"/>
            <a:chExt cx="8395289" cy="1832455"/>
          </a:xfrm>
        </p:grpSpPr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56E31EF4-B804-44BA-B6CF-96AC43D4B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4514" y="2263325"/>
              <a:ext cx="483433" cy="493176"/>
            </a:xfrm>
            <a:prstGeom prst="rect">
              <a:avLst/>
            </a:prstGeom>
          </p:spPr>
        </p:pic>
        <p:pic>
          <p:nvPicPr>
            <p:cNvPr id="42" name="Imagen 41">
              <a:extLst>
                <a:ext uri="{FF2B5EF4-FFF2-40B4-BE49-F238E27FC236}">
                  <a16:creationId xmlns:a16="http://schemas.microsoft.com/office/drawing/2014/main" id="{9A10C202-B0EE-0E90-59EA-1FA376A0C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55258" y="2141382"/>
              <a:ext cx="483433" cy="493176"/>
            </a:xfrm>
            <a:prstGeom prst="rect">
              <a:avLst/>
            </a:prstGeom>
          </p:spPr>
        </p:pic>
        <p:pic>
          <p:nvPicPr>
            <p:cNvPr id="43" name="Imagen 42">
              <a:extLst>
                <a:ext uri="{FF2B5EF4-FFF2-40B4-BE49-F238E27FC236}">
                  <a16:creationId xmlns:a16="http://schemas.microsoft.com/office/drawing/2014/main" id="{F1A2C410-C7AF-A0D3-18D1-843A1173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86370" y="1665702"/>
              <a:ext cx="483433" cy="493176"/>
            </a:xfrm>
            <a:prstGeom prst="rect">
              <a:avLst/>
            </a:prstGeom>
          </p:spPr>
        </p:pic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56E31EF4-B804-44BA-B6CF-96AC43D4B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3432" y="3004981"/>
              <a:ext cx="483433" cy="493176"/>
            </a:xfrm>
            <a:prstGeom prst="rect">
              <a:avLst/>
            </a:prstGeom>
          </p:spPr>
        </p:pic>
      </p:grpSp>
      <p:sp>
        <p:nvSpPr>
          <p:cNvPr id="46" name="CuadroTexto 45">
            <a:extLst>
              <a:ext uri="{FF2B5EF4-FFF2-40B4-BE49-F238E27FC236}">
                <a16:creationId xmlns:a16="http://schemas.microsoft.com/office/drawing/2014/main" id="{0EF283F3-2610-5B08-09D5-16C9A8CE8B6F}"/>
              </a:ext>
            </a:extLst>
          </p:cNvPr>
          <p:cNvSpPr txBox="1"/>
          <p:nvPr/>
        </p:nvSpPr>
        <p:spPr>
          <a:xfrm>
            <a:off x="827583" y="2302248"/>
            <a:ext cx="129614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1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Sponsors en cada proyecto, en el programa y en todo el portafolio (director del área)</a:t>
            </a:r>
          </a:p>
        </p:txBody>
      </p:sp>
    </p:spTree>
    <p:extLst>
      <p:ext uri="{BB962C8B-B14F-4D97-AF65-F5344CB8AC3E}">
        <p14:creationId xmlns:p14="http://schemas.microsoft.com/office/powerpoint/2010/main" val="18807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9" grpId="0" animBg="1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47664" y="771550"/>
            <a:ext cx="6624736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Cometidos</a:t>
            </a: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de la Agencia y los proyectos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UY" sz="2400" dirty="0">
                <a:solidFill>
                  <a:srgbClr val="002C68"/>
                </a:solidFill>
                <a:latin typeface="Comic Sans MS" panose="030F0702030302020204" pitchFamily="66" charset="0"/>
              </a:rPr>
              <a:t>Objetivo, propósitos, entregables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Partes interesadas y roles en el proyecto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UY" sz="2400" dirty="0">
                <a:solidFill>
                  <a:srgbClr val="002C68"/>
                </a:solidFill>
                <a:latin typeface="Comic Sans MS" panose="030F0702030302020204" pitchFamily="66" charset="0"/>
              </a:rPr>
              <a:t>Restricciones, riesgos y oportunidades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Demo:</a:t>
            </a: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Visión del proyecto </a:t>
            </a:r>
            <a:b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</a:b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es-UY" sz="2400" b="0" i="0" u="none" strike="noStrike" kern="1200" cap="none" spc="0" normalizeH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Wekan</a:t>
            </a: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y </a:t>
            </a:r>
            <a:r>
              <a:rPr kumimoji="0" lang="es-UY" sz="2400" b="0" i="0" u="none" strike="noStrike" kern="1200" cap="none" spc="0" normalizeH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Siges</a:t>
            </a: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)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A6920B0-F4B6-6361-F6FB-BC46EDC3A841}"/>
              </a:ext>
            </a:extLst>
          </p:cNvPr>
          <p:cNvSpPr txBox="1"/>
          <p:nvPr/>
        </p:nvSpPr>
        <p:spPr>
          <a:xfrm>
            <a:off x="179512" y="12347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400" u="sng" dirty="0">
                <a:latin typeface="+mn-lt"/>
              </a:rPr>
              <a:t>Temas del módulo 1</a:t>
            </a:r>
          </a:p>
        </p:txBody>
      </p:sp>
    </p:spTree>
    <p:extLst>
      <p:ext uri="{BB962C8B-B14F-4D97-AF65-F5344CB8AC3E}">
        <p14:creationId xmlns:p14="http://schemas.microsoft.com/office/powerpoint/2010/main" val="125665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656610" y="564471"/>
            <a:ext cx="8331559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nuestro proyecto o programa se ejecuta para un organismo, deberemos identificar quién es el jerarca que tiene mayor interés en su éxito y que pueda usar su influencia para que la organización nos apoye. Esta persona o grupo de personas oficiarán también de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sponsors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dicho lugar.. 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3" name="Grupo 72"/>
          <p:cNvGrpSpPr/>
          <p:nvPr/>
        </p:nvGrpSpPr>
        <p:grpSpPr>
          <a:xfrm>
            <a:off x="2636307" y="1749402"/>
            <a:ext cx="3527147" cy="1335274"/>
            <a:chOff x="2636307" y="1749402"/>
            <a:chExt cx="3527147" cy="1335274"/>
          </a:xfrm>
        </p:grpSpPr>
        <p:sp>
          <p:nvSpPr>
            <p:cNvPr id="2" name="Rectángulo redondeado 1"/>
            <p:cNvSpPr/>
            <p:nvPr/>
          </p:nvSpPr>
          <p:spPr>
            <a:xfrm>
              <a:off x="2636307" y="1749402"/>
              <a:ext cx="1296144" cy="485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4644008" y="185912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5" name="Rectángulo redondeado 14"/>
            <p:cNvSpPr/>
            <p:nvPr/>
          </p:nvSpPr>
          <p:spPr>
            <a:xfrm>
              <a:off x="4723294" y="2294598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572000" y="272463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6" name="Conector recto de flecha 5"/>
            <p:cNvCxnSpPr>
              <a:stCxn id="2" idx="3"/>
              <a:endCxn id="3" idx="1"/>
            </p:cNvCxnSpPr>
            <p:nvPr/>
          </p:nvCxnSpPr>
          <p:spPr>
            <a:xfrm>
              <a:off x="3932451" y="1992125"/>
              <a:ext cx="711557" cy="470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>
              <a:stCxn id="2" idx="3"/>
              <a:endCxn id="15" idx="1"/>
            </p:cNvCxnSpPr>
            <p:nvPr/>
          </p:nvCxnSpPr>
          <p:spPr>
            <a:xfrm>
              <a:off x="3932451" y="1992125"/>
              <a:ext cx="790843" cy="4824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>
              <a:stCxn id="2" idx="3"/>
              <a:endCxn id="16" idx="1"/>
            </p:cNvCxnSpPr>
            <p:nvPr/>
          </p:nvCxnSpPr>
          <p:spPr>
            <a:xfrm>
              <a:off x="3932451" y="1992125"/>
              <a:ext cx="639549" cy="9125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upo 73"/>
          <p:cNvGrpSpPr/>
          <p:nvPr/>
        </p:nvGrpSpPr>
        <p:grpSpPr>
          <a:xfrm>
            <a:off x="2195736" y="1641484"/>
            <a:ext cx="6445094" cy="1808750"/>
            <a:chOff x="2195736" y="1641484"/>
            <a:chExt cx="6445094" cy="1808750"/>
          </a:xfrm>
        </p:grpSpPr>
        <p:sp>
          <p:nvSpPr>
            <p:cNvPr id="26" name="Rectángulo redondeado 25"/>
            <p:cNvSpPr/>
            <p:nvPr/>
          </p:nvSpPr>
          <p:spPr>
            <a:xfrm>
              <a:off x="6859202" y="1641484"/>
              <a:ext cx="1296144" cy="52710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28" name="Rectángulo redondeado 27"/>
            <p:cNvSpPr/>
            <p:nvPr/>
          </p:nvSpPr>
          <p:spPr>
            <a:xfrm>
              <a:off x="7344686" y="2453398"/>
              <a:ext cx="1296144" cy="5006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29" name="Conector recto de flecha 28"/>
            <p:cNvCxnSpPr>
              <a:stCxn id="26" idx="1"/>
            </p:cNvCxnSpPr>
            <p:nvPr/>
          </p:nvCxnSpPr>
          <p:spPr>
            <a:xfrm flipH="1">
              <a:off x="6227028" y="1905035"/>
              <a:ext cx="632174" cy="59351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de flecha 30"/>
            <p:cNvCxnSpPr>
              <a:stCxn id="28" idx="1"/>
            </p:cNvCxnSpPr>
            <p:nvPr/>
          </p:nvCxnSpPr>
          <p:spPr>
            <a:xfrm flipH="1" flipV="1">
              <a:off x="6202223" y="2590871"/>
              <a:ext cx="1142463" cy="11284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de flecha 33"/>
            <p:cNvCxnSpPr>
              <a:stCxn id="26" idx="1"/>
            </p:cNvCxnSpPr>
            <p:nvPr/>
          </p:nvCxnSpPr>
          <p:spPr>
            <a:xfrm flipH="1">
              <a:off x="6156176" y="1905035"/>
              <a:ext cx="703026" cy="12811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de flecha 36"/>
            <p:cNvCxnSpPr>
              <a:stCxn id="28" idx="1"/>
              <a:endCxn id="16" idx="3"/>
            </p:cNvCxnSpPr>
            <p:nvPr/>
          </p:nvCxnSpPr>
          <p:spPr>
            <a:xfrm flipH="1">
              <a:off x="6012160" y="2703720"/>
              <a:ext cx="1332526" cy="20093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de flecha 39"/>
            <p:cNvCxnSpPr>
              <a:stCxn id="28" idx="1"/>
            </p:cNvCxnSpPr>
            <p:nvPr/>
          </p:nvCxnSpPr>
          <p:spPr>
            <a:xfrm flipH="1" flipV="1">
              <a:off x="6100102" y="2056400"/>
              <a:ext cx="1244584" cy="64732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ángulo redondeado 48"/>
            <p:cNvSpPr/>
            <p:nvPr/>
          </p:nvSpPr>
          <p:spPr>
            <a:xfrm>
              <a:off x="2195736" y="2870746"/>
              <a:ext cx="1296144" cy="5794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cxnSp>
          <p:nvCxnSpPr>
            <p:cNvPr id="59" name="Conector recto de flecha 58"/>
            <p:cNvCxnSpPr>
              <a:stCxn id="49" idx="3"/>
              <a:endCxn id="3" idx="1"/>
            </p:cNvCxnSpPr>
            <p:nvPr/>
          </p:nvCxnSpPr>
          <p:spPr>
            <a:xfrm flipV="1">
              <a:off x="3491880" y="2039146"/>
              <a:ext cx="1152128" cy="112134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de flecha 61"/>
            <p:cNvCxnSpPr>
              <a:stCxn id="49" idx="3"/>
              <a:endCxn id="16" idx="1"/>
            </p:cNvCxnSpPr>
            <p:nvPr/>
          </p:nvCxnSpPr>
          <p:spPr>
            <a:xfrm flipV="1">
              <a:off x="3491880" y="2904656"/>
              <a:ext cx="1080120" cy="25583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Sponsors de portafolio, programa y proyecto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6651709" y="1571487"/>
            <a:ext cx="2214057" cy="1884142"/>
            <a:chOff x="6678423" y="1486985"/>
            <a:chExt cx="2214057" cy="1884142"/>
          </a:xfrm>
        </p:grpSpPr>
        <p:sp>
          <p:nvSpPr>
            <p:cNvPr id="4" name="Rectángulo redondeado 3"/>
            <p:cNvSpPr/>
            <p:nvPr/>
          </p:nvSpPr>
          <p:spPr>
            <a:xfrm>
              <a:off x="6678423" y="1486985"/>
              <a:ext cx="2214057" cy="1876853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6795725" y="3032573"/>
              <a:ext cx="2005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8031A7">
                      <a:lumMod val="75000"/>
                    </a:srgbClr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Programa NNNN</a:t>
              </a: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251520" y="1491630"/>
            <a:ext cx="8804841" cy="2088232"/>
            <a:chOff x="251520" y="1491630"/>
            <a:chExt cx="8804841" cy="2088232"/>
          </a:xfrm>
        </p:grpSpPr>
        <p:sp>
          <p:nvSpPr>
            <p:cNvPr id="9" name="Rectángulo redondeado 8"/>
            <p:cNvSpPr/>
            <p:nvPr/>
          </p:nvSpPr>
          <p:spPr>
            <a:xfrm>
              <a:off x="251520" y="1491630"/>
              <a:ext cx="8804841" cy="2088232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313071" y="1515071"/>
              <a:ext cx="21803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Portafolio de proyectos y programas del área NN de la Agencia</a:t>
              </a:r>
            </a:p>
          </p:txBody>
        </p:sp>
      </p:grpSp>
      <p:pic>
        <p:nvPicPr>
          <p:cNvPr id="32" name="Imagen 31">
            <a:extLst>
              <a:ext uri="{FF2B5EF4-FFF2-40B4-BE49-F238E27FC236}">
                <a16:creationId xmlns:a16="http://schemas.microsoft.com/office/drawing/2014/main" id="{523F3746-3845-0D0A-D341-BF99627B82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8429" y="2980294"/>
            <a:ext cx="449492" cy="454433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1A605757-741A-7FAD-3258-5FD943B3DE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CFFFE"/>
              </a:clrFrom>
              <a:clrTo>
                <a:srgbClr val="FC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2861" y="2144310"/>
            <a:ext cx="449492" cy="454433"/>
          </a:xfrm>
          <a:prstGeom prst="rect">
            <a:avLst/>
          </a:prstGeom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071C2CF9-E27E-F29A-56B5-79BA81C0445B}"/>
              </a:ext>
            </a:extLst>
          </p:cNvPr>
          <p:cNvSpPr/>
          <p:nvPr/>
        </p:nvSpPr>
        <p:spPr>
          <a:xfrm>
            <a:off x="401073" y="3869606"/>
            <a:ext cx="8505734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49263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Muchas veces debemos recurrir a los sponsors para que nos faciliten recursos adicionales, nos resuelvan problemas que están por fuera de nuestro control o para tomar decisiones relevantes que también están por fuera de nuestras atribuciones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6D923B61-B777-FC4B-A29D-45202A7E64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596" y="633070"/>
            <a:ext cx="449492" cy="454433"/>
          </a:xfrm>
          <a:prstGeom prst="rect">
            <a:avLst/>
          </a:prstGeom>
        </p:spPr>
      </p:pic>
      <p:grpSp>
        <p:nvGrpSpPr>
          <p:cNvPr id="17" name="Grupo 16">
            <a:extLst>
              <a:ext uri="{FF2B5EF4-FFF2-40B4-BE49-F238E27FC236}">
                <a16:creationId xmlns:a16="http://schemas.microsoft.com/office/drawing/2014/main" id="{5C569508-526E-B8C9-25A4-F1430A8AFCC2}"/>
              </a:ext>
            </a:extLst>
          </p:cNvPr>
          <p:cNvGrpSpPr/>
          <p:nvPr/>
        </p:nvGrpSpPr>
        <p:grpSpPr>
          <a:xfrm>
            <a:off x="3255258" y="1665702"/>
            <a:ext cx="5514545" cy="1832455"/>
            <a:chOff x="3255258" y="1665702"/>
            <a:chExt cx="5514545" cy="1832455"/>
          </a:xfrm>
        </p:grpSpPr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7E2BF76B-2166-9362-6496-C725DD5A7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55258" y="2141382"/>
              <a:ext cx="483433" cy="493176"/>
            </a:xfrm>
            <a:prstGeom prst="rect">
              <a:avLst/>
            </a:prstGeom>
          </p:spPr>
        </p:pic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1BBB7EED-21C2-F299-3A2D-76967959C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86370" y="1665702"/>
              <a:ext cx="483433" cy="493176"/>
            </a:xfrm>
            <a:prstGeom prst="rect">
              <a:avLst/>
            </a:prstGeom>
          </p:spPr>
        </p:pic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F2DF300D-BBE7-095C-4240-E847B135E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3432" y="3004981"/>
              <a:ext cx="483433" cy="493176"/>
            </a:xfrm>
            <a:prstGeom prst="rect">
              <a:avLst/>
            </a:prstGeom>
          </p:spPr>
        </p:pic>
      </p:grpSp>
      <p:pic>
        <p:nvPicPr>
          <p:cNvPr id="39" name="Imagen 38">
            <a:extLst>
              <a:ext uri="{FF2B5EF4-FFF2-40B4-BE49-F238E27FC236}">
                <a16:creationId xmlns:a16="http://schemas.microsoft.com/office/drawing/2014/main" id="{5D6D2A2C-D2A3-58BC-70BC-8C4178840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14" y="2263325"/>
            <a:ext cx="483433" cy="49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7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179512" y="542670"/>
            <a:ext cx="8727295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que un proyecto pueda contribuir total o parcialmente al logro de sus propósitos, es necesario que desarrolle un servicio o producto concreto, que llamamos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específico del proyecto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en forma más abreviada,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del proyecto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s-UY" sz="14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icrosoft Sans Serif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3" name="Grupo 72"/>
          <p:cNvGrpSpPr/>
          <p:nvPr/>
        </p:nvGrpSpPr>
        <p:grpSpPr>
          <a:xfrm>
            <a:off x="5432688" y="1481413"/>
            <a:ext cx="3527147" cy="1335274"/>
            <a:chOff x="2636307" y="1749402"/>
            <a:chExt cx="3527147" cy="1335274"/>
          </a:xfrm>
        </p:grpSpPr>
        <p:sp>
          <p:nvSpPr>
            <p:cNvPr id="2" name="Rectángulo redondeado 1"/>
            <p:cNvSpPr/>
            <p:nvPr/>
          </p:nvSpPr>
          <p:spPr>
            <a:xfrm>
              <a:off x="2636307" y="1749402"/>
              <a:ext cx="1296144" cy="485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4644008" y="185912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5" name="Rectángulo redondeado 14"/>
            <p:cNvSpPr/>
            <p:nvPr/>
          </p:nvSpPr>
          <p:spPr>
            <a:xfrm>
              <a:off x="4723294" y="2294598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572000" y="272463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6" name="Conector recto de flecha 5"/>
            <p:cNvCxnSpPr>
              <a:stCxn id="2" idx="3"/>
              <a:endCxn id="3" idx="1"/>
            </p:cNvCxnSpPr>
            <p:nvPr/>
          </p:nvCxnSpPr>
          <p:spPr>
            <a:xfrm>
              <a:off x="3932451" y="1992125"/>
              <a:ext cx="711557" cy="470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>
              <a:stCxn id="2" idx="3"/>
              <a:endCxn id="15" idx="1"/>
            </p:cNvCxnSpPr>
            <p:nvPr/>
          </p:nvCxnSpPr>
          <p:spPr>
            <a:xfrm>
              <a:off x="3932451" y="1992125"/>
              <a:ext cx="790843" cy="4824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>
              <a:stCxn id="2" idx="3"/>
              <a:endCxn id="16" idx="1"/>
            </p:cNvCxnSpPr>
            <p:nvPr/>
          </p:nvCxnSpPr>
          <p:spPr>
            <a:xfrm>
              <a:off x="3932451" y="1992125"/>
              <a:ext cx="639549" cy="9125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Objetivo específico del proyecto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28EEA852-DC13-E6B3-7191-5432BA360F21}"/>
              </a:ext>
            </a:extLst>
          </p:cNvPr>
          <p:cNvSpPr/>
          <p:nvPr/>
        </p:nvSpPr>
        <p:spPr>
          <a:xfrm>
            <a:off x="118459" y="1350683"/>
            <a:ext cx="4237517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objetivo del proyecto debe indicar un resultado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específico,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 cual pueda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medirse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 logro, que sea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relevante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los propósitos y que sea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alcanzable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 los medios que cuenta el proyecto.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0F8ED70-8E0F-B71D-8FD2-07CE5571E02A}"/>
              </a:ext>
            </a:extLst>
          </p:cNvPr>
          <p:cNvGrpSpPr/>
          <p:nvPr/>
        </p:nvGrpSpPr>
        <p:grpSpPr>
          <a:xfrm>
            <a:off x="5782578" y="3115311"/>
            <a:ext cx="3239884" cy="1256639"/>
            <a:chOff x="4605823" y="338602"/>
            <a:chExt cx="3256251" cy="1256639"/>
          </a:xfrm>
        </p:grpSpPr>
        <p:sp>
          <p:nvSpPr>
            <p:cNvPr id="13" name="Rectángulo redondeado 20">
              <a:extLst>
                <a:ext uri="{FF2B5EF4-FFF2-40B4-BE49-F238E27FC236}">
                  <a16:creationId xmlns:a16="http://schemas.microsoft.com/office/drawing/2014/main" id="{76726736-EFFA-15AD-A296-B8FB3D105B50}"/>
                </a:ext>
              </a:extLst>
            </p:cNvPr>
            <p:cNvSpPr/>
            <p:nvPr/>
          </p:nvSpPr>
          <p:spPr>
            <a:xfrm>
              <a:off x="5076973" y="369216"/>
              <a:ext cx="2751029" cy="12260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F392468E-6438-0E28-4785-390945F8C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05823" y="338602"/>
              <a:ext cx="636113" cy="638220"/>
            </a:xfrm>
            <a:prstGeom prst="rect">
              <a:avLst/>
            </a:prstGeom>
            <a:ln>
              <a:noFill/>
            </a:ln>
          </p:spPr>
        </p:pic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FE5A7329-0D30-249A-5F0D-FBB3D81504EF}"/>
                </a:ext>
              </a:extLst>
            </p:cNvPr>
            <p:cNvSpPr txBox="1"/>
            <p:nvPr/>
          </p:nvSpPr>
          <p:spPr>
            <a:xfrm>
              <a:off x="5241936" y="478978"/>
              <a:ext cx="26201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Buscar en la </a:t>
              </a:r>
              <a:r>
                <a:rPr kumimoji="0" lang="es-UY" sz="12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Guía de Fundamentos de Gestión de Proyectos,</a:t>
              </a: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 capítulo 1, qué significa que el objetivo específico debe cumplir </a:t>
              </a:r>
              <a:r>
                <a:rPr kumimoji="0" lang="es-UY" sz="12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la regla SMART</a:t>
              </a:r>
            </a:p>
          </p:txBody>
        </p:sp>
      </p:grpSp>
      <p:sp>
        <p:nvSpPr>
          <p:cNvPr id="36" name="Rectángulo: esquina doblada 35">
            <a:extLst>
              <a:ext uri="{FF2B5EF4-FFF2-40B4-BE49-F238E27FC236}">
                <a16:creationId xmlns:a16="http://schemas.microsoft.com/office/drawing/2014/main" id="{E61C40C1-2436-6879-C5D0-AD4491D39310}"/>
              </a:ext>
            </a:extLst>
          </p:cNvPr>
          <p:cNvSpPr/>
          <p:nvPr/>
        </p:nvSpPr>
        <p:spPr>
          <a:xfrm>
            <a:off x="5476410" y="2395611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Objetivo específico</a:t>
            </a:r>
          </a:p>
        </p:txBody>
      </p:sp>
      <p:sp>
        <p:nvSpPr>
          <p:cNvPr id="38" name="Flecha: a la derecha 37">
            <a:extLst>
              <a:ext uri="{FF2B5EF4-FFF2-40B4-BE49-F238E27FC236}">
                <a16:creationId xmlns:a16="http://schemas.microsoft.com/office/drawing/2014/main" id="{E9A4488E-6E1F-3529-14A3-FA5AB88907D1}"/>
              </a:ext>
            </a:extLst>
          </p:cNvPr>
          <p:cNvSpPr/>
          <p:nvPr/>
        </p:nvSpPr>
        <p:spPr>
          <a:xfrm rot="5400000">
            <a:off x="6002068" y="2026609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B2FA5549-D621-4DB7-A4C8-EA441FA6056D}"/>
              </a:ext>
            </a:extLst>
          </p:cNvPr>
          <p:cNvSpPr/>
          <p:nvPr/>
        </p:nvSpPr>
        <p:spPr>
          <a:xfrm>
            <a:off x="557365" y="2409932"/>
            <a:ext cx="3798611" cy="21236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Cuando se desea lograr varios resultados para el proyecto, hay dos alternativas: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indica toda la lista de resultados como una lista de objetivos específicos,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se define un único objetivo específico que abarque a los otros, los que luego se describen mejor en un documento que describa al proyecto.</a:t>
            </a:r>
          </a:p>
        </p:txBody>
      </p:sp>
    </p:spTree>
    <p:extLst>
      <p:ext uri="{BB962C8B-B14F-4D97-AF65-F5344CB8AC3E}">
        <p14:creationId xmlns:p14="http://schemas.microsoft.com/office/powerpoint/2010/main" val="394094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8" grpId="0" animBg="1"/>
      <p:bldP spid="36" grpId="0" animBg="1"/>
      <p:bldP spid="38" grpId="0" animBg="1"/>
      <p:bldP spid="4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grpSp>
        <p:nvGrpSpPr>
          <p:cNvPr id="73" name="Grupo 72"/>
          <p:cNvGrpSpPr/>
          <p:nvPr/>
        </p:nvGrpSpPr>
        <p:grpSpPr>
          <a:xfrm>
            <a:off x="467544" y="746672"/>
            <a:ext cx="3527147" cy="1335274"/>
            <a:chOff x="2636307" y="1749402"/>
            <a:chExt cx="3527147" cy="1335274"/>
          </a:xfrm>
        </p:grpSpPr>
        <p:sp>
          <p:nvSpPr>
            <p:cNvPr id="2" name="Rectángulo redondeado 1"/>
            <p:cNvSpPr/>
            <p:nvPr/>
          </p:nvSpPr>
          <p:spPr>
            <a:xfrm>
              <a:off x="2636307" y="1749402"/>
              <a:ext cx="1296144" cy="485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4644008" y="185912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5" name="Rectángulo redondeado 14"/>
            <p:cNvSpPr/>
            <p:nvPr/>
          </p:nvSpPr>
          <p:spPr>
            <a:xfrm>
              <a:off x="4723294" y="2294598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572000" y="272463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6" name="Conector recto de flecha 5"/>
            <p:cNvCxnSpPr>
              <a:stCxn id="2" idx="3"/>
              <a:endCxn id="3" idx="1"/>
            </p:cNvCxnSpPr>
            <p:nvPr/>
          </p:nvCxnSpPr>
          <p:spPr>
            <a:xfrm>
              <a:off x="3932451" y="1992125"/>
              <a:ext cx="711557" cy="470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>
              <a:stCxn id="2" idx="3"/>
              <a:endCxn id="15" idx="1"/>
            </p:cNvCxnSpPr>
            <p:nvPr/>
          </p:nvCxnSpPr>
          <p:spPr>
            <a:xfrm>
              <a:off x="3932451" y="1992125"/>
              <a:ext cx="790843" cy="4824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>
              <a:stCxn id="2" idx="3"/>
              <a:endCxn id="16" idx="1"/>
            </p:cNvCxnSpPr>
            <p:nvPr/>
          </p:nvCxnSpPr>
          <p:spPr>
            <a:xfrm>
              <a:off x="3932451" y="1992125"/>
              <a:ext cx="639549" cy="9125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Objetivo específico del proyecto</a:t>
            </a:r>
          </a:p>
        </p:txBody>
      </p:sp>
      <p:sp>
        <p:nvSpPr>
          <p:cNvPr id="36" name="Rectángulo: esquina doblada 35">
            <a:extLst>
              <a:ext uri="{FF2B5EF4-FFF2-40B4-BE49-F238E27FC236}">
                <a16:creationId xmlns:a16="http://schemas.microsoft.com/office/drawing/2014/main" id="{E61C40C1-2436-6879-C5D0-AD4491D39310}"/>
              </a:ext>
            </a:extLst>
          </p:cNvPr>
          <p:cNvSpPr/>
          <p:nvPr/>
        </p:nvSpPr>
        <p:spPr>
          <a:xfrm>
            <a:off x="470952" y="1715720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Objetivo específico</a:t>
            </a:r>
          </a:p>
        </p:txBody>
      </p:sp>
      <p:sp>
        <p:nvSpPr>
          <p:cNvPr id="38" name="Flecha: a la derecha 37">
            <a:extLst>
              <a:ext uri="{FF2B5EF4-FFF2-40B4-BE49-F238E27FC236}">
                <a16:creationId xmlns:a16="http://schemas.microsoft.com/office/drawing/2014/main" id="{E9A4488E-6E1F-3529-14A3-FA5AB88907D1}"/>
              </a:ext>
            </a:extLst>
          </p:cNvPr>
          <p:cNvSpPr/>
          <p:nvPr/>
        </p:nvSpPr>
        <p:spPr>
          <a:xfrm rot="5400000">
            <a:off x="928472" y="1347106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0592CA93-D185-FE35-57DF-C4315553E9C1}"/>
              </a:ext>
            </a:extLst>
          </p:cNvPr>
          <p:cNvSpPr/>
          <p:nvPr/>
        </p:nvSpPr>
        <p:spPr>
          <a:xfrm>
            <a:off x="4417646" y="373884"/>
            <a:ext cx="4619574" cy="153888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enunciado del proyecto debe indicar una acción de hacer algo concreto, un resultado que se espera al finalizar el proyecto.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lo posible indicar alguna meta a alcanzar o a qué población va dirigido, aunque esto se puede especificar en un documento más detallado.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867513F2-AD8D-738E-1F77-5961D431677D}"/>
              </a:ext>
            </a:extLst>
          </p:cNvPr>
          <p:cNvGrpSpPr/>
          <p:nvPr/>
        </p:nvGrpSpPr>
        <p:grpSpPr>
          <a:xfrm>
            <a:off x="544359" y="2603805"/>
            <a:ext cx="4020343" cy="523220"/>
            <a:chOff x="551657" y="2405391"/>
            <a:chExt cx="4020343" cy="523220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1CD85507-F4BD-1D07-11BC-4F27F8C0B361}"/>
                </a:ext>
              </a:extLst>
            </p:cNvPr>
            <p:cNvSpPr/>
            <p:nvPr/>
          </p:nvSpPr>
          <p:spPr>
            <a:xfrm>
              <a:off x="982555" y="2405391"/>
              <a:ext cx="3589445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Implantar el expediente electrónico en hasta tres organismos antes de fin de año</a:t>
              </a:r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2D473063-E754-6B79-2012-050DE9454F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657" y="2504849"/>
              <a:ext cx="348109" cy="343588"/>
            </a:xfrm>
            <a:prstGeom prst="rect">
              <a:avLst/>
            </a:prstGeom>
          </p:spPr>
        </p:pic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5A536ED4-CC6E-9E10-FC65-AA25A7E0107A}"/>
              </a:ext>
            </a:extLst>
          </p:cNvPr>
          <p:cNvGrpSpPr/>
          <p:nvPr/>
        </p:nvGrpSpPr>
        <p:grpSpPr>
          <a:xfrm>
            <a:off x="544358" y="3213863"/>
            <a:ext cx="3876327" cy="954107"/>
            <a:chOff x="551656" y="3015449"/>
            <a:chExt cx="3876327" cy="954107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6C62AD45-0AFE-B059-A80A-98B21962405A}"/>
                </a:ext>
              </a:extLst>
            </p:cNvPr>
            <p:cNvSpPr/>
            <p:nvPr/>
          </p:nvSpPr>
          <p:spPr>
            <a:xfrm>
              <a:off x="976792" y="3015449"/>
              <a:ext cx="3451191" cy="95410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Organizar un plan de hasta 5 eventos de comunicación sobre seguridad de la información en escuelas de Montevideo y San José.</a:t>
              </a:r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F3AEDCF3-0BBC-591F-86C6-C02DC8C91D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656" y="3126464"/>
              <a:ext cx="348109" cy="343588"/>
            </a:xfrm>
            <a:prstGeom prst="rect">
              <a:avLst/>
            </a:prstGeom>
          </p:spPr>
        </p:pic>
      </p:grpSp>
      <p:grpSp>
        <p:nvGrpSpPr>
          <p:cNvPr id="32" name="Grupo 31">
            <a:extLst>
              <a:ext uri="{FF2B5EF4-FFF2-40B4-BE49-F238E27FC236}">
                <a16:creationId xmlns:a16="http://schemas.microsoft.com/office/drawing/2014/main" id="{0FBC6780-85EA-EE31-0B74-A7B8D56A9556}"/>
              </a:ext>
            </a:extLst>
          </p:cNvPr>
          <p:cNvGrpSpPr/>
          <p:nvPr/>
        </p:nvGrpSpPr>
        <p:grpSpPr>
          <a:xfrm>
            <a:off x="4784199" y="2231731"/>
            <a:ext cx="4253021" cy="765240"/>
            <a:chOff x="4784199" y="2231731"/>
            <a:chExt cx="4253021" cy="765240"/>
          </a:xfrm>
        </p:grpSpPr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6071924E-1BDB-A8FD-156B-8C4CEA99C2F3}"/>
                </a:ext>
              </a:extLst>
            </p:cNvPr>
            <p:cNvGrpSpPr/>
            <p:nvPr/>
          </p:nvGrpSpPr>
          <p:grpSpPr>
            <a:xfrm>
              <a:off x="4784199" y="2231731"/>
              <a:ext cx="3822743" cy="369107"/>
              <a:chOff x="4784199" y="2231731"/>
              <a:chExt cx="3822743" cy="369107"/>
            </a:xfrm>
          </p:grpSpPr>
          <p:sp>
            <p:nvSpPr>
              <p:cNvPr id="7" name="Rectángulo 6">
                <a:extLst>
                  <a:ext uri="{FF2B5EF4-FFF2-40B4-BE49-F238E27FC236}">
                    <a16:creationId xmlns:a16="http://schemas.microsoft.com/office/drawing/2014/main" id="{2135BA1C-8618-A627-FCB0-F3ADBE671570}"/>
                  </a:ext>
                </a:extLst>
              </p:cNvPr>
              <p:cNvSpPr/>
              <p:nvPr/>
            </p:nvSpPr>
            <p:spPr>
              <a:xfrm>
                <a:off x="5155751" y="2231731"/>
                <a:ext cx="3451191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UY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“Comunidad de apoyo a la IA”</a:t>
                </a:r>
              </a:p>
            </p:txBody>
          </p:sp>
          <p:pic>
            <p:nvPicPr>
              <p:cNvPr id="22" name="Imagen 21">
                <a:extLst>
                  <a:ext uri="{FF2B5EF4-FFF2-40B4-BE49-F238E27FC236}">
                    <a16:creationId xmlns:a16="http://schemas.microsoft.com/office/drawing/2014/main" id="{957007F5-43B3-E3D7-1CA6-1EB0816139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84199" y="2231731"/>
                <a:ext cx="364251" cy="369107"/>
              </a:xfrm>
              <a:prstGeom prst="rect">
                <a:avLst/>
              </a:prstGeom>
            </p:spPr>
          </p:pic>
        </p:grp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id="{F8C764A6-8A6C-0F32-F1BC-F78617D9C446}"/>
                </a:ext>
              </a:extLst>
            </p:cNvPr>
            <p:cNvSpPr txBox="1"/>
            <p:nvPr/>
          </p:nvSpPr>
          <p:spPr>
            <a:xfrm>
              <a:off x="5186914" y="2535306"/>
              <a:ext cx="38503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(Falta un verbo que indique la acción ¿crear? ¿ampliar? ¿promover?)</a:t>
              </a:r>
            </a:p>
          </p:txBody>
        </p:sp>
      </p:grpSp>
      <p:grpSp>
        <p:nvGrpSpPr>
          <p:cNvPr id="33" name="Grupo 32">
            <a:extLst>
              <a:ext uri="{FF2B5EF4-FFF2-40B4-BE49-F238E27FC236}">
                <a16:creationId xmlns:a16="http://schemas.microsoft.com/office/drawing/2014/main" id="{FE03AB44-E85B-6AF1-4660-9BE1F97D76FA}"/>
              </a:ext>
            </a:extLst>
          </p:cNvPr>
          <p:cNvGrpSpPr/>
          <p:nvPr/>
        </p:nvGrpSpPr>
        <p:grpSpPr>
          <a:xfrm>
            <a:off x="4784199" y="3136806"/>
            <a:ext cx="4253021" cy="1215702"/>
            <a:chOff x="4784199" y="3136806"/>
            <a:chExt cx="4253021" cy="1215702"/>
          </a:xfrm>
        </p:grpSpPr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335957D1-1AA1-F72B-FDD0-971470E237DE}"/>
                </a:ext>
              </a:extLst>
            </p:cNvPr>
            <p:cNvGrpSpPr/>
            <p:nvPr/>
          </p:nvGrpSpPr>
          <p:grpSpPr>
            <a:xfrm>
              <a:off x="4784199" y="3136806"/>
              <a:ext cx="3853906" cy="523220"/>
              <a:chOff x="4716016" y="2514353"/>
              <a:chExt cx="3853906" cy="523220"/>
            </a:xfrm>
          </p:grpSpPr>
          <p:sp>
            <p:nvSpPr>
              <p:cNvPr id="29" name="Rectángulo 28">
                <a:extLst>
                  <a:ext uri="{FF2B5EF4-FFF2-40B4-BE49-F238E27FC236}">
                    <a16:creationId xmlns:a16="http://schemas.microsoft.com/office/drawing/2014/main" id="{02FF4D15-4E9B-3899-8861-52F4BFCD7C0D}"/>
                  </a:ext>
                </a:extLst>
              </p:cNvPr>
              <p:cNvSpPr/>
              <p:nvPr/>
            </p:nvSpPr>
            <p:spPr>
              <a:xfrm>
                <a:off x="5118731" y="2514353"/>
                <a:ext cx="3451191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UY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”lograr que los ciudadanos estén más contentos”</a:t>
                </a:r>
              </a:p>
            </p:txBody>
          </p:sp>
          <p:pic>
            <p:nvPicPr>
              <p:cNvPr id="30" name="Imagen 29">
                <a:extLst>
                  <a:ext uri="{FF2B5EF4-FFF2-40B4-BE49-F238E27FC236}">
                    <a16:creationId xmlns:a16="http://schemas.microsoft.com/office/drawing/2014/main" id="{5ECEED2C-F040-947F-8D52-DC2E844BDA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16016" y="2591410"/>
                <a:ext cx="364251" cy="369107"/>
              </a:xfrm>
              <a:prstGeom prst="rect">
                <a:avLst/>
              </a:prstGeom>
            </p:spPr>
          </p:pic>
        </p:grp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7EB19E5F-1906-E9D1-C233-D2A1E33D1A64}"/>
                </a:ext>
              </a:extLst>
            </p:cNvPr>
            <p:cNvSpPr txBox="1"/>
            <p:nvPr/>
          </p:nvSpPr>
          <p:spPr>
            <a:xfrm>
              <a:off x="5186914" y="3706177"/>
              <a:ext cx="38503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(Poco específico, probablemente difícil de alcanzar para un solo proyecto. Es más parecido a un propósito, al cual éste y otros proyectos contribuyen)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382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uiExpand="1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grpSp>
        <p:nvGrpSpPr>
          <p:cNvPr id="73" name="Grupo 72"/>
          <p:cNvGrpSpPr/>
          <p:nvPr/>
        </p:nvGrpSpPr>
        <p:grpSpPr>
          <a:xfrm>
            <a:off x="467544" y="746672"/>
            <a:ext cx="3527147" cy="1335274"/>
            <a:chOff x="2636307" y="1749402"/>
            <a:chExt cx="3527147" cy="1335274"/>
          </a:xfrm>
        </p:grpSpPr>
        <p:sp>
          <p:nvSpPr>
            <p:cNvPr id="2" name="Rectángulo redondeado 1"/>
            <p:cNvSpPr/>
            <p:nvPr/>
          </p:nvSpPr>
          <p:spPr>
            <a:xfrm>
              <a:off x="2636307" y="1749402"/>
              <a:ext cx="1296144" cy="485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4644008" y="185912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5" name="Rectángulo redondeado 14"/>
            <p:cNvSpPr/>
            <p:nvPr/>
          </p:nvSpPr>
          <p:spPr>
            <a:xfrm>
              <a:off x="4723294" y="2294598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572000" y="272463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6" name="Conector recto de flecha 5"/>
            <p:cNvCxnSpPr>
              <a:stCxn id="2" idx="3"/>
              <a:endCxn id="3" idx="1"/>
            </p:cNvCxnSpPr>
            <p:nvPr/>
          </p:nvCxnSpPr>
          <p:spPr>
            <a:xfrm>
              <a:off x="3932451" y="1992125"/>
              <a:ext cx="711557" cy="470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>
              <a:stCxn id="2" idx="3"/>
              <a:endCxn id="15" idx="1"/>
            </p:cNvCxnSpPr>
            <p:nvPr/>
          </p:nvCxnSpPr>
          <p:spPr>
            <a:xfrm>
              <a:off x="3932451" y="1992125"/>
              <a:ext cx="790843" cy="4824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>
              <a:stCxn id="2" idx="3"/>
              <a:endCxn id="16" idx="1"/>
            </p:cNvCxnSpPr>
            <p:nvPr/>
          </p:nvCxnSpPr>
          <p:spPr>
            <a:xfrm>
              <a:off x="3932451" y="1992125"/>
              <a:ext cx="639549" cy="9125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Entregables del proyecto</a:t>
            </a:r>
          </a:p>
        </p:txBody>
      </p:sp>
      <p:sp>
        <p:nvSpPr>
          <p:cNvPr id="38" name="Flecha: a la derecha 37">
            <a:extLst>
              <a:ext uri="{FF2B5EF4-FFF2-40B4-BE49-F238E27FC236}">
                <a16:creationId xmlns:a16="http://schemas.microsoft.com/office/drawing/2014/main" id="{E9A4488E-6E1F-3529-14A3-FA5AB88907D1}"/>
              </a:ext>
            </a:extLst>
          </p:cNvPr>
          <p:cNvSpPr/>
          <p:nvPr/>
        </p:nvSpPr>
        <p:spPr>
          <a:xfrm rot="5400000">
            <a:off x="928472" y="1347106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760AB7FF-91C7-46A3-5C37-BBD6584EA089}"/>
              </a:ext>
            </a:extLst>
          </p:cNvPr>
          <p:cNvSpPr/>
          <p:nvPr/>
        </p:nvSpPr>
        <p:spPr>
          <a:xfrm>
            <a:off x="3275856" y="2571750"/>
            <a:ext cx="5401845" cy="19082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entregable final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un elemento tangible que representa a cualquiera de los resultados logrados por el proyecto.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el objetivo es un producto, el entregable final es el propio producto.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el objetivo resulta en un servicio o transformación, se requiere de un entregable tangible, como un documento, para poder medir y verificar su logro.</a:t>
            </a:r>
          </a:p>
        </p:txBody>
      </p:sp>
      <p:sp>
        <p:nvSpPr>
          <p:cNvPr id="39" name="Rectángulo: esquinas superiores cortadas 38">
            <a:extLst>
              <a:ext uri="{FF2B5EF4-FFF2-40B4-BE49-F238E27FC236}">
                <a16:creationId xmlns:a16="http://schemas.microsoft.com/office/drawing/2014/main" id="{A4CC3871-35A4-C582-A69E-412370E8933E}"/>
              </a:ext>
            </a:extLst>
          </p:cNvPr>
          <p:cNvSpPr/>
          <p:nvPr/>
        </p:nvSpPr>
        <p:spPr>
          <a:xfrm>
            <a:off x="1619672" y="2504351"/>
            <a:ext cx="1359629" cy="610058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Entregable final</a:t>
            </a:r>
          </a:p>
        </p:txBody>
      </p:sp>
      <p:sp>
        <p:nvSpPr>
          <p:cNvPr id="40" name="Rectángulo: esquina doblada 39">
            <a:extLst>
              <a:ext uri="{FF2B5EF4-FFF2-40B4-BE49-F238E27FC236}">
                <a16:creationId xmlns:a16="http://schemas.microsoft.com/office/drawing/2014/main" id="{C006F809-E937-F8E2-4AA4-9C4E841591AC}"/>
              </a:ext>
            </a:extLst>
          </p:cNvPr>
          <p:cNvSpPr/>
          <p:nvPr/>
        </p:nvSpPr>
        <p:spPr>
          <a:xfrm>
            <a:off x="470952" y="1715720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Objetivo específico</a:t>
            </a:r>
          </a:p>
        </p:txBody>
      </p:sp>
      <p:cxnSp>
        <p:nvCxnSpPr>
          <p:cNvPr id="43" name="Conector: angular 42">
            <a:extLst>
              <a:ext uri="{FF2B5EF4-FFF2-40B4-BE49-F238E27FC236}">
                <a16:creationId xmlns:a16="http://schemas.microsoft.com/office/drawing/2014/main" id="{A8A90E47-87C4-7FF7-5926-7961701B6D32}"/>
              </a:ext>
            </a:extLst>
          </p:cNvPr>
          <p:cNvCxnSpPr>
            <a:stCxn id="40" idx="2"/>
            <a:endCxn id="39" idx="2"/>
          </p:cNvCxnSpPr>
          <p:nvPr/>
        </p:nvCxnSpPr>
        <p:spPr>
          <a:xfrm rot="16200000" flipH="1">
            <a:off x="1108693" y="2298401"/>
            <a:ext cx="483602" cy="538356"/>
          </a:xfrm>
          <a:prstGeom prst="bentConnector2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 43">
            <a:extLst>
              <a:ext uri="{FF2B5EF4-FFF2-40B4-BE49-F238E27FC236}">
                <a16:creationId xmlns:a16="http://schemas.microsoft.com/office/drawing/2014/main" id="{6A4F70C4-2EB3-D7ED-7853-013777F68E0D}"/>
              </a:ext>
            </a:extLst>
          </p:cNvPr>
          <p:cNvSpPr/>
          <p:nvPr/>
        </p:nvSpPr>
        <p:spPr>
          <a:xfrm>
            <a:off x="4436787" y="308933"/>
            <a:ext cx="4619574" cy="21236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objetivo del proyecto implica el logro de un resultado. Este resultado puede ser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Tangible: (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producto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Por ejemplo, un documento, el software funcionando, un equipamiento entregado, o un local refaccionado.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Intangible: (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servicio o transformación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 ejemplo, una consultoría, una capacitación a ciudadanos, una mejora en el clima laboral, o mayor eficiencia de un trabajo.</a:t>
            </a:r>
          </a:p>
        </p:txBody>
      </p:sp>
    </p:spTree>
    <p:extLst>
      <p:ext uri="{BB962C8B-B14F-4D97-AF65-F5344CB8AC3E}">
        <p14:creationId xmlns:p14="http://schemas.microsoft.com/office/powerpoint/2010/main" val="209628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autoUpdateAnimBg="0"/>
      <p:bldP spid="44" grpId="0" uiExpand="1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7C8C9293-764A-219C-D003-A6CE6E279E0A}"/>
              </a:ext>
            </a:extLst>
          </p:cNvPr>
          <p:cNvGraphicFramePr>
            <a:graphicFrameLocks noGrp="1"/>
          </p:cNvGraphicFramePr>
          <p:nvPr/>
        </p:nvGraphicFramePr>
        <p:xfrm>
          <a:off x="4129688" y="540566"/>
          <a:ext cx="4834800" cy="3975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35137">
                  <a:extLst>
                    <a:ext uri="{9D8B030D-6E8A-4147-A177-3AD203B41FA5}">
                      <a16:colId xmlns:a16="http://schemas.microsoft.com/office/drawing/2014/main" val="4082117557"/>
                    </a:ext>
                  </a:extLst>
                </a:gridCol>
                <a:gridCol w="2499663">
                  <a:extLst>
                    <a:ext uri="{9D8B030D-6E8A-4147-A177-3AD203B41FA5}">
                      <a16:colId xmlns:a16="http://schemas.microsoft.com/office/drawing/2014/main" val="338464057"/>
                    </a:ext>
                  </a:extLst>
                </a:gridCol>
              </a:tblGrid>
              <a:tr h="993850">
                <a:tc>
                  <a:txBody>
                    <a:bodyPr/>
                    <a:lstStyle/>
                    <a:p>
                      <a:endParaRPr lang="es-U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UY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650542"/>
                  </a:ext>
                </a:extLst>
              </a:tr>
              <a:tr h="993850">
                <a:tc>
                  <a:txBody>
                    <a:bodyPr/>
                    <a:lstStyle/>
                    <a:p>
                      <a:endParaRPr lang="es-UY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UY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616233"/>
                  </a:ext>
                </a:extLst>
              </a:tr>
              <a:tr h="993850">
                <a:tc>
                  <a:txBody>
                    <a:bodyPr/>
                    <a:lstStyle/>
                    <a:p>
                      <a:endParaRPr lang="es-U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U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415944"/>
                  </a:ext>
                </a:extLst>
              </a:tr>
              <a:tr h="993850">
                <a:tc>
                  <a:txBody>
                    <a:bodyPr/>
                    <a:lstStyle/>
                    <a:p>
                      <a:endParaRPr lang="es-U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U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7016471"/>
                  </a:ext>
                </a:extLst>
              </a:tr>
            </a:tbl>
          </a:graphicData>
        </a:graphic>
      </p:graphicFrame>
      <p:sp>
        <p:nvSpPr>
          <p:cNvPr id="20" name="CuadroTexto 19"/>
          <p:cNvSpPr txBox="1"/>
          <p:nvPr/>
        </p:nvSpPr>
        <p:spPr>
          <a:xfrm>
            <a:off x="8093491" y="4662078"/>
            <a:ext cx="9628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grpSp>
        <p:nvGrpSpPr>
          <p:cNvPr id="73" name="Grupo 72"/>
          <p:cNvGrpSpPr/>
          <p:nvPr/>
        </p:nvGrpSpPr>
        <p:grpSpPr>
          <a:xfrm>
            <a:off x="467544" y="746672"/>
            <a:ext cx="3527147" cy="1335274"/>
            <a:chOff x="2636307" y="1749402"/>
            <a:chExt cx="3527147" cy="1335274"/>
          </a:xfrm>
        </p:grpSpPr>
        <p:sp>
          <p:nvSpPr>
            <p:cNvPr id="2" name="Rectángulo redondeado 1"/>
            <p:cNvSpPr/>
            <p:nvPr/>
          </p:nvSpPr>
          <p:spPr>
            <a:xfrm>
              <a:off x="2636307" y="1749402"/>
              <a:ext cx="1296144" cy="485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4644008" y="185912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5" name="Rectángulo redondeado 14"/>
            <p:cNvSpPr/>
            <p:nvPr/>
          </p:nvSpPr>
          <p:spPr>
            <a:xfrm>
              <a:off x="4723294" y="2294598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572000" y="272463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6" name="Conector recto de flecha 5"/>
            <p:cNvCxnSpPr>
              <a:stCxn id="2" idx="3"/>
              <a:endCxn id="3" idx="1"/>
            </p:cNvCxnSpPr>
            <p:nvPr/>
          </p:nvCxnSpPr>
          <p:spPr>
            <a:xfrm>
              <a:off x="3932451" y="1992125"/>
              <a:ext cx="711557" cy="470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>
              <a:stCxn id="2" idx="3"/>
              <a:endCxn id="15" idx="1"/>
            </p:cNvCxnSpPr>
            <p:nvPr/>
          </p:nvCxnSpPr>
          <p:spPr>
            <a:xfrm>
              <a:off x="3932451" y="1992125"/>
              <a:ext cx="790843" cy="4824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>
              <a:stCxn id="2" idx="3"/>
              <a:endCxn id="16" idx="1"/>
            </p:cNvCxnSpPr>
            <p:nvPr/>
          </p:nvCxnSpPr>
          <p:spPr>
            <a:xfrm>
              <a:off x="3932451" y="1992125"/>
              <a:ext cx="639549" cy="9125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Entregables del proyecto</a:t>
            </a:r>
          </a:p>
        </p:txBody>
      </p:sp>
      <p:sp>
        <p:nvSpPr>
          <p:cNvPr id="38" name="Flecha: a la derecha 37">
            <a:extLst>
              <a:ext uri="{FF2B5EF4-FFF2-40B4-BE49-F238E27FC236}">
                <a16:creationId xmlns:a16="http://schemas.microsoft.com/office/drawing/2014/main" id="{E9A4488E-6E1F-3529-14A3-FA5AB88907D1}"/>
              </a:ext>
            </a:extLst>
          </p:cNvPr>
          <p:cNvSpPr/>
          <p:nvPr/>
        </p:nvSpPr>
        <p:spPr>
          <a:xfrm rot="5400000">
            <a:off x="928472" y="1347106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39" name="Rectángulo: esquinas superiores cortadas 38">
            <a:extLst>
              <a:ext uri="{FF2B5EF4-FFF2-40B4-BE49-F238E27FC236}">
                <a16:creationId xmlns:a16="http://schemas.microsoft.com/office/drawing/2014/main" id="{A4CC3871-35A4-C582-A69E-412370E8933E}"/>
              </a:ext>
            </a:extLst>
          </p:cNvPr>
          <p:cNvSpPr/>
          <p:nvPr/>
        </p:nvSpPr>
        <p:spPr>
          <a:xfrm>
            <a:off x="1619672" y="2504351"/>
            <a:ext cx="1359629" cy="610058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Entregable final</a:t>
            </a:r>
          </a:p>
        </p:txBody>
      </p:sp>
      <p:sp>
        <p:nvSpPr>
          <p:cNvPr id="40" name="Rectángulo: esquina doblada 39">
            <a:extLst>
              <a:ext uri="{FF2B5EF4-FFF2-40B4-BE49-F238E27FC236}">
                <a16:creationId xmlns:a16="http://schemas.microsoft.com/office/drawing/2014/main" id="{C006F809-E937-F8E2-4AA4-9C4E841591AC}"/>
              </a:ext>
            </a:extLst>
          </p:cNvPr>
          <p:cNvSpPr/>
          <p:nvPr/>
        </p:nvSpPr>
        <p:spPr>
          <a:xfrm>
            <a:off x="470952" y="1715720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Objetivo específico</a:t>
            </a:r>
          </a:p>
        </p:txBody>
      </p:sp>
      <p:cxnSp>
        <p:nvCxnSpPr>
          <p:cNvPr id="43" name="Conector: angular 42">
            <a:extLst>
              <a:ext uri="{FF2B5EF4-FFF2-40B4-BE49-F238E27FC236}">
                <a16:creationId xmlns:a16="http://schemas.microsoft.com/office/drawing/2014/main" id="{A8A90E47-87C4-7FF7-5926-7961701B6D32}"/>
              </a:ext>
            </a:extLst>
          </p:cNvPr>
          <p:cNvCxnSpPr>
            <a:stCxn id="40" idx="2"/>
            <a:endCxn id="39" idx="2"/>
          </p:cNvCxnSpPr>
          <p:nvPr/>
        </p:nvCxnSpPr>
        <p:spPr>
          <a:xfrm rot="16200000" flipH="1">
            <a:off x="1108693" y="2298401"/>
            <a:ext cx="483602" cy="538356"/>
          </a:xfrm>
          <a:prstGeom prst="bentConnector2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uadroTexto 3"/>
          <p:cNvSpPr txBox="1"/>
          <p:nvPr/>
        </p:nvSpPr>
        <p:spPr>
          <a:xfrm>
            <a:off x="8093491" y="4662078"/>
            <a:ext cx="9628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4DC52DC-A2B1-FED2-CC20-F7532048C0BB}"/>
              </a:ext>
            </a:extLst>
          </p:cNvPr>
          <p:cNvSpPr txBox="1"/>
          <p:nvPr/>
        </p:nvSpPr>
        <p:spPr>
          <a:xfrm>
            <a:off x="4255172" y="582295"/>
            <a:ext cx="21145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Desarrollar un nuevo procedimiento de atención de consultas (</a:t>
            </a:r>
            <a:r>
              <a:rPr kumimoji="0" lang="es-UY" sz="13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producto</a:t>
            </a: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-tangible)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46CDDF2-AEFF-1218-9F01-C7C36E5A139B}"/>
              </a:ext>
            </a:extLst>
          </p:cNvPr>
          <p:cNvSpPr txBox="1"/>
          <p:nvPr/>
        </p:nvSpPr>
        <p:spPr>
          <a:xfrm>
            <a:off x="4355976" y="153887"/>
            <a:ext cx="3101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Objetivo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75E20E0-31C8-6A79-519D-947A51D930A3}"/>
              </a:ext>
            </a:extLst>
          </p:cNvPr>
          <p:cNvSpPr txBox="1"/>
          <p:nvPr/>
        </p:nvSpPr>
        <p:spPr>
          <a:xfrm>
            <a:off x="6948264" y="159304"/>
            <a:ext cx="3101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Entregable final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74A9A28E-3889-0389-2112-965A3C88EE1C}"/>
              </a:ext>
            </a:extLst>
          </p:cNvPr>
          <p:cNvSpPr txBox="1"/>
          <p:nvPr/>
        </p:nvSpPr>
        <p:spPr>
          <a:xfrm>
            <a:off x="6600289" y="569500"/>
            <a:ext cx="22940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Documentación del procedimiento validada o un informe firmado aceptando su finalización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957C49A-962B-2717-6B86-182D1EE2BD1E}"/>
              </a:ext>
            </a:extLst>
          </p:cNvPr>
          <p:cNvSpPr txBox="1"/>
          <p:nvPr/>
        </p:nvSpPr>
        <p:spPr>
          <a:xfrm>
            <a:off x="4249693" y="1613472"/>
            <a:ext cx="21109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Capacitar a un grupo de funcionarios en el tema NNN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(</a:t>
            </a:r>
            <a:r>
              <a:rPr kumimoji="0" lang="es-UY" sz="13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servicio</a:t>
            </a: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-intangible)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4161BE1-BB09-3965-0B35-23A63AF0494A}"/>
              </a:ext>
            </a:extLst>
          </p:cNvPr>
          <p:cNvSpPr txBox="1"/>
          <p:nvPr/>
        </p:nvSpPr>
        <p:spPr>
          <a:xfrm>
            <a:off x="6602995" y="1662827"/>
            <a:ext cx="252109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Documentación que indique cuándo se hizo, y qué resultados se lograron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D60E12-4FEC-DDCE-2A02-748BD9C10016}"/>
              </a:ext>
            </a:extLst>
          </p:cNvPr>
          <p:cNvSpPr txBox="1"/>
          <p:nvPr/>
        </p:nvSpPr>
        <p:spPr>
          <a:xfrm>
            <a:off x="4282408" y="2610162"/>
            <a:ext cx="219676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Implantar una nueva versión del software GRP en el organismo NNN (</a:t>
            </a:r>
            <a:r>
              <a:rPr kumimoji="0" lang="es-UY" sz="13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producto</a:t>
            </a: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– tangible)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17A47BE-B09F-A586-C122-1BE50C59D5A3}"/>
              </a:ext>
            </a:extLst>
          </p:cNvPr>
          <p:cNvSpPr txBox="1"/>
          <p:nvPr/>
        </p:nvSpPr>
        <p:spPr>
          <a:xfrm>
            <a:off x="6559103" y="2610162"/>
            <a:ext cx="24503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Software funcionando o un informe con la aprobación del sponsor del proyecto en el organismo NNN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830B0F1-144B-C566-9041-8B8C1414344F}"/>
              </a:ext>
            </a:extLst>
          </p:cNvPr>
          <p:cNvSpPr txBox="1"/>
          <p:nvPr/>
        </p:nvSpPr>
        <p:spPr>
          <a:xfrm>
            <a:off x="4249693" y="3546869"/>
            <a:ext cx="219676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Lograr que el ciudadano participe más usando la app NNN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Transformación-</a:t>
            </a: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intangible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ED3ABB9-303A-4B9C-FE43-80188C162A4D}"/>
              </a:ext>
            </a:extLst>
          </p:cNvPr>
          <p:cNvSpPr txBox="1"/>
          <p:nvPr/>
        </p:nvSpPr>
        <p:spPr>
          <a:xfrm>
            <a:off x="6506169" y="3576199"/>
            <a:ext cx="245030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Estadística de accesos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Consultas a ciudadanos</a:t>
            </a:r>
          </a:p>
        </p:txBody>
      </p:sp>
    </p:spTree>
    <p:extLst>
      <p:ext uri="{BB962C8B-B14F-4D97-AF65-F5344CB8AC3E}">
        <p14:creationId xmlns:p14="http://schemas.microsoft.com/office/powerpoint/2010/main" val="263642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7" grpId="0"/>
      <p:bldP spid="35" grpId="0"/>
      <p:bldP spid="5" grpId="0"/>
      <p:bldP spid="7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Entregables de un proyecto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A9F64F-4BF8-FB9C-A608-241F1949452D}"/>
              </a:ext>
            </a:extLst>
          </p:cNvPr>
          <p:cNvSpPr txBox="1"/>
          <p:nvPr/>
        </p:nvSpPr>
        <p:spPr>
          <a:xfrm>
            <a:off x="3953399" y="345692"/>
            <a:ext cx="4661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entregable final se construye a partir de la realización de otros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entregables intermedios.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DEEE406-5A87-2ED8-6053-D821D21B710B}"/>
              </a:ext>
            </a:extLst>
          </p:cNvPr>
          <p:cNvGrpSpPr/>
          <p:nvPr/>
        </p:nvGrpSpPr>
        <p:grpSpPr>
          <a:xfrm>
            <a:off x="203331" y="650101"/>
            <a:ext cx="2712485" cy="820622"/>
            <a:chOff x="1203654" y="1073016"/>
            <a:chExt cx="2712485" cy="820622"/>
          </a:xfrm>
        </p:grpSpPr>
        <p:sp>
          <p:nvSpPr>
            <p:cNvPr id="7" name="Rectángulo redondeado 1">
              <a:extLst>
                <a:ext uri="{FF2B5EF4-FFF2-40B4-BE49-F238E27FC236}">
                  <a16:creationId xmlns:a16="http://schemas.microsoft.com/office/drawing/2014/main" id="{588279D2-78E2-AE55-FC11-5D36FBB320D6}"/>
                </a:ext>
              </a:extLst>
            </p:cNvPr>
            <p:cNvSpPr/>
            <p:nvPr/>
          </p:nvSpPr>
          <p:spPr>
            <a:xfrm>
              <a:off x="1203654" y="1533598"/>
              <a:ext cx="1296144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8" name="Rectángulo redondeado 2">
              <a:extLst>
                <a:ext uri="{FF2B5EF4-FFF2-40B4-BE49-F238E27FC236}">
                  <a16:creationId xmlns:a16="http://schemas.microsoft.com/office/drawing/2014/main" id="{2B5F7810-963D-7F4B-308B-E3214C3A64CD}"/>
                </a:ext>
              </a:extLst>
            </p:cNvPr>
            <p:cNvSpPr/>
            <p:nvPr/>
          </p:nvSpPr>
          <p:spPr>
            <a:xfrm>
              <a:off x="2475979" y="107301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010DC785-C2DA-136B-C581-A264B5E8F448}"/>
                </a:ext>
              </a:extLst>
            </p:cNvPr>
            <p:cNvCxnSpPr>
              <a:cxnSpLocks/>
              <a:stCxn id="7" idx="3"/>
              <a:endCxn id="8" idx="2"/>
            </p:cNvCxnSpPr>
            <p:nvPr/>
          </p:nvCxnSpPr>
          <p:spPr>
            <a:xfrm flipV="1">
              <a:off x="2499798" y="1433056"/>
              <a:ext cx="696261" cy="28056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F00C961F-D518-81DA-EA02-05839C083B0B}"/>
              </a:ext>
            </a:extLst>
          </p:cNvPr>
          <p:cNvSpPr/>
          <p:nvPr/>
        </p:nvSpPr>
        <p:spPr>
          <a:xfrm rot="5400000">
            <a:off x="666337" y="1565417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8" name="Rectángulo: esquinas superiores cortadas 17">
            <a:extLst>
              <a:ext uri="{FF2B5EF4-FFF2-40B4-BE49-F238E27FC236}">
                <a16:creationId xmlns:a16="http://schemas.microsoft.com/office/drawing/2014/main" id="{9D741C0A-025F-255C-E8FC-F11ACDC89FBA}"/>
              </a:ext>
            </a:extLst>
          </p:cNvPr>
          <p:cNvSpPr/>
          <p:nvPr/>
        </p:nvSpPr>
        <p:spPr>
          <a:xfrm>
            <a:off x="1847605" y="1917246"/>
            <a:ext cx="1359629" cy="610058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Entregable final</a:t>
            </a:r>
          </a:p>
        </p:txBody>
      </p:sp>
      <p:sp>
        <p:nvSpPr>
          <p:cNvPr id="19" name="Rectángulo: esquina doblada 18">
            <a:extLst>
              <a:ext uri="{FF2B5EF4-FFF2-40B4-BE49-F238E27FC236}">
                <a16:creationId xmlns:a16="http://schemas.microsoft.com/office/drawing/2014/main" id="{0E7E68EF-BCA1-0039-458C-0B0A244680F6}"/>
              </a:ext>
            </a:extLst>
          </p:cNvPr>
          <p:cNvSpPr/>
          <p:nvPr/>
        </p:nvSpPr>
        <p:spPr>
          <a:xfrm>
            <a:off x="278747" y="1912768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Objetivo específico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95168E6D-ABF5-EF9D-1028-A0D9F9B1B170}"/>
              </a:ext>
            </a:extLst>
          </p:cNvPr>
          <p:cNvCxnSpPr>
            <a:stCxn id="19" idx="3"/>
            <a:endCxn id="18" idx="2"/>
          </p:cNvCxnSpPr>
          <p:nvPr/>
        </p:nvCxnSpPr>
        <p:spPr>
          <a:xfrm>
            <a:off x="1499475" y="2217797"/>
            <a:ext cx="348130" cy="447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: esquinas superiores cortadas 25">
            <a:extLst>
              <a:ext uri="{FF2B5EF4-FFF2-40B4-BE49-F238E27FC236}">
                <a16:creationId xmlns:a16="http://schemas.microsoft.com/office/drawing/2014/main" id="{B58BEF71-166B-08BA-3A2A-F046F403A48E}"/>
              </a:ext>
            </a:extLst>
          </p:cNvPr>
          <p:cNvSpPr/>
          <p:nvPr/>
        </p:nvSpPr>
        <p:spPr>
          <a:xfrm>
            <a:off x="82758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E1</a:t>
            </a:r>
          </a:p>
        </p:txBody>
      </p:sp>
      <p:sp>
        <p:nvSpPr>
          <p:cNvPr id="27" name="Rectángulo: esquinas superiores cortadas 26">
            <a:extLst>
              <a:ext uri="{FF2B5EF4-FFF2-40B4-BE49-F238E27FC236}">
                <a16:creationId xmlns:a16="http://schemas.microsoft.com/office/drawing/2014/main" id="{442D0DC8-06DF-02AA-5E02-1DF172999A7A}"/>
              </a:ext>
            </a:extLst>
          </p:cNvPr>
          <p:cNvSpPr/>
          <p:nvPr/>
        </p:nvSpPr>
        <p:spPr>
          <a:xfrm>
            <a:off x="1976901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E2</a:t>
            </a:r>
          </a:p>
        </p:txBody>
      </p:sp>
      <p:sp>
        <p:nvSpPr>
          <p:cNvPr id="28" name="Rectángulo: esquinas superiores cortadas 27">
            <a:extLst>
              <a:ext uri="{FF2B5EF4-FFF2-40B4-BE49-F238E27FC236}">
                <a16:creationId xmlns:a16="http://schemas.microsoft.com/office/drawing/2014/main" id="{3040E482-3924-29EB-9DAE-51F5692AD9FC}"/>
              </a:ext>
            </a:extLst>
          </p:cNvPr>
          <p:cNvSpPr/>
          <p:nvPr/>
        </p:nvSpPr>
        <p:spPr>
          <a:xfrm>
            <a:off x="295466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E3</a:t>
            </a:r>
          </a:p>
        </p:txBody>
      </p:sp>
      <p:sp>
        <p:nvSpPr>
          <p:cNvPr id="29" name="Rectángulo: esquinas superiores cortadas 28">
            <a:extLst>
              <a:ext uri="{FF2B5EF4-FFF2-40B4-BE49-F238E27FC236}">
                <a16:creationId xmlns:a16="http://schemas.microsoft.com/office/drawing/2014/main" id="{9A183601-7747-C941-8135-9CA73433B4B7}"/>
              </a:ext>
            </a:extLst>
          </p:cNvPr>
          <p:cNvSpPr/>
          <p:nvPr/>
        </p:nvSpPr>
        <p:spPr>
          <a:xfrm>
            <a:off x="3085869" y="358421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E3.2</a:t>
            </a:r>
          </a:p>
        </p:txBody>
      </p:sp>
      <p:sp>
        <p:nvSpPr>
          <p:cNvPr id="30" name="Rectángulo: esquinas superiores cortadas 29">
            <a:extLst>
              <a:ext uri="{FF2B5EF4-FFF2-40B4-BE49-F238E27FC236}">
                <a16:creationId xmlns:a16="http://schemas.microsoft.com/office/drawing/2014/main" id="{D575FB47-AF3A-B746-34AC-31E06E1E5042}"/>
              </a:ext>
            </a:extLst>
          </p:cNvPr>
          <p:cNvSpPr/>
          <p:nvPr/>
        </p:nvSpPr>
        <p:spPr>
          <a:xfrm>
            <a:off x="3969994" y="3578506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E3.3</a:t>
            </a:r>
          </a:p>
        </p:txBody>
      </p:sp>
      <p:sp>
        <p:nvSpPr>
          <p:cNvPr id="31" name="Rectángulo: esquinas superiores cortadas 30">
            <a:extLst>
              <a:ext uri="{FF2B5EF4-FFF2-40B4-BE49-F238E27FC236}">
                <a16:creationId xmlns:a16="http://schemas.microsoft.com/office/drawing/2014/main" id="{F7A2F8F8-1BBD-9FDD-2D7C-FA7D43F1F6E7}"/>
              </a:ext>
            </a:extLst>
          </p:cNvPr>
          <p:cNvSpPr/>
          <p:nvPr/>
        </p:nvSpPr>
        <p:spPr>
          <a:xfrm>
            <a:off x="421082" y="357986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E1.1</a:t>
            </a:r>
          </a:p>
        </p:txBody>
      </p:sp>
      <p:sp>
        <p:nvSpPr>
          <p:cNvPr id="32" name="Rectángulo: esquinas superiores cortadas 31">
            <a:extLst>
              <a:ext uri="{FF2B5EF4-FFF2-40B4-BE49-F238E27FC236}">
                <a16:creationId xmlns:a16="http://schemas.microsoft.com/office/drawing/2014/main" id="{9C86C9D2-D0F7-172F-4185-ACE0C0007E2C}"/>
              </a:ext>
            </a:extLst>
          </p:cNvPr>
          <p:cNvSpPr/>
          <p:nvPr/>
        </p:nvSpPr>
        <p:spPr>
          <a:xfrm>
            <a:off x="1301071" y="358883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E1.2</a:t>
            </a:r>
          </a:p>
        </p:txBody>
      </p:sp>
      <p:sp>
        <p:nvSpPr>
          <p:cNvPr id="33" name="Rectángulo: esquinas superiores cortadas 32">
            <a:extLst>
              <a:ext uri="{FF2B5EF4-FFF2-40B4-BE49-F238E27FC236}">
                <a16:creationId xmlns:a16="http://schemas.microsoft.com/office/drawing/2014/main" id="{F0A4E22C-6213-19CC-1B8B-6431C026C8C6}"/>
              </a:ext>
            </a:extLst>
          </p:cNvPr>
          <p:cNvSpPr/>
          <p:nvPr/>
        </p:nvSpPr>
        <p:spPr>
          <a:xfrm>
            <a:off x="2216882" y="3574154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E3.1</a:t>
            </a:r>
          </a:p>
        </p:txBody>
      </p:sp>
      <p:cxnSp>
        <p:nvCxnSpPr>
          <p:cNvPr id="37" name="Conector: angular 36">
            <a:extLst>
              <a:ext uri="{FF2B5EF4-FFF2-40B4-BE49-F238E27FC236}">
                <a16:creationId xmlns:a16="http://schemas.microsoft.com/office/drawing/2014/main" id="{757D0499-3DBD-2D5F-F449-F5FD01C4B10C}"/>
              </a:ext>
            </a:extLst>
          </p:cNvPr>
          <p:cNvCxnSpPr>
            <a:cxnSpLocks/>
            <a:stCxn id="18" idx="1"/>
            <a:endCxn id="26" idx="3"/>
          </p:cNvCxnSpPr>
          <p:nvPr/>
        </p:nvCxnSpPr>
        <p:spPr>
          <a:xfrm rot="5400000">
            <a:off x="1663660" y="2002492"/>
            <a:ext cx="338949" cy="1388573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: angular 41">
            <a:extLst>
              <a:ext uri="{FF2B5EF4-FFF2-40B4-BE49-F238E27FC236}">
                <a16:creationId xmlns:a16="http://schemas.microsoft.com/office/drawing/2014/main" id="{6B9C8F24-10A8-EA9C-3AFF-92A51680542C}"/>
              </a:ext>
            </a:extLst>
          </p:cNvPr>
          <p:cNvCxnSpPr>
            <a:cxnSpLocks/>
            <a:stCxn id="18" idx="1"/>
            <a:endCxn id="27" idx="3"/>
          </p:cNvCxnSpPr>
          <p:nvPr/>
        </p:nvCxnSpPr>
        <p:spPr>
          <a:xfrm rot="5400000">
            <a:off x="2238318" y="2577150"/>
            <a:ext cx="338949" cy="239256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: angular 45">
            <a:extLst>
              <a:ext uri="{FF2B5EF4-FFF2-40B4-BE49-F238E27FC236}">
                <a16:creationId xmlns:a16="http://schemas.microsoft.com/office/drawing/2014/main" id="{F472FDA9-935E-AACC-47EE-2CFBFD1F0DE4}"/>
              </a:ext>
            </a:extLst>
          </p:cNvPr>
          <p:cNvCxnSpPr>
            <a:cxnSpLocks/>
            <a:stCxn id="18" idx="1"/>
            <a:endCxn id="28" idx="3"/>
          </p:cNvCxnSpPr>
          <p:nvPr/>
        </p:nvCxnSpPr>
        <p:spPr>
          <a:xfrm rot="16200000" flipH="1">
            <a:off x="2727199" y="2327524"/>
            <a:ext cx="338949" cy="73850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r 48">
            <a:extLst>
              <a:ext uri="{FF2B5EF4-FFF2-40B4-BE49-F238E27FC236}">
                <a16:creationId xmlns:a16="http://schemas.microsoft.com/office/drawing/2014/main" id="{4CE6BD67-84D1-621A-49FB-750EA2EE10FC}"/>
              </a:ext>
            </a:extLst>
          </p:cNvPr>
          <p:cNvCxnSpPr>
            <a:cxnSpLocks/>
            <a:stCxn id="26" idx="1"/>
            <a:endCxn id="31" idx="3"/>
          </p:cNvCxnSpPr>
          <p:nvPr/>
        </p:nvCxnSpPr>
        <p:spPr>
          <a:xfrm rot="5400000">
            <a:off x="803836" y="3244849"/>
            <a:ext cx="263521" cy="40650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: angular 51">
            <a:extLst>
              <a:ext uri="{FF2B5EF4-FFF2-40B4-BE49-F238E27FC236}">
                <a16:creationId xmlns:a16="http://schemas.microsoft.com/office/drawing/2014/main" id="{F69B2034-4A23-533F-9A39-F19AAEC471FE}"/>
              </a:ext>
            </a:extLst>
          </p:cNvPr>
          <p:cNvCxnSpPr>
            <a:cxnSpLocks/>
            <a:stCxn id="26" idx="1"/>
            <a:endCxn id="32" idx="3"/>
          </p:cNvCxnSpPr>
          <p:nvPr/>
        </p:nvCxnSpPr>
        <p:spPr>
          <a:xfrm rot="16200000" flipH="1">
            <a:off x="1239345" y="3215841"/>
            <a:ext cx="272491" cy="47348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angular 54">
            <a:extLst>
              <a:ext uri="{FF2B5EF4-FFF2-40B4-BE49-F238E27FC236}">
                <a16:creationId xmlns:a16="http://schemas.microsoft.com/office/drawing/2014/main" id="{1AEBCD9A-24BE-AEDB-6A94-B98D7D521993}"/>
              </a:ext>
            </a:extLst>
          </p:cNvPr>
          <p:cNvCxnSpPr>
            <a:cxnSpLocks/>
            <a:stCxn id="28" idx="1"/>
            <a:endCxn id="30" idx="3"/>
          </p:cNvCxnSpPr>
          <p:nvPr/>
        </p:nvCxnSpPr>
        <p:spPr>
          <a:xfrm rot="16200000" flipH="1">
            <a:off x="3642509" y="2939758"/>
            <a:ext cx="262166" cy="1015330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: angular 57">
            <a:extLst>
              <a:ext uri="{FF2B5EF4-FFF2-40B4-BE49-F238E27FC236}">
                <a16:creationId xmlns:a16="http://schemas.microsoft.com/office/drawing/2014/main" id="{171F2117-BFC6-9048-8DC9-38EF562D2282}"/>
              </a:ext>
            </a:extLst>
          </p:cNvPr>
          <p:cNvCxnSpPr>
            <a:cxnSpLocks/>
            <a:stCxn id="28" idx="1"/>
            <a:endCxn id="29" idx="3"/>
          </p:cNvCxnSpPr>
          <p:nvPr/>
        </p:nvCxnSpPr>
        <p:spPr>
          <a:xfrm rot="16200000" flipH="1">
            <a:off x="3197593" y="3384673"/>
            <a:ext cx="267873" cy="131205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: angular 60">
            <a:extLst>
              <a:ext uri="{FF2B5EF4-FFF2-40B4-BE49-F238E27FC236}">
                <a16:creationId xmlns:a16="http://schemas.microsoft.com/office/drawing/2014/main" id="{4AD44813-99EC-D61E-EF09-5E055607ADC6}"/>
              </a:ext>
            </a:extLst>
          </p:cNvPr>
          <p:cNvCxnSpPr>
            <a:cxnSpLocks/>
            <a:stCxn id="28" idx="1"/>
            <a:endCxn id="33" idx="3"/>
          </p:cNvCxnSpPr>
          <p:nvPr/>
        </p:nvCxnSpPr>
        <p:spPr>
          <a:xfrm rot="5400000">
            <a:off x="2768129" y="3076356"/>
            <a:ext cx="257814" cy="73778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o 10">
            <a:extLst>
              <a:ext uri="{FF2B5EF4-FFF2-40B4-BE49-F238E27FC236}">
                <a16:creationId xmlns:a16="http://schemas.microsoft.com/office/drawing/2014/main" id="{AEB97362-9D72-48E8-ADF6-83396989AA47}"/>
              </a:ext>
            </a:extLst>
          </p:cNvPr>
          <p:cNvGrpSpPr/>
          <p:nvPr/>
        </p:nvGrpSpPr>
        <p:grpSpPr>
          <a:xfrm>
            <a:off x="4211960" y="1847816"/>
            <a:ext cx="2605588" cy="1057054"/>
            <a:chOff x="5549127" y="3981962"/>
            <a:chExt cx="2605588" cy="1057054"/>
          </a:xfrm>
        </p:grpSpPr>
        <p:sp>
          <p:nvSpPr>
            <p:cNvPr id="2" name="Rectángulo: esquinas redondeadas 1">
              <a:extLst>
                <a:ext uri="{FF2B5EF4-FFF2-40B4-BE49-F238E27FC236}">
                  <a16:creationId xmlns:a16="http://schemas.microsoft.com/office/drawing/2014/main" id="{B6ECA374-D12C-ADEA-587E-A907F8CD1C1F}"/>
                </a:ext>
              </a:extLst>
            </p:cNvPr>
            <p:cNvSpPr/>
            <p:nvPr/>
          </p:nvSpPr>
          <p:spPr>
            <a:xfrm>
              <a:off x="5549127" y="3981962"/>
              <a:ext cx="2605588" cy="105705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15DD0BA1-2A38-B5B1-ED4D-7DCAE026ADAF}"/>
                </a:ext>
              </a:extLst>
            </p:cNvPr>
            <p:cNvSpPr txBox="1"/>
            <p:nvPr/>
          </p:nvSpPr>
          <p:spPr>
            <a:xfrm>
              <a:off x="5607820" y="4084908"/>
              <a:ext cx="24455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La lista de entregables EDT representa lo que se conoce como </a:t>
              </a:r>
              <a:r>
                <a:rPr kumimoji="0" lang="es-UY" sz="1400" b="1" i="1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ALCANCE DEL PROYECTO</a:t>
              </a: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145F01D9-846C-5EFF-DF06-10DE31BD9D8F}"/>
              </a:ext>
            </a:extLst>
          </p:cNvPr>
          <p:cNvSpPr txBox="1"/>
          <p:nvPr/>
        </p:nvSpPr>
        <p:spPr>
          <a:xfrm>
            <a:off x="3331529" y="991061"/>
            <a:ext cx="48141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Se genera así una estructura jerárquica de entregables que representa qué es lo que se hará, que llamaremos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EDT (estructura de desglose del trabajo)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o WBS en inglés.</a:t>
            </a:r>
            <a:endParaRPr kumimoji="0" lang="es-UY" sz="1400" b="0" i="1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D4F8FE8-5AE4-9EE8-D424-0326C59A5AD0}"/>
              </a:ext>
            </a:extLst>
          </p:cNvPr>
          <p:cNvSpPr txBox="1"/>
          <p:nvPr/>
        </p:nvSpPr>
        <p:spPr>
          <a:xfrm>
            <a:off x="4849509" y="3137477"/>
            <a:ext cx="42104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Los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entregables no son actividades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, son el producto de un grupo de actividades.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Identificar los entregables nos obliga a enfocarnos en QUÉ hay que hacer, sin preocuparnos, por ahora, en cómo lo haremos.</a:t>
            </a:r>
          </a:p>
        </p:txBody>
      </p:sp>
    </p:spTree>
    <p:extLst>
      <p:ext uri="{BB962C8B-B14F-4D97-AF65-F5344CB8AC3E}">
        <p14:creationId xmlns:p14="http://schemas.microsoft.com/office/powerpoint/2010/main" val="324318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" grpId="0"/>
      <p:bldP spid="6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F358E114-FD0C-4CA6-2B95-6DF9670BC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4266"/>
            <a:ext cx="4039419" cy="435776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s-UY" b="1" dirty="0"/>
              <a:t>En resumen: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2352A68-1124-497D-09AF-4D183CADFAA5}"/>
              </a:ext>
            </a:extLst>
          </p:cNvPr>
          <p:cNvSpPr txBox="1"/>
          <p:nvPr/>
        </p:nvSpPr>
        <p:spPr>
          <a:xfrm>
            <a:off x="35496" y="585542"/>
            <a:ext cx="4003923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 Agencia emprende proyectos para cumplir con sus compromisos, necesidades y objetivos, que llamaremos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propósitos del proyecto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E6E8B1C-5127-3203-011B-E86FAD68D074}"/>
              </a:ext>
            </a:extLst>
          </p:cNvPr>
          <p:cNvSpPr txBox="1"/>
          <p:nvPr/>
        </p:nvSpPr>
        <p:spPr>
          <a:xfrm>
            <a:off x="4607414" y="216131"/>
            <a:ext cx="3292309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s-UY"/>
            </a:defPPr>
            <a:lvl1pPr algn="just">
              <a:defRPr sz="1600">
                <a:latin typeface="+mn-lt"/>
              </a:defRPr>
            </a:lvl1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Un proyecto es un emprendimiento que debe generar un resultado. El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objetivo del proyecto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es una descripción de qué resultado se espera lograr.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1E92F21-05F2-4700-1F2A-85732B1B1C63}"/>
              </a:ext>
            </a:extLst>
          </p:cNvPr>
          <p:cNvSpPr txBox="1"/>
          <p:nvPr/>
        </p:nvSpPr>
        <p:spPr>
          <a:xfrm>
            <a:off x="3275855" y="1792699"/>
            <a:ext cx="5050878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s-UY"/>
            </a:defPPr>
            <a:lvl1pPr algn="just">
              <a:defRPr sz="1600">
                <a:latin typeface="+mn-lt"/>
              </a:defRPr>
            </a:lvl1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objetivo del proyecto puede representar a un resultado tangible (productos) o intangible (servicio, transformación). En todos los casos debemos definir un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entregable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tangible para poder medir o evaluar el logro del resultado asociado.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E535F4D-B06A-D227-0CC3-D82BB3405922}"/>
              </a:ext>
            </a:extLst>
          </p:cNvPr>
          <p:cNvSpPr txBox="1"/>
          <p:nvPr/>
        </p:nvSpPr>
        <p:spPr>
          <a:xfrm>
            <a:off x="179512" y="1953404"/>
            <a:ext cx="2304255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s-UY"/>
            </a:defPPr>
            <a:lvl1pPr algn="just">
              <a:defRPr sz="1600">
                <a:latin typeface="+mn-lt"/>
              </a:defRPr>
            </a:lvl1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Cada área de la Agencia dispone de un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portafolio de proyectos y programas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CDA05D1-863F-CDAB-5789-0A2D85662E9F}"/>
              </a:ext>
            </a:extLst>
          </p:cNvPr>
          <p:cNvSpPr txBox="1"/>
          <p:nvPr/>
        </p:nvSpPr>
        <p:spPr>
          <a:xfrm>
            <a:off x="264467" y="3321266"/>
            <a:ext cx="2592288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s-UY"/>
            </a:defPPr>
            <a:lvl1pPr algn="just">
              <a:defRPr sz="1600">
                <a:latin typeface="+mn-lt"/>
              </a:defRPr>
            </a:lvl1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Tanto el portafolio del área, como proyectos y programas de la misma, cuentan con un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sponsor o patrocinador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1843430-5DA3-0E0B-4D83-BB0EDB5AEFCA}"/>
              </a:ext>
            </a:extLst>
          </p:cNvPr>
          <p:cNvSpPr txBox="1"/>
          <p:nvPr/>
        </p:nvSpPr>
        <p:spPr>
          <a:xfrm>
            <a:off x="3116614" y="3798319"/>
            <a:ext cx="3170633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s-UY"/>
            </a:defPPr>
            <a:lvl1pPr algn="just">
              <a:defRPr sz="1600">
                <a:latin typeface="+mn-lt"/>
              </a:defRPr>
            </a:lvl1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 casos que el programa o proyecto se implemente en un organismo, también debe identificarse un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sponsor en </a:t>
            </a:r>
            <a:r>
              <a:rPr kumimoji="0" lang="es-UY" sz="1400" b="0" i="1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dicho organismo</a:t>
            </a:r>
            <a:r>
              <a:rPr kumimoji="0" lang="es-UY" sz="14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,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para que nos apoye.</a:t>
            </a:r>
          </a:p>
        </p:txBody>
      </p:sp>
      <p:cxnSp>
        <p:nvCxnSpPr>
          <p:cNvPr id="7" name="Conector: curvado 6">
            <a:extLst>
              <a:ext uri="{FF2B5EF4-FFF2-40B4-BE49-F238E27FC236}">
                <a16:creationId xmlns:a16="http://schemas.microsoft.com/office/drawing/2014/main" id="{459115E5-D819-0329-1706-92FB38570B1C}"/>
              </a:ext>
            </a:extLst>
          </p:cNvPr>
          <p:cNvCxnSpPr>
            <a:cxnSpLocks/>
            <a:stCxn id="9" idx="3"/>
            <a:endCxn id="13" idx="1"/>
          </p:cNvCxnSpPr>
          <p:nvPr/>
        </p:nvCxnSpPr>
        <p:spPr>
          <a:xfrm flipV="1">
            <a:off x="4039419" y="693185"/>
            <a:ext cx="567995" cy="261689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: curvado 11">
            <a:extLst>
              <a:ext uri="{FF2B5EF4-FFF2-40B4-BE49-F238E27FC236}">
                <a16:creationId xmlns:a16="http://schemas.microsoft.com/office/drawing/2014/main" id="{CA538AEC-C098-CCA4-504F-93A092D7A1D9}"/>
              </a:ext>
            </a:extLst>
          </p:cNvPr>
          <p:cNvCxnSpPr>
            <a:cxnSpLocks/>
            <a:stCxn id="13" idx="2"/>
            <a:endCxn id="18" idx="0"/>
          </p:cNvCxnSpPr>
          <p:nvPr/>
        </p:nvCxnSpPr>
        <p:spPr>
          <a:xfrm rot="5400000">
            <a:off x="5716202" y="1255331"/>
            <a:ext cx="622461" cy="452275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: curvado 15">
            <a:extLst>
              <a:ext uri="{FF2B5EF4-FFF2-40B4-BE49-F238E27FC236}">
                <a16:creationId xmlns:a16="http://schemas.microsoft.com/office/drawing/2014/main" id="{813F4975-B5F5-A05E-42DE-78C3427F8BB5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 rot="16200000" flipH="1">
            <a:off x="1131526" y="2892181"/>
            <a:ext cx="629198" cy="228971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: curvado 22">
            <a:extLst>
              <a:ext uri="{FF2B5EF4-FFF2-40B4-BE49-F238E27FC236}">
                <a16:creationId xmlns:a16="http://schemas.microsoft.com/office/drawing/2014/main" id="{DB80101F-1D67-D9CB-EF3A-737330834958}"/>
              </a:ext>
            </a:extLst>
          </p:cNvPr>
          <p:cNvCxnSpPr>
            <a:cxnSpLocks/>
            <a:stCxn id="3" idx="3"/>
            <a:endCxn id="4" idx="1"/>
          </p:cNvCxnSpPr>
          <p:nvPr/>
        </p:nvCxnSpPr>
        <p:spPr>
          <a:xfrm>
            <a:off x="2856755" y="3798320"/>
            <a:ext cx="259859" cy="584775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: curvado 24">
            <a:extLst>
              <a:ext uri="{FF2B5EF4-FFF2-40B4-BE49-F238E27FC236}">
                <a16:creationId xmlns:a16="http://schemas.microsoft.com/office/drawing/2014/main" id="{50CA665E-98C3-83A1-CB06-BCD6F8B24CB6}"/>
              </a:ext>
            </a:extLst>
          </p:cNvPr>
          <p:cNvCxnSpPr>
            <a:cxnSpLocks/>
            <a:stCxn id="9" idx="2"/>
            <a:endCxn id="2" idx="0"/>
          </p:cNvCxnSpPr>
          <p:nvPr/>
        </p:nvCxnSpPr>
        <p:spPr>
          <a:xfrm rot="5400000">
            <a:off x="1369950" y="1285896"/>
            <a:ext cx="629198" cy="705818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2D51A569-3A8D-0AB9-7EE2-BFBB0A3A8E60}"/>
              </a:ext>
            </a:extLst>
          </p:cNvPr>
          <p:cNvSpPr txBox="1"/>
          <p:nvPr/>
        </p:nvSpPr>
        <p:spPr>
          <a:xfrm>
            <a:off x="6728840" y="3207336"/>
            <a:ext cx="2150693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s-UY"/>
            </a:defPPr>
            <a:lvl1pPr algn="just">
              <a:defRPr sz="1600">
                <a:latin typeface="+mn-lt"/>
              </a:defRPr>
            </a:lvl1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 lista de entregables que el proyecto va a construir define el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alcance del proyecto.</a:t>
            </a:r>
          </a:p>
        </p:txBody>
      </p:sp>
      <p:cxnSp>
        <p:nvCxnSpPr>
          <p:cNvPr id="21" name="Conector: curvado 20">
            <a:extLst>
              <a:ext uri="{FF2B5EF4-FFF2-40B4-BE49-F238E27FC236}">
                <a16:creationId xmlns:a16="http://schemas.microsoft.com/office/drawing/2014/main" id="{63DF4F96-4519-D054-63F1-935135F853A3}"/>
              </a:ext>
            </a:extLst>
          </p:cNvPr>
          <p:cNvCxnSpPr>
            <a:cxnSpLocks/>
            <a:stCxn id="18" idx="2"/>
            <a:endCxn id="19" idx="0"/>
          </p:cNvCxnSpPr>
          <p:nvPr/>
        </p:nvCxnSpPr>
        <p:spPr>
          <a:xfrm rot="16200000" flipH="1">
            <a:off x="6572475" y="1975624"/>
            <a:ext cx="460530" cy="2002893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658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2" grpId="0" animBg="1"/>
      <p:bldP spid="3" grpId="0" animBg="1"/>
      <p:bldP spid="4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2592387" y="915988"/>
            <a:ext cx="4859337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</a:b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Características de</a:t>
            </a:r>
            <a:b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</a:b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un  proyecto II – partes interesadas</a:t>
            </a: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5147964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4677" y="680315"/>
            <a:ext cx="417646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Partes interesadas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Roles en un proyecto</a:t>
            </a:r>
          </a:p>
        </p:txBody>
      </p:sp>
    </p:spTree>
    <p:extLst>
      <p:ext uri="{BB962C8B-B14F-4D97-AF65-F5344CB8AC3E}">
        <p14:creationId xmlns:p14="http://schemas.microsoft.com/office/powerpoint/2010/main" val="142168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noticias.universia.edu.uy/uy/images/docentes/l/ll/lla/llamado-proyectos-investigacion-udelar-egresados-docentes.jpg">
            <a:extLst>
              <a:ext uri="{FF2B5EF4-FFF2-40B4-BE49-F238E27FC236}">
                <a16:creationId xmlns:a16="http://schemas.microsoft.com/office/drawing/2014/main" id="{189E0053-8810-893E-1523-51ABC17C2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40" y="1275606"/>
            <a:ext cx="4154209" cy="2430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4067944" cy="435776"/>
          </a:xfrm>
        </p:spPr>
        <p:txBody>
          <a:bodyPr/>
          <a:lstStyle/>
          <a:p>
            <a:r>
              <a:rPr lang="es-UY" b="1" dirty="0">
                <a:solidFill>
                  <a:srgbClr val="7030A0"/>
                </a:solidFill>
              </a:rPr>
              <a:t>Partes interesadas del proyecto</a:t>
            </a:r>
          </a:p>
        </p:txBody>
      </p:sp>
      <p:grpSp>
        <p:nvGrpSpPr>
          <p:cNvPr id="49" name="Grupo 48"/>
          <p:cNvGrpSpPr/>
          <p:nvPr/>
        </p:nvGrpSpPr>
        <p:grpSpPr>
          <a:xfrm>
            <a:off x="4504708" y="3537466"/>
            <a:ext cx="4320480" cy="948888"/>
            <a:chOff x="4716016" y="350016"/>
            <a:chExt cx="4320480" cy="948888"/>
          </a:xfrm>
        </p:grpSpPr>
        <p:sp>
          <p:nvSpPr>
            <p:cNvPr id="50" name="Rectángulo redondeado 49"/>
            <p:cNvSpPr/>
            <p:nvPr/>
          </p:nvSpPr>
          <p:spPr>
            <a:xfrm>
              <a:off x="5076973" y="369216"/>
              <a:ext cx="3959523" cy="92968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  <a:ln>
              <a:noFill/>
            </a:ln>
          </p:spPr>
        </p:pic>
        <p:sp>
          <p:nvSpPr>
            <p:cNvPr id="52" name="CuadroTexto 51"/>
            <p:cNvSpPr txBox="1"/>
            <p:nvPr/>
          </p:nvSpPr>
          <p:spPr>
            <a:xfrm>
              <a:off x="5364088" y="411510"/>
              <a:ext cx="3587982" cy="76944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Consulte en la 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Guía de Fundamentos de GP de Agesic – 1.Definiciones básicas</a:t>
              </a: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, ¿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cuáles podrían ser algunas de las partes interesadas importantes dentro de la Agencia?</a:t>
              </a:r>
            </a:p>
          </p:txBody>
        </p:sp>
      </p:grpSp>
      <p:sp>
        <p:nvSpPr>
          <p:cNvPr id="2" name="Rectángulo 1"/>
          <p:cNvSpPr/>
          <p:nvPr/>
        </p:nvSpPr>
        <p:spPr>
          <a:xfrm>
            <a:off x="4721190" y="1241891"/>
            <a:ext cx="42484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0513" marR="0" lvl="1" indent="-2905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Pueden sentirse afectadas antes de que el proyecto inicie (expectativas, temores, resistencias)</a:t>
            </a:r>
          </a:p>
          <a:p>
            <a:pPr marL="290513" marR="0" lvl="1" indent="-2905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Pueden estar o sentirse involucradas durante el proyecto (participan de actividades, en decisiones, en pruebas, etc.)</a:t>
            </a:r>
          </a:p>
          <a:p>
            <a:pPr marL="290513" marR="0" lvl="1" indent="-2905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Pueden sentirse afectadas luego de finalizado el proyecto (impacto del proyecto)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A357D60-740B-B023-2F11-A39731D1BEC0}"/>
              </a:ext>
            </a:extLst>
          </p:cNvPr>
          <p:cNvSpPr/>
          <p:nvPr/>
        </p:nvSpPr>
        <p:spPr>
          <a:xfrm>
            <a:off x="415559" y="415865"/>
            <a:ext cx="8404913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Calibri" panose="020F0502020204030204" pitchFamily="34" charset="0"/>
                <a:cs typeface="Times New Roman" panose="02020603050405020304" pitchFamily="18" charset="0"/>
              </a:rPr>
              <a:t>Las partes interesadas,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 también conocidos como involucrados en el proyecto o </a:t>
            </a:r>
            <a:r>
              <a:rPr kumimoji="0" lang="es-UY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Stakeholders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, son 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personas, grupos u organizaciones que pueden afectar, verse afectados o se perciben a sí mismo afectados, por una actividad o resultado de un proyecto.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41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2592388" y="915988"/>
            <a:ext cx="4786312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altLang="es-ES" sz="3600" dirty="0">
                <a:latin typeface="+mj-lt"/>
              </a:rPr>
              <a:t>Cometidos de la Agencia y los proyectos</a:t>
            </a: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4859337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altLang="es-ES" sz="1600" dirty="0">
                <a:latin typeface="+mj-lt"/>
              </a:rPr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6455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00165"/>
            <a:ext cx="3556509" cy="7144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Clientes del proyecto: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Personas, sectores internos o externos que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impulsan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el proyecto y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esperan un beneficio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de él.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C6B25EE-7C55-4D42-BA58-3C1173C3E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080" y="444672"/>
            <a:ext cx="3145790" cy="92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Usuarios de los productos del proyecto :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Personas u organizaciones que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utilizarán los producto y servicios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que resultan del proyecto.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CDAC830-9554-4FFC-A588-257EC5332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605" y="2455820"/>
            <a:ext cx="2561114" cy="11453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Proveedores: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Organizaciones externas o sectores internos que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proporcionan recursos, productos o servicios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necesarios para el proyecto.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4D5B81BD-2C9B-4012-93E5-FCFBDF699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4549" y="1667688"/>
            <a:ext cx="2464239" cy="136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Colaboradores del proyecto: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sectores internos que participan en ciertos momento del proyecto en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trabajos, controles o asesoramiento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163EA71F-4AF4-4661-83BB-6355501F8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4906" y="3601197"/>
            <a:ext cx="4271762" cy="714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Otros: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organizaciones sindicales o sociales,  competidores, organismos internacionales, empresas privadas afectadas, etc.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6D5FF8-83B9-4B7A-9D03-56EC156DA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64174"/>
            <a:ext cx="4630861" cy="54964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>
                <a:solidFill>
                  <a:srgbClr val="7030A0"/>
                </a:solidFill>
              </a:rPr>
              <a:t>Algunos posibles grupos de interesados, no excluyentes entre sí: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2" name="Pentágono 1">
            <a:extLst>
              <a:ext uri="{FF2B5EF4-FFF2-40B4-BE49-F238E27FC236}">
                <a16:creationId xmlns:a16="http://schemas.microsoft.com/office/drawing/2014/main" id="{2C68CE39-43C8-E7A1-64E8-9275DC7B4A77}"/>
              </a:ext>
            </a:extLst>
          </p:cNvPr>
          <p:cNvSpPr/>
          <p:nvPr/>
        </p:nvSpPr>
        <p:spPr>
          <a:xfrm>
            <a:off x="2915816" y="1311032"/>
            <a:ext cx="2775617" cy="2074132"/>
          </a:xfrm>
          <a:prstGeom prst="pentagon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289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5433A0DE-0734-4130-8D72-E529DC9B2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00" y="-49498"/>
            <a:ext cx="8477389" cy="4883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UY" b="1" dirty="0">
                <a:solidFill>
                  <a:srgbClr val="7030A0"/>
                </a:solidFill>
              </a:rPr>
              <a:t>Aportes e influencia de los interesados en el proyecto…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4935" y="586061"/>
            <a:ext cx="6551865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Ayudan a definir los </a:t>
            </a: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requisitos y características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 los productos o servicios (entregables) que va a generar el proyecto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4935" y="1410257"/>
            <a:ext cx="6901561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Realizan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las actividades para la construcción de entregables y la gestión del proyecto, en forma continua o puntual durante el proyecto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4935" y="2193414"/>
            <a:ext cx="6829553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Alertan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de problemas potenciales (riesgos) que el proyecto debe tener en cuenta, y también oportunidades que mejoran el apoyo y probabilidad de éxito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4935" y="3011122"/>
            <a:ext cx="6437565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Pueden bloquear o enlentecer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algunos de los entregables del proyecto o al propio proyecto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885" y="3828830"/>
            <a:ext cx="6437565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Pueden apoyar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 proyecto con recursos, influencia y promoción para el resto de la organización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7004" y="515515"/>
            <a:ext cx="602762" cy="641902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2158953"/>
            <a:ext cx="451484" cy="62940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7004" y="3011122"/>
            <a:ext cx="671987" cy="641267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316345">
            <a:off x="1090617" y="3792325"/>
            <a:ext cx="551109" cy="85927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78" y="1299724"/>
            <a:ext cx="753413" cy="75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5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5433A0DE-0734-4130-8D72-E529DC9B2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00" y="-49498"/>
            <a:ext cx="8477389" cy="4883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UY" b="1" dirty="0">
                <a:solidFill>
                  <a:srgbClr val="7030A0"/>
                </a:solidFill>
              </a:rPr>
              <a:t>Análisis de interesados en el organismo…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AE4C1E-CC8B-675A-733E-5B560E9CA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4305" y="500354"/>
            <a:ext cx="5256584" cy="76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 los proyectos que se ejecutan en organismos es estratégico </a:t>
            </a:r>
            <a:r>
              <a:rPr kumimoji="0" lang="es-UY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iniciar la identificación y análisis de interesados lo antes posible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358B374-BD68-D1FF-2680-5955FD2AF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6049"/>
            <a:ext cx="1653683" cy="127265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14BA97F-393F-080D-1A58-EA7074AA5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131590"/>
            <a:ext cx="1493649" cy="1234547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3DD8DCEC-DBB3-A7EC-2DB7-AE861BA90B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1880" y="1740342"/>
            <a:ext cx="5301435" cy="1222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Tanto para los grupos que apoyan como para los que ofrecen resistencia, es necesario conocer </a:t>
            </a:r>
            <a:r>
              <a:rPr kumimoji="0" lang="es-UY" sz="15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las causas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y hacer </a:t>
            </a:r>
            <a:r>
              <a:rPr kumimoji="0" lang="es-UY" sz="15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los ajustes necesarios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 proyecto (alcance), en la medida que el sponsor del organismo esté de acuerdo y no afecten a las restricciones pactadas (plazo, presupuesto, calidad)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6573EED2-1108-62C2-45D7-578376927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640" y="3324802"/>
            <a:ext cx="5184574" cy="991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Recién después de ello, podemos realizar una comunicación más general en el organismo que, con los ajustes realizados, minimizará las resistencias y promoverá más apoyos</a:t>
            </a:r>
          </a:p>
        </p:txBody>
      </p:sp>
    </p:spTree>
    <p:extLst>
      <p:ext uri="{BB962C8B-B14F-4D97-AF65-F5344CB8AC3E}">
        <p14:creationId xmlns:p14="http://schemas.microsoft.com/office/powerpoint/2010/main" val="40610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5433A0DE-0734-4130-8D72-E529DC9B2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00" y="-49498"/>
            <a:ext cx="8477389" cy="4883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UY" b="1" dirty="0">
                <a:solidFill>
                  <a:srgbClr val="7030A0"/>
                </a:solidFill>
              </a:rPr>
              <a:t>Metodología: análisis de interesados</a:t>
            </a:r>
          </a:p>
        </p:txBody>
      </p:sp>
      <p:sp>
        <p:nvSpPr>
          <p:cNvPr id="2" name="object 12">
            <a:extLst>
              <a:ext uri="{FF2B5EF4-FFF2-40B4-BE49-F238E27FC236}">
                <a16:creationId xmlns:a16="http://schemas.microsoft.com/office/drawing/2014/main" id="{01A27404-5FA7-1D0A-6DF5-CE77E0820434}"/>
              </a:ext>
            </a:extLst>
          </p:cNvPr>
          <p:cNvSpPr txBox="1"/>
          <p:nvPr/>
        </p:nvSpPr>
        <p:spPr>
          <a:xfrm>
            <a:off x="156749" y="454417"/>
            <a:ext cx="8651499" cy="188064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indent="0" algn="l" defTabSz="457200" rtl="0" eaLnBrk="0" fontAlgn="base" latinLnBrk="0" hangingPunct="0">
              <a:lnSpc>
                <a:spcPct val="100000"/>
              </a:lnSpc>
              <a:spcBef>
                <a:spcPts val="105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Técnicas y herramientas para identificar y analizar a los interesados: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Consultas a referentes y expertos que conozcan al organismo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Entrevistas a primeros contactos en el organismo 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Encuestas o cuestionarios a grupos de funcionarios, 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Reunión grupal con técnicas de t</a:t>
            </a:r>
            <a:r>
              <a:rPr kumimoji="0" lang="es-UY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ormenta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 de ideas, 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Análisis de documentos actuales y anteriores</a:t>
            </a:r>
            <a:b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</a:b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del organismo y de Agesic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F8C4A12-BFBC-78CD-1D91-0FEAF562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656" y="2211541"/>
            <a:ext cx="5868144" cy="2536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3D0E5966-EAD0-9A4E-3146-2669F644137D}"/>
              </a:ext>
            </a:extLst>
          </p:cNvPr>
          <p:cNvGrpSpPr/>
          <p:nvPr/>
        </p:nvGrpSpPr>
        <p:grpSpPr>
          <a:xfrm>
            <a:off x="611560" y="3579862"/>
            <a:ext cx="3059832" cy="1330742"/>
            <a:chOff x="4933959" y="460461"/>
            <a:chExt cx="3157937" cy="1330742"/>
          </a:xfrm>
        </p:grpSpPr>
        <p:sp>
          <p:nvSpPr>
            <p:cNvPr id="8" name="Rectángulo redondeado 49">
              <a:extLst>
                <a:ext uri="{FF2B5EF4-FFF2-40B4-BE49-F238E27FC236}">
                  <a16:creationId xmlns:a16="http://schemas.microsoft.com/office/drawing/2014/main" id="{4EF92C5E-CD7C-EE77-7BE4-12BEDF9BCD8C}"/>
                </a:ext>
              </a:extLst>
            </p:cNvPr>
            <p:cNvSpPr/>
            <p:nvPr/>
          </p:nvSpPr>
          <p:spPr>
            <a:xfrm>
              <a:off x="5076971" y="460461"/>
              <a:ext cx="3014925" cy="129614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D076997-64B3-13DA-30C9-952262650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33959" y="568680"/>
              <a:ext cx="512780" cy="514479"/>
            </a:xfrm>
            <a:prstGeom prst="rect">
              <a:avLst/>
            </a:prstGeom>
          </p:spPr>
        </p:pic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118A6796-75ED-E6BB-35F1-1FCF9F57265B}"/>
                </a:ext>
              </a:extLst>
            </p:cNvPr>
            <p:cNvSpPr txBox="1"/>
            <p:nvPr/>
          </p:nvSpPr>
          <p:spPr>
            <a:xfrm>
              <a:off x="5432335" y="513930"/>
              <a:ext cx="2569566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En la 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Guía de Fundamentos</a:t>
              </a:r>
              <a:b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</a:b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de GP de Agesic – </a:t>
              </a:r>
              <a:b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</a:b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en la 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sección 1.Definiciones básicas  </a:t>
              </a: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y en la sección 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3.1  implantar servicios y productos en organismos </a:t>
              </a: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encontrarás información más detallada sobre este tema</a:t>
              </a:r>
              <a:endParaRPr kumimoji="0" lang="es-UY" sz="11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upo 20">
            <a:extLst>
              <a:ext uri="{FF2B5EF4-FFF2-40B4-BE49-F238E27FC236}">
                <a16:creationId xmlns:a16="http://schemas.microsoft.com/office/drawing/2014/main" id="{DA0DE6B1-EB9C-D4F1-4964-4C6D6FBFAF41}"/>
              </a:ext>
            </a:extLst>
          </p:cNvPr>
          <p:cNvGrpSpPr/>
          <p:nvPr/>
        </p:nvGrpSpPr>
        <p:grpSpPr>
          <a:xfrm>
            <a:off x="6228183" y="243313"/>
            <a:ext cx="2744673" cy="1491706"/>
            <a:chOff x="6228183" y="243313"/>
            <a:chExt cx="2744673" cy="1491706"/>
          </a:xfrm>
        </p:grpSpPr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0944161B-04F5-1EC8-E294-EE1235D2DEE1}"/>
                </a:ext>
              </a:extLst>
            </p:cNvPr>
            <p:cNvGrpSpPr/>
            <p:nvPr/>
          </p:nvGrpSpPr>
          <p:grpSpPr>
            <a:xfrm>
              <a:off x="6228183" y="438875"/>
              <a:ext cx="2744673" cy="1296144"/>
              <a:chOff x="5025811" y="460461"/>
              <a:chExt cx="2892889" cy="1296144"/>
            </a:xfrm>
          </p:grpSpPr>
          <p:sp>
            <p:nvSpPr>
              <p:cNvPr id="15" name="Rectángulo redondeado 49">
                <a:extLst>
                  <a:ext uri="{FF2B5EF4-FFF2-40B4-BE49-F238E27FC236}">
                    <a16:creationId xmlns:a16="http://schemas.microsoft.com/office/drawing/2014/main" id="{3392E4C4-1390-B886-25DF-4D582CDDC665}"/>
                  </a:ext>
                </a:extLst>
              </p:cNvPr>
              <p:cNvSpPr/>
              <p:nvPr/>
            </p:nvSpPr>
            <p:spPr>
              <a:xfrm>
                <a:off x="5025811" y="460461"/>
                <a:ext cx="2892889" cy="1296144"/>
              </a:xfrm>
              <a:prstGeom prst="roundRect">
                <a:avLst/>
              </a:prstGeom>
              <a:solidFill>
                <a:srgbClr val="E5FEDA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UY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endParaRPr>
              </a:p>
            </p:txBody>
          </p:sp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488F0EEA-6A02-AA9F-1711-E097D56351CD}"/>
                  </a:ext>
                </a:extLst>
              </p:cNvPr>
              <p:cNvSpPr txBox="1"/>
              <p:nvPr/>
            </p:nvSpPr>
            <p:spPr>
              <a:xfrm>
                <a:off x="5101708" y="568660"/>
                <a:ext cx="2732275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UY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  <a:t>La plantilla </a:t>
                </a:r>
                <a:r>
                  <a:rPr kumimoji="0" lang="es-UY" sz="11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  <a:t>02-Análisis</a:t>
                </a:r>
                <a:br>
                  <a:rPr kumimoji="0" lang="es-UY" sz="11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</a:br>
                <a:r>
                  <a:rPr kumimoji="0" lang="es-UY" sz="11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  <a:t>de Interesados </a:t>
                </a:r>
                <a:r>
                  <a:rPr kumimoji="0" lang="es-UY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  <a:t>es un ejemplo de cómo registrar y analizar los interesados.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UY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  <a:t>La plantilla se encuentra en la sección </a:t>
                </a:r>
                <a:r>
                  <a:rPr kumimoji="0" lang="es-UY" sz="11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  <a:t>Centro de apoyo al curso</a:t>
                </a:r>
              </a:p>
            </p:txBody>
          </p:sp>
        </p:grpSp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99C79EE5-B7A7-20E9-8A13-DF68073CA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E5E5E5"/>
                </a:clrFrom>
                <a:clrTo>
                  <a:srgbClr val="E5E5E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30917" y="243313"/>
              <a:ext cx="517696" cy="5105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127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4067944" cy="435776"/>
          </a:xfrm>
        </p:spPr>
        <p:txBody>
          <a:bodyPr/>
          <a:lstStyle/>
          <a:p>
            <a:r>
              <a:rPr lang="es-UY" b="1" dirty="0">
                <a:solidFill>
                  <a:srgbClr val="7030A0"/>
                </a:solidFill>
              </a:rPr>
              <a:t>Roles en un proyecto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DD2EC246-2C3B-1C48-EF9D-972D548E0A32}"/>
              </a:ext>
            </a:extLst>
          </p:cNvPr>
          <p:cNvGrpSpPr/>
          <p:nvPr/>
        </p:nvGrpSpPr>
        <p:grpSpPr>
          <a:xfrm>
            <a:off x="512926" y="2642768"/>
            <a:ext cx="1689610" cy="1789299"/>
            <a:chOff x="512926" y="2642768"/>
            <a:chExt cx="1689610" cy="1789299"/>
          </a:xfrm>
        </p:grpSpPr>
        <p:pic>
          <p:nvPicPr>
            <p:cNvPr id="34" name="Imagen 33">
              <a:extLst>
                <a:ext uri="{FF2B5EF4-FFF2-40B4-BE49-F238E27FC236}">
                  <a16:creationId xmlns:a16="http://schemas.microsoft.com/office/drawing/2014/main" id="{5EFD2312-6EC1-4B6F-805F-6E3CB44B7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6657" y="2940397"/>
              <a:ext cx="944979" cy="792370"/>
            </a:xfrm>
            <a:prstGeom prst="rect">
              <a:avLst/>
            </a:prstGeom>
          </p:spPr>
        </p:pic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3D06C8FE-ACF0-4904-878F-D767D6BCCFE8}"/>
                </a:ext>
              </a:extLst>
            </p:cNvPr>
            <p:cNvSpPr txBox="1"/>
            <p:nvPr/>
          </p:nvSpPr>
          <p:spPr>
            <a:xfrm>
              <a:off x="512926" y="3785736"/>
              <a:ext cx="16896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Equipos para desarrollo de entregables</a:t>
              </a:r>
            </a:p>
          </p:txBody>
        </p:sp>
        <p:cxnSp>
          <p:nvCxnSpPr>
            <p:cNvPr id="36" name="Conector recto 35">
              <a:extLst>
                <a:ext uri="{FF2B5EF4-FFF2-40B4-BE49-F238E27FC236}">
                  <a16:creationId xmlns:a16="http://schemas.microsoft.com/office/drawing/2014/main" id="{A4D6F8D0-381C-4C3A-9F73-0FF134CDD9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38011" y="2642768"/>
              <a:ext cx="395062" cy="400568"/>
            </a:xfrm>
            <a:prstGeom prst="line">
              <a:avLst/>
            </a:prstGeom>
            <a:noFill/>
            <a:ln w="38100" cap="flat" cmpd="sng" algn="ctr">
              <a:solidFill>
                <a:srgbClr val="4472C4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CD11F3A9-F638-B864-5BB4-77602A7D3321}"/>
              </a:ext>
            </a:extLst>
          </p:cNvPr>
          <p:cNvGrpSpPr/>
          <p:nvPr/>
        </p:nvGrpSpPr>
        <p:grpSpPr>
          <a:xfrm>
            <a:off x="510852" y="1117608"/>
            <a:ext cx="2122033" cy="609714"/>
            <a:chOff x="1043608" y="1275654"/>
            <a:chExt cx="2122033" cy="609714"/>
          </a:xfrm>
        </p:grpSpPr>
        <p:pic>
          <p:nvPicPr>
            <p:cNvPr id="42" name="Imagen 41">
              <a:extLst>
                <a:ext uri="{FF2B5EF4-FFF2-40B4-BE49-F238E27FC236}">
                  <a16:creationId xmlns:a16="http://schemas.microsoft.com/office/drawing/2014/main" id="{219B4CE5-E5BD-4B6B-9672-8C3890DB5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3608" y="1302434"/>
              <a:ext cx="578838" cy="582934"/>
            </a:xfrm>
            <a:prstGeom prst="rect">
              <a:avLst/>
            </a:prstGeom>
          </p:spPr>
        </p:pic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2BD45C01-06F7-489C-9BC5-2BE477C488D8}"/>
                </a:ext>
              </a:extLst>
            </p:cNvPr>
            <p:cNvSpPr txBox="1"/>
            <p:nvPr/>
          </p:nvSpPr>
          <p:spPr>
            <a:xfrm>
              <a:off x="1570954" y="1275654"/>
              <a:ext cx="1594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Patrocinador /</a:t>
              </a:r>
              <a:br>
                <a:rPr kumimoji="0" lang="es-UY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</a:br>
              <a:r>
                <a:rPr kumimoji="0" lang="es-UY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 comité de dirección</a:t>
              </a:r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:a16="http://schemas.microsoft.com/office/drawing/2014/main" id="{1C9099FE-A304-636D-7570-03A6C4AA471B}"/>
              </a:ext>
            </a:extLst>
          </p:cNvPr>
          <p:cNvGrpSpPr/>
          <p:nvPr/>
        </p:nvGrpSpPr>
        <p:grpSpPr>
          <a:xfrm>
            <a:off x="1994872" y="2656552"/>
            <a:ext cx="1545659" cy="1884650"/>
            <a:chOff x="1994872" y="2656552"/>
            <a:chExt cx="1545659" cy="1884650"/>
          </a:xfrm>
        </p:grpSpPr>
        <p:pic>
          <p:nvPicPr>
            <p:cNvPr id="38" name="Imagen 37">
              <a:extLst>
                <a:ext uri="{FF2B5EF4-FFF2-40B4-BE49-F238E27FC236}">
                  <a16:creationId xmlns:a16="http://schemas.microsoft.com/office/drawing/2014/main" id="{533E0641-F88B-47E8-9E1F-3D8578507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8FAFB"/>
                </a:clrFrom>
                <a:clrTo>
                  <a:srgbClr val="F8FA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5347" y="3266542"/>
              <a:ext cx="818835" cy="812995"/>
            </a:xfrm>
            <a:prstGeom prst="rect">
              <a:avLst/>
            </a:prstGeom>
          </p:spPr>
        </p:pic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68EF75B1-27CA-4425-B90E-30E35E6743E7}"/>
                </a:ext>
              </a:extLst>
            </p:cNvPr>
            <p:cNvSpPr txBox="1"/>
            <p:nvPr/>
          </p:nvSpPr>
          <p:spPr>
            <a:xfrm>
              <a:off x="1994872" y="4079537"/>
              <a:ext cx="1545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Asesoramiento, colaboración, apoyo</a:t>
              </a:r>
            </a:p>
          </p:txBody>
        </p:sp>
        <p:cxnSp>
          <p:nvCxnSpPr>
            <p:cNvPr id="46" name="Conector recto 45">
              <a:extLst>
                <a:ext uri="{FF2B5EF4-FFF2-40B4-BE49-F238E27FC236}">
                  <a16:creationId xmlns:a16="http://schemas.microsoft.com/office/drawing/2014/main" id="{CF31F06F-E30C-4C18-9EB2-737584BF5843}"/>
                </a:ext>
              </a:extLst>
            </p:cNvPr>
            <p:cNvCxnSpPr>
              <a:cxnSpLocks/>
              <a:stCxn id="38" idx="0"/>
              <a:endCxn id="45" idx="2"/>
            </p:cNvCxnSpPr>
            <p:nvPr/>
          </p:nvCxnSpPr>
          <p:spPr>
            <a:xfrm flipH="1" flipV="1">
              <a:off x="2205882" y="2656552"/>
              <a:ext cx="448883" cy="609990"/>
            </a:xfrm>
            <a:prstGeom prst="line">
              <a:avLst/>
            </a:prstGeom>
            <a:noFill/>
            <a:ln w="38100" cap="flat" cmpd="sng" algn="ctr">
              <a:solidFill>
                <a:srgbClr val="4472C4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4E3DA147-07DD-2BD7-C9B0-D29C66757404}"/>
              </a:ext>
            </a:extLst>
          </p:cNvPr>
          <p:cNvGrpSpPr/>
          <p:nvPr/>
        </p:nvGrpSpPr>
        <p:grpSpPr>
          <a:xfrm>
            <a:off x="305262" y="1800917"/>
            <a:ext cx="2240313" cy="1003434"/>
            <a:chOff x="305262" y="1800917"/>
            <a:chExt cx="2240313" cy="1003434"/>
          </a:xfrm>
        </p:grpSpPr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171B75E0-1B44-412A-859D-3D1AC2021D7A}"/>
                </a:ext>
              </a:extLst>
            </p:cNvPr>
            <p:cNvCxnSpPr>
              <a:cxnSpLocks/>
            </p:cNvCxnSpPr>
            <p:nvPr/>
          </p:nvCxnSpPr>
          <p:spPr>
            <a:xfrm>
              <a:off x="1284976" y="1800917"/>
              <a:ext cx="550565" cy="289080"/>
            </a:xfrm>
            <a:prstGeom prst="line">
              <a:avLst/>
            </a:prstGeom>
            <a:noFill/>
            <a:ln w="38100" cap="flat" cmpd="sng" algn="ctr">
              <a:solidFill>
                <a:srgbClr val="4472C4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868C488E-3C8D-4214-A184-16B8091C8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66188" y="1967859"/>
              <a:ext cx="679387" cy="688693"/>
            </a:xfrm>
            <a:prstGeom prst="rect">
              <a:avLst/>
            </a:prstGeom>
          </p:spPr>
        </p:pic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109B04DF-A760-4A04-9CE6-34A928090E6B}"/>
                </a:ext>
              </a:extLst>
            </p:cNvPr>
            <p:cNvSpPr txBox="1"/>
            <p:nvPr/>
          </p:nvSpPr>
          <p:spPr>
            <a:xfrm>
              <a:off x="305262" y="2158020"/>
              <a:ext cx="159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Gerente / Responsable</a:t>
              </a:r>
              <a:b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</a:b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 del proyecto (PM)</a:t>
              </a:r>
            </a:p>
          </p:txBody>
        </p:sp>
      </p:grpSp>
      <p:sp>
        <p:nvSpPr>
          <p:cNvPr id="48" name="CuadroTexto 47"/>
          <p:cNvSpPr txBox="1"/>
          <p:nvPr/>
        </p:nvSpPr>
        <p:spPr>
          <a:xfrm>
            <a:off x="3232462" y="1045714"/>
            <a:ext cx="5390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Los proyectos en Agesic cuentan con un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Sponsor o Patrocinador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, o grupos de patrocinadores, como ya se había comentado anteriormente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9417A4B-7F03-D866-DFAE-66F3C361B983}"/>
              </a:ext>
            </a:extLst>
          </p:cNvPr>
          <p:cNvSpPr txBox="1"/>
          <p:nvPr/>
        </p:nvSpPr>
        <p:spPr>
          <a:xfrm>
            <a:off x="2935064" y="1859399"/>
            <a:ext cx="56006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PM (Project Manager)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es designado por el patrocinador para que él, junto con un equipo de colaboradores, puedan planificar, ejecutar y controlar el proyecto, aplicando la metodología de gestión de proyectos.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44442B0-9A14-CED8-677C-B8E3AA595A81}"/>
              </a:ext>
            </a:extLst>
          </p:cNvPr>
          <p:cNvSpPr txBox="1"/>
          <p:nvPr/>
        </p:nvSpPr>
        <p:spPr>
          <a:xfrm>
            <a:off x="3347348" y="2859782"/>
            <a:ext cx="57966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 lista de entregables es identificada y luego construida por uno o más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equipos de desarrollo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, cada uno usando sus propias técnicas y herramientas (metodología de desarrollo de entregables)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625A125-A636-80F6-682E-14F9F59334E5}"/>
              </a:ext>
            </a:extLst>
          </p:cNvPr>
          <p:cNvSpPr txBox="1"/>
          <p:nvPr/>
        </p:nvSpPr>
        <p:spPr>
          <a:xfrm>
            <a:off x="3795792" y="3710205"/>
            <a:ext cx="4680461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Todos los proyectos necesitan de apoyo de otros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grupos de colaboradores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para tareas operativas como la gestión de compras, la gestión humana, etc.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435180A0-B4F6-239F-E959-61D2046342FF}"/>
              </a:ext>
            </a:extLst>
          </p:cNvPr>
          <p:cNvSpPr/>
          <p:nvPr/>
        </p:nvSpPr>
        <p:spPr>
          <a:xfrm>
            <a:off x="130817" y="398627"/>
            <a:ext cx="8404913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Calibri" panose="020F0502020204030204" pitchFamily="34" charset="0"/>
                <a:cs typeface="Times New Roman" panose="02020603050405020304" pitchFamily="18" charset="0"/>
              </a:rPr>
              <a:t>La gestión de proyectos implica el involucramiento de varias personas, tanto de la Agencia como del organismo donde se implementa el proyecto. Veamos algunos roles comunes en un proyecto: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42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2" grpId="0"/>
      <p:bldP spid="3" grpId="0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5580112" cy="435776"/>
          </a:xfrm>
        </p:spPr>
        <p:txBody>
          <a:bodyPr/>
          <a:lstStyle/>
          <a:p>
            <a:r>
              <a:rPr lang="es-UY" b="1" dirty="0">
                <a:solidFill>
                  <a:srgbClr val="7030A0"/>
                </a:solidFill>
              </a:rPr>
              <a:t>Roles en un proyecto (en organismos)</a:t>
            </a: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5EFD2312-6EC1-4B6F-805F-6E3CB44B7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160" y="2144411"/>
            <a:ext cx="750145" cy="629000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3D06C8FE-ACF0-4904-878F-D767D6BCCFE8}"/>
              </a:ext>
            </a:extLst>
          </p:cNvPr>
          <p:cNvSpPr txBox="1"/>
          <p:nvPr/>
        </p:nvSpPr>
        <p:spPr>
          <a:xfrm>
            <a:off x="19868" y="2201610"/>
            <a:ext cx="1445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Desarrollo de entregables</a:t>
            </a: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533E0641-F88B-47E8-9E1F-3D85785075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8489" y="2943013"/>
            <a:ext cx="695273" cy="690314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68EF75B1-27CA-4425-B90E-30E35E6743E7}"/>
              </a:ext>
            </a:extLst>
          </p:cNvPr>
          <p:cNvSpPr txBox="1"/>
          <p:nvPr/>
        </p:nvSpPr>
        <p:spPr>
          <a:xfrm>
            <a:off x="-723378" y="3030585"/>
            <a:ext cx="2191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Colaboradores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219B4CE5-E5BD-4B6B-9672-8C3890DB5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8489" y="535521"/>
            <a:ext cx="618639" cy="623016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2BD45C01-06F7-489C-9BC5-2BE477C488D8}"/>
              </a:ext>
            </a:extLst>
          </p:cNvPr>
          <p:cNvSpPr txBox="1"/>
          <p:nvPr/>
        </p:nvSpPr>
        <p:spPr>
          <a:xfrm>
            <a:off x="-517406" y="729392"/>
            <a:ext cx="1992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Patrocinador</a:t>
            </a: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868C488E-3C8D-4214-A184-16B8091C84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8749" y="1352694"/>
            <a:ext cx="646522" cy="655378"/>
          </a:xfrm>
          <a:prstGeom prst="rect">
            <a:avLst/>
          </a:prstGeom>
        </p:spPr>
      </p:pic>
      <p:sp>
        <p:nvSpPr>
          <p:cNvPr id="47" name="CuadroTexto 46">
            <a:extLst>
              <a:ext uri="{FF2B5EF4-FFF2-40B4-BE49-F238E27FC236}">
                <a16:creationId xmlns:a16="http://schemas.microsoft.com/office/drawing/2014/main" id="{109B04DF-A760-4A04-9CE6-34A928090E6B}"/>
              </a:ext>
            </a:extLst>
          </p:cNvPr>
          <p:cNvSpPr txBox="1"/>
          <p:nvPr/>
        </p:nvSpPr>
        <p:spPr>
          <a:xfrm>
            <a:off x="-844436" y="1440468"/>
            <a:ext cx="2350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Gerente del</a:t>
            </a:r>
            <a:b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</a:b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proyecto (PM)</a:t>
            </a:r>
          </a:p>
        </p:txBody>
      </p:sp>
      <p:grpSp>
        <p:nvGrpSpPr>
          <p:cNvPr id="60" name="Grupo 59">
            <a:extLst>
              <a:ext uri="{FF2B5EF4-FFF2-40B4-BE49-F238E27FC236}">
                <a16:creationId xmlns:a16="http://schemas.microsoft.com/office/drawing/2014/main" id="{DD813180-C391-1377-6DE3-12DAE7D394F6}"/>
              </a:ext>
            </a:extLst>
          </p:cNvPr>
          <p:cNvGrpSpPr/>
          <p:nvPr/>
        </p:nvGrpSpPr>
        <p:grpSpPr>
          <a:xfrm>
            <a:off x="1788966" y="3763715"/>
            <a:ext cx="3628044" cy="721649"/>
            <a:chOff x="2400802" y="3715732"/>
            <a:chExt cx="3628044" cy="721649"/>
          </a:xfrm>
        </p:grpSpPr>
        <p:pic>
          <p:nvPicPr>
            <p:cNvPr id="26" name="Imagen 25">
              <a:extLst>
                <a:ext uri="{FF2B5EF4-FFF2-40B4-BE49-F238E27FC236}">
                  <a16:creationId xmlns:a16="http://schemas.microsoft.com/office/drawing/2014/main" id="{1D4B33A2-57EE-C262-DC37-2F108F4FE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00802" y="3715732"/>
              <a:ext cx="1899852" cy="721649"/>
            </a:xfrm>
            <a:prstGeom prst="rect">
              <a:avLst/>
            </a:prstGeom>
          </p:spPr>
        </p:pic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D062CF2C-1AAF-C319-A3B0-54A4AFC51050}"/>
                </a:ext>
              </a:extLst>
            </p:cNvPr>
            <p:cNvSpPr txBox="1"/>
            <p:nvPr/>
          </p:nvSpPr>
          <p:spPr>
            <a:xfrm>
              <a:off x="4300654" y="3818298"/>
              <a:ext cx="1728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Partes interesadas (</a:t>
              </a:r>
              <a:r>
                <a:rPr kumimoji="0" lang="es-UY" sz="14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Stakeholders</a:t>
              </a:r>
              <a:r>
                <a:rPr kumimoji="0" lang="es-UY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)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2BCB4702-534A-81F6-E1E6-D59230B4750D}"/>
              </a:ext>
            </a:extLst>
          </p:cNvPr>
          <p:cNvGrpSpPr/>
          <p:nvPr/>
        </p:nvGrpSpPr>
        <p:grpSpPr>
          <a:xfrm>
            <a:off x="2948666" y="470336"/>
            <a:ext cx="3045435" cy="720206"/>
            <a:chOff x="2948666" y="470336"/>
            <a:chExt cx="3045435" cy="720206"/>
          </a:xfrm>
        </p:grpSpPr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75FB5356-4858-14A3-62B4-594670F5387A}"/>
                </a:ext>
              </a:extLst>
            </p:cNvPr>
            <p:cNvSpPr txBox="1"/>
            <p:nvPr/>
          </p:nvSpPr>
          <p:spPr>
            <a:xfrm>
              <a:off x="4001288" y="760119"/>
              <a:ext cx="19928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Patrocinador</a:t>
              </a:r>
            </a:p>
          </p:txBody>
        </p:sp>
        <p:pic>
          <p:nvPicPr>
            <p:cNvPr id="41" name="Imagen 40">
              <a:extLst>
                <a:ext uri="{FF2B5EF4-FFF2-40B4-BE49-F238E27FC236}">
                  <a16:creationId xmlns:a16="http://schemas.microsoft.com/office/drawing/2014/main" id="{139C8435-73EC-C6DA-7F1F-8A38145CA8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48666" y="470336"/>
              <a:ext cx="618638" cy="720206"/>
            </a:xfrm>
            <a:prstGeom prst="rect">
              <a:avLst/>
            </a:prstGeom>
          </p:spPr>
        </p:pic>
      </p:grpSp>
      <p:grpSp>
        <p:nvGrpSpPr>
          <p:cNvPr id="62" name="Grupo 61">
            <a:extLst>
              <a:ext uri="{FF2B5EF4-FFF2-40B4-BE49-F238E27FC236}">
                <a16:creationId xmlns:a16="http://schemas.microsoft.com/office/drawing/2014/main" id="{940D094F-FE6F-81D6-EB73-98E8CA905712}"/>
              </a:ext>
            </a:extLst>
          </p:cNvPr>
          <p:cNvGrpSpPr/>
          <p:nvPr/>
        </p:nvGrpSpPr>
        <p:grpSpPr>
          <a:xfrm>
            <a:off x="3064340" y="1390921"/>
            <a:ext cx="2289083" cy="594412"/>
            <a:chOff x="3064340" y="1390921"/>
            <a:chExt cx="2289083" cy="594412"/>
          </a:xfrm>
        </p:grpSpPr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633C24F5-B697-BB6F-B57C-DA0B1FDDE511}"/>
                </a:ext>
              </a:extLst>
            </p:cNvPr>
            <p:cNvSpPr txBox="1"/>
            <p:nvPr/>
          </p:nvSpPr>
          <p:spPr>
            <a:xfrm>
              <a:off x="4001288" y="1456091"/>
              <a:ext cx="13521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Gerente del</a:t>
              </a:r>
              <a:b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</a:b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proyecto (PM)</a:t>
              </a:r>
            </a:p>
          </p:txBody>
        </p:sp>
        <p:pic>
          <p:nvPicPr>
            <p:cNvPr id="54" name="Imagen 53">
              <a:extLst>
                <a:ext uri="{FF2B5EF4-FFF2-40B4-BE49-F238E27FC236}">
                  <a16:creationId xmlns:a16="http://schemas.microsoft.com/office/drawing/2014/main" id="{36C8BD60-37C6-DE88-4322-26ECD9DEF9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64340" y="1390921"/>
              <a:ext cx="502964" cy="594412"/>
            </a:xfrm>
            <a:prstGeom prst="rect">
              <a:avLst/>
            </a:prstGeom>
          </p:spPr>
        </p:pic>
      </p:grpSp>
      <p:grpSp>
        <p:nvGrpSpPr>
          <p:cNvPr id="63" name="Grupo 62">
            <a:extLst>
              <a:ext uri="{FF2B5EF4-FFF2-40B4-BE49-F238E27FC236}">
                <a16:creationId xmlns:a16="http://schemas.microsoft.com/office/drawing/2014/main" id="{66FA3084-AAB5-C7C5-A1F7-42B332BBE8F9}"/>
              </a:ext>
            </a:extLst>
          </p:cNvPr>
          <p:cNvGrpSpPr/>
          <p:nvPr/>
        </p:nvGrpSpPr>
        <p:grpSpPr>
          <a:xfrm>
            <a:off x="2957185" y="2212558"/>
            <a:ext cx="2775930" cy="657334"/>
            <a:chOff x="2957185" y="2212558"/>
            <a:chExt cx="2775930" cy="657334"/>
          </a:xfrm>
        </p:grpSpPr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B77754F7-2B57-012A-6B03-115C9876B5C9}"/>
                </a:ext>
              </a:extLst>
            </p:cNvPr>
            <p:cNvSpPr txBox="1"/>
            <p:nvPr/>
          </p:nvSpPr>
          <p:spPr>
            <a:xfrm>
              <a:off x="3993311" y="2212558"/>
              <a:ext cx="17398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Desarrollo de entregables</a:t>
              </a:r>
            </a:p>
          </p:txBody>
        </p:sp>
        <p:pic>
          <p:nvPicPr>
            <p:cNvPr id="56" name="Imagen 55">
              <a:extLst>
                <a:ext uri="{FF2B5EF4-FFF2-40B4-BE49-F238E27FC236}">
                  <a16:creationId xmlns:a16="http://schemas.microsoft.com/office/drawing/2014/main" id="{84E59851-0565-DCF3-D18B-C7F3C5DA5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57185" y="2212558"/>
              <a:ext cx="925634" cy="657334"/>
            </a:xfrm>
            <a:prstGeom prst="rect">
              <a:avLst/>
            </a:prstGeom>
          </p:spPr>
        </p:pic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5A08F761-179C-1288-6111-E9FC53171CA1}"/>
              </a:ext>
            </a:extLst>
          </p:cNvPr>
          <p:cNvGrpSpPr/>
          <p:nvPr/>
        </p:nvGrpSpPr>
        <p:grpSpPr>
          <a:xfrm>
            <a:off x="2974213" y="2974663"/>
            <a:ext cx="2512359" cy="640515"/>
            <a:chOff x="2974213" y="2974663"/>
            <a:chExt cx="2512359" cy="640515"/>
          </a:xfrm>
        </p:grpSpPr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B59A00B1-21B8-1542-D8AB-963A712003DB}"/>
                </a:ext>
              </a:extLst>
            </p:cNvPr>
            <p:cNvSpPr txBox="1"/>
            <p:nvPr/>
          </p:nvSpPr>
          <p:spPr>
            <a:xfrm>
              <a:off x="4046703" y="3030585"/>
              <a:ext cx="1439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Colaboradores</a:t>
              </a:r>
            </a:p>
          </p:txBody>
        </p:sp>
        <p:pic>
          <p:nvPicPr>
            <p:cNvPr id="58" name="Imagen 57">
              <a:extLst>
                <a:ext uri="{FF2B5EF4-FFF2-40B4-BE49-F238E27FC236}">
                  <a16:creationId xmlns:a16="http://schemas.microsoft.com/office/drawing/2014/main" id="{81A8EE92-D856-15BF-25A9-6308AF325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974213" y="2974663"/>
              <a:ext cx="683217" cy="640515"/>
            </a:xfrm>
            <a:prstGeom prst="rect">
              <a:avLst/>
            </a:prstGeom>
          </p:spPr>
        </p:pic>
      </p:grpSp>
      <p:sp>
        <p:nvSpPr>
          <p:cNvPr id="59" name="CuadroTexto 58">
            <a:extLst>
              <a:ext uri="{FF2B5EF4-FFF2-40B4-BE49-F238E27FC236}">
                <a16:creationId xmlns:a16="http://schemas.microsoft.com/office/drawing/2014/main" id="{E7EE0AF1-E374-DEBC-8B9E-78AFB8A4E527}"/>
              </a:ext>
            </a:extLst>
          </p:cNvPr>
          <p:cNvSpPr txBox="1"/>
          <p:nvPr/>
        </p:nvSpPr>
        <p:spPr>
          <a:xfrm>
            <a:off x="5350357" y="185959"/>
            <a:ext cx="35316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 proyectos que se ejecutan en organismos, hay que definir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roles equivalentes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sponsor de Agesic podría tener que intervenir hablando con el sponsor en el organismo.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PM de Agesic coordina con el PM del organismo los trabajos de ambos equipos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Los equipos de desarrollo coordinan también entre sí, así como los colaboradores en el organismo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Es fundamental identificar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las partes interesadas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en el organismo donde se ejecutará el proyecto, por la afectación que tienen en el proyecto</a:t>
            </a:r>
          </a:p>
        </p:txBody>
      </p:sp>
      <p:grpSp>
        <p:nvGrpSpPr>
          <p:cNvPr id="66" name="Grupo 65"/>
          <p:cNvGrpSpPr/>
          <p:nvPr/>
        </p:nvGrpSpPr>
        <p:grpSpPr>
          <a:xfrm>
            <a:off x="4866246" y="4330063"/>
            <a:ext cx="4029954" cy="722462"/>
            <a:chOff x="4933959" y="460462"/>
            <a:chExt cx="4159163" cy="722462"/>
          </a:xfrm>
        </p:grpSpPr>
        <p:sp>
          <p:nvSpPr>
            <p:cNvPr id="67" name="Rectángulo redondeado 49"/>
            <p:cNvSpPr/>
            <p:nvPr/>
          </p:nvSpPr>
          <p:spPr>
            <a:xfrm>
              <a:off x="5076972" y="460462"/>
              <a:ext cx="3885910" cy="72246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pic>
          <p:nvPicPr>
            <p:cNvPr id="68" name="Imagen 67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33959" y="568680"/>
              <a:ext cx="512780" cy="514479"/>
            </a:xfrm>
            <a:prstGeom prst="rect">
              <a:avLst/>
            </a:prstGeom>
          </p:spPr>
        </p:pic>
        <p:sp>
          <p:nvSpPr>
            <p:cNvPr id="69" name="CuadroTexto 68"/>
            <p:cNvSpPr txBox="1"/>
            <p:nvPr/>
          </p:nvSpPr>
          <p:spPr>
            <a:xfrm>
              <a:off x="5432335" y="513930"/>
              <a:ext cx="366078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Leer más detalles sobre responsabilidades y actividades de cada rol en la 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Guía de Fundamentos de GP de Agesic –  </a:t>
              </a: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sección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1.Definiciones básicas</a:t>
              </a:r>
            </a:p>
          </p:txBody>
        </p:sp>
      </p:grpSp>
      <p:sp>
        <p:nvSpPr>
          <p:cNvPr id="2" name="Flecha: a la izquierda y derecha 1">
            <a:extLst>
              <a:ext uri="{FF2B5EF4-FFF2-40B4-BE49-F238E27FC236}">
                <a16:creationId xmlns:a16="http://schemas.microsoft.com/office/drawing/2014/main" id="{8F1B7736-5D07-5438-C0FF-EF3FC8A3E82D}"/>
              </a:ext>
            </a:extLst>
          </p:cNvPr>
          <p:cNvSpPr/>
          <p:nvPr/>
        </p:nvSpPr>
        <p:spPr>
          <a:xfrm>
            <a:off x="2411760" y="843557"/>
            <a:ext cx="495814" cy="193611"/>
          </a:xfrm>
          <a:prstGeom prst="leftRightArrow">
            <a:avLst/>
          </a:prstGeom>
          <a:solidFill>
            <a:srgbClr val="3155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3" name="Flecha: a la izquierda y derecha 2">
            <a:extLst>
              <a:ext uri="{FF2B5EF4-FFF2-40B4-BE49-F238E27FC236}">
                <a16:creationId xmlns:a16="http://schemas.microsoft.com/office/drawing/2014/main" id="{5B6B8F7F-8C21-9FA3-E336-0DA10728D62D}"/>
              </a:ext>
            </a:extLst>
          </p:cNvPr>
          <p:cNvSpPr/>
          <p:nvPr/>
        </p:nvSpPr>
        <p:spPr>
          <a:xfrm>
            <a:off x="2411760" y="1680383"/>
            <a:ext cx="495814" cy="193611"/>
          </a:xfrm>
          <a:prstGeom prst="leftRightArrow">
            <a:avLst/>
          </a:prstGeom>
          <a:solidFill>
            <a:srgbClr val="3155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5" name="Flecha: a la izquierda y derecha 4">
            <a:extLst>
              <a:ext uri="{FF2B5EF4-FFF2-40B4-BE49-F238E27FC236}">
                <a16:creationId xmlns:a16="http://schemas.microsoft.com/office/drawing/2014/main" id="{4EADF523-8DF9-ECC3-2C00-F4D611906A86}"/>
              </a:ext>
            </a:extLst>
          </p:cNvPr>
          <p:cNvSpPr/>
          <p:nvPr/>
        </p:nvSpPr>
        <p:spPr>
          <a:xfrm>
            <a:off x="2429087" y="2420403"/>
            <a:ext cx="495814" cy="193611"/>
          </a:xfrm>
          <a:prstGeom prst="leftRightArrow">
            <a:avLst/>
          </a:prstGeom>
          <a:solidFill>
            <a:srgbClr val="3155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Flecha: a la izquierda y derecha 5">
            <a:extLst>
              <a:ext uri="{FF2B5EF4-FFF2-40B4-BE49-F238E27FC236}">
                <a16:creationId xmlns:a16="http://schemas.microsoft.com/office/drawing/2014/main" id="{FC778F03-F241-139F-3137-1244F6008127}"/>
              </a:ext>
            </a:extLst>
          </p:cNvPr>
          <p:cNvSpPr/>
          <p:nvPr/>
        </p:nvSpPr>
        <p:spPr>
          <a:xfrm rot="1849960">
            <a:off x="2429086" y="2901168"/>
            <a:ext cx="495814" cy="193611"/>
          </a:xfrm>
          <a:prstGeom prst="leftRightArrow">
            <a:avLst/>
          </a:prstGeom>
          <a:solidFill>
            <a:srgbClr val="3155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83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uiExpand="1" build="p"/>
      <p:bldP spid="2" grpId="0" animBg="1"/>
      <p:bldP spid="3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5F51CF96-BAA1-A9A0-39F5-F02A51D633A1}"/>
              </a:ext>
            </a:extLst>
          </p:cNvPr>
          <p:cNvSpPr/>
          <p:nvPr/>
        </p:nvSpPr>
        <p:spPr>
          <a:xfrm>
            <a:off x="179512" y="570543"/>
            <a:ext cx="2448272" cy="17111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Metodología Agesic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A9F64F-4BF8-FB9C-A608-241F1949452D}"/>
              </a:ext>
            </a:extLst>
          </p:cNvPr>
          <p:cNvSpPr txBox="1"/>
          <p:nvPr/>
        </p:nvSpPr>
        <p:spPr>
          <a:xfrm>
            <a:off x="193195" y="624769"/>
            <a:ext cx="236258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 momento de diseñar el proyecto en la Agencia, antes de ir a cualquier organismo, hay que identificar la </a:t>
            </a: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partes interesadas de la Agencia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para nuestro proyecto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DBB65D9-D7D4-3854-01FF-CD9DAEC0B919}"/>
              </a:ext>
            </a:extLst>
          </p:cNvPr>
          <p:cNvSpPr txBox="1"/>
          <p:nvPr/>
        </p:nvSpPr>
        <p:spPr>
          <a:xfrm>
            <a:off x="112083" y="2779948"/>
            <a:ext cx="2232248" cy="1169551"/>
          </a:xfrm>
          <a:prstGeom prst="rect">
            <a:avLst/>
          </a:prstGeom>
          <a:solidFill>
            <a:srgbClr val="FFFFA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área de Seguridad de la Información (SI) puede proponer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requisitos de elaboración o de uso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 varios entregables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80443C4-4A63-5BAF-ED90-34BAC6C7AE2B}"/>
              </a:ext>
            </a:extLst>
          </p:cNvPr>
          <p:cNvSpPr txBox="1"/>
          <p:nvPr/>
        </p:nvSpPr>
        <p:spPr>
          <a:xfrm>
            <a:off x="2627784" y="2870516"/>
            <a:ext cx="4471693" cy="1169551"/>
          </a:xfrm>
          <a:prstGeom prst="rect">
            <a:avLst/>
          </a:prstGeom>
          <a:solidFill>
            <a:srgbClr val="FFE4C9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Las áreas de Tecnología de la Información (TI) y de Infraestructura y Operaciones (IOTI) pueden indicar requisitos para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 elaboración de pliegos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que incluyen desarrollo de software, así como disponer de los recursos de hardware necesarios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C7C74B6-3BD3-F387-AF09-B420BE78C646}"/>
              </a:ext>
            </a:extLst>
          </p:cNvPr>
          <p:cNvSpPr txBox="1"/>
          <p:nvPr/>
        </p:nvSpPr>
        <p:spPr>
          <a:xfrm>
            <a:off x="221470" y="4203625"/>
            <a:ext cx="5182997" cy="7386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área de Sociedad de la Información puede proponer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criterios de accesibilidad, de transparencia, datos abiertos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y otros, en varios de los entregables que vayan dirigidos a los ciudadanos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EA975A4-319F-5794-5114-E26A79812427}"/>
              </a:ext>
            </a:extLst>
          </p:cNvPr>
          <p:cNvSpPr txBox="1"/>
          <p:nvPr/>
        </p:nvSpPr>
        <p:spPr>
          <a:xfrm>
            <a:off x="7265744" y="2014461"/>
            <a:ext cx="1827822" cy="1384995"/>
          </a:xfrm>
          <a:prstGeom prst="rect">
            <a:avLst/>
          </a:prstGeom>
          <a:solidFill>
            <a:srgbClr val="D2FDB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área de Administración y Finanzas puede dar recomendaciones para la contratación de proveedores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62D19AC-6155-9348-393F-2FA72524E587}"/>
              </a:ext>
            </a:extLst>
          </p:cNvPr>
          <p:cNvSpPr txBox="1"/>
          <p:nvPr/>
        </p:nvSpPr>
        <p:spPr>
          <a:xfrm>
            <a:off x="2705017" y="528733"/>
            <a:ext cx="3667183" cy="2178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Los representantes de estas áreas, </a:t>
            </a: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pueden </a:t>
            </a:r>
          </a:p>
          <a:p>
            <a:pPr marL="87313" marR="0" lvl="0" indent="-87313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definir requisitos técnicos y jurídicos a ser incluidos en los pliegos de contratación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 proveedores</a:t>
            </a:r>
          </a:p>
          <a:p>
            <a:pPr marL="87313" marR="0" lvl="0" indent="-87313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participar del diseño y desarrollo de varios entregables </a:t>
            </a:r>
          </a:p>
          <a:p>
            <a:pPr marL="87313" marR="0" lvl="0" indent="-87313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facilitar las condiciones para que el proyecto pueda iniciar adecuadamente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3829991-6723-F9D6-8E76-A467D781A25A}"/>
              </a:ext>
            </a:extLst>
          </p:cNvPr>
          <p:cNvSpPr txBox="1"/>
          <p:nvPr/>
        </p:nvSpPr>
        <p:spPr>
          <a:xfrm>
            <a:off x="50434" y="2459432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Por ejemplo:</a:t>
            </a:r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44C1C531-D719-322B-123B-BC30F64E1507}"/>
              </a:ext>
            </a:extLst>
          </p:cNvPr>
          <p:cNvSpPr/>
          <p:nvPr/>
        </p:nvSpPr>
        <p:spPr>
          <a:xfrm>
            <a:off x="6444208" y="162422"/>
            <a:ext cx="2612153" cy="161724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892514AB-25D6-5A99-F50A-A86010F05252}"/>
              </a:ext>
            </a:extLst>
          </p:cNvPr>
          <p:cNvSpPr txBox="1"/>
          <p:nvPr/>
        </p:nvSpPr>
        <p:spPr>
          <a:xfrm>
            <a:off x="6705341" y="4131905"/>
            <a:ext cx="2217189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Comunicaciones y Jurídica pueden asesorar en temas específicos</a:t>
            </a:r>
          </a:p>
        </p:txBody>
      </p:sp>
    </p:spTree>
    <p:extLst>
      <p:ext uri="{BB962C8B-B14F-4D97-AF65-F5344CB8AC3E}">
        <p14:creationId xmlns:p14="http://schemas.microsoft.com/office/powerpoint/2010/main" val="88584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2" grpId="0" animBg="1"/>
      <p:bldP spid="14" grpId="0"/>
      <p:bldP spid="15" grpId="0"/>
      <p:bldP spid="3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2592387" y="915988"/>
            <a:ext cx="4859337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</a:b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Características de</a:t>
            </a:r>
            <a:b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</a:b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un  proyecto III – restricciones y riesgos</a:t>
            </a: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5147964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4677" y="680315"/>
            <a:ext cx="4176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Restricciones de un proyecto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Riesgos y oportunidades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Supuestos</a:t>
            </a:r>
          </a:p>
        </p:txBody>
      </p:sp>
    </p:spTree>
    <p:extLst>
      <p:ext uri="{BB962C8B-B14F-4D97-AF65-F5344CB8AC3E}">
        <p14:creationId xmlns:p14="http://schemas.microsoft.com/office/powerpoint/2010/main" val="40022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/>
          <p:cNvSpPr txBox="1">
            <a:spLocks/>
          </p:cNvSpPr>
          <p:nvPr/>
        </p:nvSpPr>
        <p:spPr bwMode="auto">
          <a:xfrm>
            <a:off x="0" y="-24266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j-ea"/>
                <a:cs typeface="+mj-cs"/>
              </a:rPr>
              <a:t>Restricciones de un proyecto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2533900" y="1604024"/>
            <a:ext cx="3024336" cy="2503665"/>
            <a:chOff x="2555776" y="1131590"/>
            <a:chExt cx="3024336" cy="2503665"/>
          </a:xfrm>
        </p:grpSpPr>
        <p:grpSp>
          <p:nvGrpSpPr>
            <p:cNvPr id="14" name="Grupo 13"/>
            <p:cNvGrpSpPr/>
            <p:nvPr/>
          </p:nvGrpSpPr>
          <p:grpSpPr>
            <a:xfrm>
              <a:off x="2555776" y="1131590"/>
              <a:ext cx="3024336" cy="2503665"/>
              <a:chOff x="5024564" y="1041378"/>
              <a:chExt cx="4239542" cy="4239542"/>
            </a:xfrm>
          </p:grpSpPr>
          <p:pic>
            <p:nvPicPr>
              <p:cNvPr id="17" name="Imagen 16">
                <a:extLst>
                  <a:ext uri="{FF2B5EF4-FFF2-40B4-BE49-F238E27FC236}">
                    <a16:creationId xmlns:a16="http://schemas.microsoft.com/office/drawing/2014/main" id="{2FADF0E2-6AA8-42B8-847E-66FB854A4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4564" y="1041378"/>
                <a:ext cx="4239542" cy="4239542"/>
              </a:xfrm>
              <a:prstGeom prst="rect">
                <a:avLst/>
              </a:prstGeom>
            </p:spPr>
          </p:pic>
          <p:pic>
            <p:nvPicPr>
              <p:cNvPr id="16" name="Imagen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52214" y="4658823"/>
                <a:ext cx="1048494" cy="189008"/>
              </a:xfrm>
              <a:prstGeom prst="rect">
                <a:avLst/>
              </a:prstGeom>
            </p:spPr>
          </p:pic>
        </p:grpSp>
        <p:sp>
          <p:nvSpPr>
            <p:cNvPr id="19" name="CuadroTexto 18"/>
            <p:cNvSpPr txBox="1"/>
            <p:nvPr/>
          </p:nvSpPr>
          <p:spPr>
            <a:xfrm>
              <a:off x="2860846" y="3185184"/>
              <a:ext cx="12241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Recursos</a:t>
              </a:r>
            </a:p>
          </p:txBody>
        </p:sp>
      </p:grpSp>
      <p:grpSp>
        <p:nvGrpSpPr>
          <p:cNvPr id="56" name="Grupo 55"/>
          <p:cNvGrpSpPr/>
          <p:nvPr/>
        </p:nvGrpSpPr>
        <p:grpSpPr>
          <a:xfrm>
            <a:off x="4572000" y="1369641"/>
            <a:ext cx="3794499" cy="1689084"/>
            <a:chOff x="4639970" y="1310449"/>
            <a:chExt cx="3794499" cy="1689084"/>
          </a:xfrm>
        </p:grpSpPr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0098C743-63E8-4B93-88F2-7A53CF97FB9F}"/>
                </a:ext>
              </a:extLst>
            </p:cNvPr>
            <p:cNvSpPr txBox="1"/>
            <p:nvPr/>
          </p:nvSpPr>
          <p:spPr>
            <a:xfrm>
              <a:off x="4839057" y="1310449"/>
              <a:ext cx="1574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Requisitos a cumplir de los entregables</a:t>
              </a:r>
            </a:p>
          </p:txBody>
        </p: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0FD804B9-4B04-4B30-BE1C-621DCC1552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39970" y="1786957"/>
              <a:ext cx="498841" cy="1212576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955D6B77-7337-4D76-8421-8BE5108C6B0B}"/>
                </a:ext>
              </a:extLst>
            </p:cNvPr>
            <p:cNvSpPr txBox="1"/>
            <p:nvPr/>
          </p:nvSpPr>
          <p:spPr>
            <a:xfrm>
              <a:off x="6408353" y="1325292"/>
              <a:ext cx="2026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“¿</a:t>
              </a:r>
              <a:r>
                <a:rPr kumimoji="0" lang="es-UY" sz="1200" b="0" i="1" u="sng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cómo debe quedar </a:t>
              </a:r>
              <a:r>
                <a:rPr kumimoji="0" lang="es-UY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 para ser aprobado”</a:t>
              </a:r>
            </a:p>
          </p:txBody>
        </p:sp>
      </p:grpSp>
      <p:grpSp>
        <p:nvGrpSpPr>
          <p:cNvPr id="57" name="Grupo 56"/>
          <p:cNvGrpSpPr/>
          <p:nvPr/>
        </p:nvGrpSpPr>
        <p:grpSpPr>
          <a:xfrm>
            <a:off x="5118168" y="2257457"/>
            <a:ext cx="3579202" cy="954508"/>
            <a:chOff x="5354889" y="2320822"/>
            <a:chExt cx="3579202" cy="954508"/>
          </a:xfrm>
        </p:grpSpPr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54FDEBC1-598E-437E-95E3-8EC12C7816FF}"/>
                </a:ext>
              </a:extLst>
            </p:cNvPr>
            <p:cNvSpPr txBox="1"/>
            <p:nvPr/>
          </p:nvSpPr>
          <p:spPr>
            <a:xfrm>
              <a:off x="5354889" y="2322579"/>
              <a:ext cx="1822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Plazos de entrega de los entregables</a:t>
              </a:r>
            </a:p>
          </p:txBody>
        </p: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C3DFCD34-DF5A-4DC4-B491-6E7234B504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54889" y="2784244"/>
              <a:ext cx="559893" cy="491086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F6123D65-69A5-471C-B982-E276F80A2ADD}"/>
                </a:ext>
              </a:extLst>
            </p:cNvPr>
            <p:cNvSpPr txBox="1"/>
            <p:nvPr/>
          </p:nvSpPr>
          <p:spPr>
            <a:xfrm>
              <a:off x="6785333" y="2320822"/>
              <a:ext cx="2148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“</a:t>
              </a:r>
              <a:r>
                <a:rPr kumimoji="0" lang="es-UY" sz="1200" b="0" i="1" u="sng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en cuanto tiempo </a:t>
              </a:r>
              <a:r>
                <a:rPr kumimoji="0" lang="es-UY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se debe terminar y quedar listo”</a:t>
              </a:r>
            </a:p>
          </p:txBody>
        </p:sp>
      </p:grpSp>
      <p:grpSp>
        <p:nvGrpSpPr>
          <p:cNvPr id="58" name="Grupo 57"/>
          <p:cNvGrpSpPr/>
          <p:nvPr/>
        </p:nvGrpSpPr>
        <p:grpSpPr>
          <a:xfrm>
            <a:off x="255195" y="2677352"/>
            <a:ext cx="2510819" cy="1163807"/>
            <a:chOff x="255195" y="2677352"/>
            <a:chExt cx="2510819" cy="1163807"/>
          </a:xfrm>
        </p:grpSpPr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E8EC84D7-3B49-4134-9683-06040BE417B5}"/>
                </a:ext>
              </a:extLst>
            </p:cNvPr>
            <p:cNvSpPr txBox="1"/>
            <p:nvPr/>
          </p:nvSpPr>
          <p:spPr>
            <a:xfrm>
              <a:off x="295508" y="2677352"/>
              <a:ext cx="1864303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Recursos para construir los entregables (gente, presupuesto, equipos)</a:t>
              </a:r>
            </a:p>
          </p:txBody>
        </p:sp>
        <p:cxnSp>
          <p:nvCxnSpPr>
            <p:cNvPr id="27" name="Conector recto 26">
              <a:extLst>
                <a:ext uri="{FF2B5EF4-FFF2-40B4-BE49-F238E27FC236}">
                  <a16:creationId xmlns:a16="http://schemas.microsoft.com/office/drawing/2014/main" id="{1046ECE7-FE41-402B-8A92-B38526499748}"/>
                </a:ext>
              </a:extLst>
            </p:cNvPr>
            <p:cNvCxnSpPr>
              <a:cxnSpLocks/>
            </p:cNvCxnSpPr>
            <p:nvPr/>
          </p:nvCxnSpPr>
          <p:spPr>
            <a:xfrm>
              <a:off x="2023892" y="3165716"/>
              <a:ext cx="742122" cy="19811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8058DB8C-737F-460A-8DFD-F623FB18E253}"/>
                </a:ext>
              </a:extLst>
            </p:cNvPr>
            <p:cNvSpPr txBox="1"/>
            <p:nvPr/>
          </p:nvSpPr>
          <p:spPr>
            <a:xfrm>
              <a:off x="255195" y="3379494"/>
              <a:ext cx="17301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“</a:t>
              </a:r>
              <a:r>
                <a:rPr kumimoji="0" lang="es-UY" sz="1200" b="0" i="1" u="sng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Quiénes y </a:t>
              </a:r>
              <a:r>
                <a:rPr kumimoji="0" lang="es-UY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c</a:t>
              </a:r>
              <a:r>
                <a:rPr kumimoji="0" lang="es-UY" sz="1200" b="0" i="1" u="sng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on qué </a:t>
              </a:r>
              <a:r>
                <a:rPr kumimoji="0" lang="es-UY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se hará el proyecto”</a:t>
              </a:r>
            </a:p>
          </p:txBody>
        </p:sp>
      </p:grpSp>
      <p:sp>
        <p:nvSpPr>
          <p:cNvPr id="44" name="Rectángulo 43">
            <a:extLst>
              <a:ext uri="{FF2B5EF4-FFF2-40B4-BE49-F238E27FC236}">
                <a16:creationId xmlns:a16="http://schemas.microsoft.com/office/drawing/2014/main" id="{A40C6875-84F4-440F-8330-6FAA4D965242}"/>
              </a:ext>
            </a:extLst>
          </p:cNvPr>
          <p:cNvSpPr/>
          <p:nvPr/>
        </p:nvSpPr>
        <p:spPr>
          <a:xfrm>
            <a:off x="5724128" y="3058725"/>
            <a:ext cx="3209963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Las restricciones pudieron ya estar acordadas cuando se decide iniciar el proyecto, o pueden ser identificadas como parte de la planificación del proyecto y quedar establecidas para la ejecución posterior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A40C6875-84F4-440F-8330-6FAA4D965242}"/>
              </a:ext>
            </a:extLst>
          </p:cNvPr>
          <p:cNvSpPr/>
          <p:nvPr/>
        </p:nvSpPr>
        <p:spPr>
          <a:xfrm>
            <a:off x="66402" y="392100"/>
            <a:ext cx="8696787" cy="7509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grpSp>
        <p:nvGrpSpPr>
          <p:cNvPr id="55" name="Grupo 54"/>
          <p:cNvGrpSpPr/>
          <p:nvPr/>
        </p:nvGrpSpPr>
        <p:grpSpPr>
          <a:xfrm>
            <a:off x="411995" y="1434579"/>
            <a:ext cx="3124315" cy="941056"/>
            <a:chOff x="411995" y="1434579"/>
            <a:chExt cx="3124315" cy="941056"/>
          </a:xfrm>
        </p:grpSpPr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C44DA846-DCB7-401E-B6DF-274B5C70B4E7}"/>
                </a:ext>
              </a:extLst>
            </p:cNvPr>
            <p:cNvCxnSpPr>
              <a:cxnSpLocks/>
            </p:cNvCxnSpPr>
            <p:nvPr/>
          </p:nvCxnSpPr>
          <p:spPr>
            <a:xfrm>
              <a:off x="2686648" y="1708688"/>
              <a:ext cx="849662" cy="548769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81800E05-AC0D-4591-B483-701D5B869D51}"/>
                </a:ext>
              </a:extLst>
            </p:cNvPr>
            <p:cNvSpPr txBox="1"/>
            <p:nvPr/>
          </p:nvSpPr>
          <p:spPr>
            <a:xfrm>
              <a:off x="966703" y="1913970"/>
              <a:ext cx="17683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“¿</a:t>
              </a:r>
              <a:r>
                <a:rPr kumimoji="0" lang="es-UY" sz="1200" b="0" i="1" u="sng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qué se espera </a:t>
              </a:r>
              <a:r>
                <a:rPr kumimoji="0" lang="es-UY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que entregue el proyecto?”</a:t>
              </a:r>
            </a:p>
          </p:txBody>
        </p:sp>
        <p:sp>
          <p:nvSpPr>
            <p:cNvPr id="52" name="CuadroTexto 51">
              <a:extLst>
                <a:ext uri="{FF2B5EF4-FFF2-40B4-BE49-F238E27FC236}">
                  <a16:creationId xmlns:a16="http://schemas.microsoft.com/office/drawing/2014/main" id="{0B76026D-3524-4537-821D-3FE14B90CDAF}"/>
                </a:ext>
              </a:extLst>
            </p:cNvPr>
            <p:cNvSpPr txBox="1"/>
            <p:nvPr/>
          </p:nvSpPr>
          <p:spPr>
            <a:xfrm>
              <a:off x="411995" y="1434579"/>
              <a:ext cx="25638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Lista de entregables principales que el proyecto debe realizar</a:t>
              </a: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E0513E7B-5F04-6124-4A5A-94DCB4542DC7}"/>
              </a:ext>
            </a:extLst>
          </p:cNvPr>
          <p:cNvSpPr txBox="1"/>
          <p:nvPr/>
        </p:nvSpPr>
        <p:spPr>
          <a:xfrm>
            <a:off x="66402" y="413558"/>
            <a:ext cx="8860320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Cuando inician los proyectos, existen siempre limitaciones que inciden en lo qué podemos hacer y de forma podemos lograrlo. A estas limitaciones las llamamos restricciones.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Todos los proyectos tienen al menos las siguientes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cuatro restricciones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1441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1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4677" y="680315"/>
            <a:ext cx="417646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Cometidos</a:t>
            </a: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de la Agencia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UY" sz="2400" dirty="0">
                <a:solidFill>
                  <a:srgbClr val="002C68"/>
                </a:solidFill>
                <a:latin typeface="Comic Sans MS" panose="030F0702030302020204" pitchFamily="66" charset="0"/>
              </a:rPr>
              <a:t>Planes y agendas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Ejecución de iniciativas con metodología de proyectos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21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/>
          <p:cNvSpPr txBox="1">
            <a:spLocks/>
          </p:cNvSpPr>
          <p:nvPr/>
        </p:nvSpPr>
        <p:spPr bwMode="auto">
          <a:xfrm>
            <a:off x="0" y="-24266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j-ea"/>
                <a:cs typeface="+mj-cs"/>
              </a:rPr>
              <a:t>Restricciones de un proyecto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251520" y="1203598"/>
            <a:ext cx="3024336" cy="2503665"/>
            <a:chOff x="2555776" y="1131590"/>
            <a:chExt cx="3024336" cy="2503665"/>
          </a:xfrm>
        </p:grpSpPr>
        <p:grpSp>
          <p:nvGrpSpPr>
            <p:cNvPr id="14" name="Grupo 13"/>
            <p:cNvGrpSpPr/>
            <p:nvPr/>
          </p:nvGrpSpPr>
          <p:grpSpPr>
            <a:xfrm>
              <a:off x="2555776" y="1131590"/>
              <a:ext cx="3024336" cy="2503665"/>
              <a:chOff x="5024564" y="1041378"/>
              <a:chExt cx="4239542" cy="4239542"/>
            </a:xfrm>
          </p:grpSpPr>
          <p:pic>
            <p:nvPicPr>
              <p:cNvPr id="17" name="Imagen 16">
                <a:extLst>
                  <a:ext uri="{FF2B5EF4-FFF2-40B4-BE49-F238E27FC236}">
                    <a16:creationId xmlns:a16="http://schemas.microsoft.com/office/drawing/2014/main" id="{2FADF0E2-6AA8-42B8-847E-66FB854A4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4564" y="1041378"/>
                <a:ext cx="4239542" cy="4239542"/>
              </a:xfrm>
              <a:prstGeom prst="rect">
                <a:avLst/>
              </a:prstGeom>
            </p:spPr>
          </p:pic>
          <p:pic>
            <p:nvPicPr>
              <p:cNvPr id="16" name="Imagen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52214" y="4658823"/>
                <a:ext cx="1048494" cy="189008"/>
              </a:xfrm>
              <a:prstGeom prst="rect">
                <a:avLst/>
              </a:prstGeom>
            </p:spPr>
          </p:pic>
        </p:grpSp>
        <p:sp>
          <p:nvSpPr>
            <p:cNvPr id="19" name="CuadroTexto 18"/>
            <p:cNvSpPr txBox="1"/>
            <p:nvPr/>
          </p:nvSpPr>
          <p:spPr>
            <a:xfrm>
              <a:off x="2860846" y="3185184"/>
              <a:ext cx="12241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Recursos</a:t>
              </a:r>
            </a:p>
          </p:txBody>
        </p:sp>
      </p:grpSp>
      <p:sp>
        <p:nvSpPr>
          <p:cNvPr id="51" name="Rectángulo 50">
            <a:extLst>
              <a:ext uri="{FF2B5EF4-FFF2-40B4-BE49-F238E27FC236}">
                <a16:creationId xmlns:a16="http://schemas.microsoft.com/office/drawing/2014/main" id="{A40C6875-84F4-440F-8330-6FAA4D965242}"/>
              </a:ext>
            </a:extLst>
          </p:cNvPr>
          <p:cNvSpPr/>
          <p:nvPr/>
        </p:nvSpPr>
        <p:spPr>
          <a:xfrm>
            <a:off x="0" y="379163"/>
            <a:ext cx="8826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Pueden aparecer otras restricciones importantes cuando ejecutamos proyectos en organismos: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7C79D92-9C91-B71C-D176-3CC2FBB46B1F}"/>
              </a:ext>
            </a:extLst>
          </p:cNvPr>
          <p:cNvSpPr txBox="1"/>
          <p:nvPr/>
        </p:nvSpPr>
        <p:spPr>
          <a:xfrm>
            <a:off x="5528919" y="1575475"/>
            <a:ext cx="3635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A51890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Estas limitaciones se deben tomar en cuenta en los planes de comunicación, en la gestión de riesgos y en la gestión de las expectativas y resistencias, entre otros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A51890">
                  <a:lumMod val="75000"/>
                </a:srgbClr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8" name="Conector: angular 7">
            <a:extLst>
              <a:ext uri="{FF2B5EF4-FFF2-40B4-BE49-F238E27FC236}">
                <a16:creationId xmlns:a16="http://schemas.microsoft.com/office/drawing/2014/main" id="{028DED94-D04F-CA96-FE66-0731112FEBB6}"/>
              </a:ext>
            </a:extLst>
          </p:cNvPr>
          <p:cNvCxnSpPr>
            <a:cxnSpLocks/>
          </p:cNvCxnSpPr>
          <p:nvPr/>
        </p:nvCxnSpPr>
        <p:spPr>
          <a:xfrm>
            <a:off x="4816633" y="1595222"/>
            <a:ext cx="720080" cy="57275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52B3952-D5B3-3B76-35EE-B1EB4DAB6643}"/>
              </a:ext>
            </a:extLst>
          </p:cNvPr>
          <p:cNvSpPr txBox="1"/>
          <p:nvPr/>
        </p:nvSpPr>
        <p:spPr>
          <a:xfrm>
            <a:off x="4355976" y="2703193"/>
            <a:ext cx="4392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A51890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Entorno organizacional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A51890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donde opera el proyecto. Si el proyecto recibe constantes pedidos de cambios, o hay muchas urgencias de disponer de resultados, o hay alto nivel de indefinición del resultado final, se debe considerar un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A51890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enfoque adaptativo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A51890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del proyecto, en vez del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A51890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tradicionalmente predictivo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A51890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FBC9E118-B854-D8DA-1DD1-F61C8FD8A040}"/>
              </a:ext>
            </a:extLst>
          </p:cNvPr>
          <p:cNvSpPr/>
          <p:nvPr/>
        </p:nvSpPr>
        <p:spPr>
          <a:xfrm>
            <a:off x="4432242" y="4249965"/>
            <a:ext cx="3969872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Las características de los enfoques predictivos y adaptativo se verán en próximas lecciones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0D6B509-A2ED-9F26-E3C2-0EDC692BCF12}"/>
              </a:ext>
            </a:extLst>
          </p:cNvPr>
          <p:cNvSpPr txBox="1"/>
          <p:nvPr/>
        </p:nvSpPr>
        <p:spPr>
          <a:xfrm>
            <a:off x="3520233" y="834266"/>
            <a:ext cx="55162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A51890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Cultura y formas de trabajo en la organización-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A51890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estilos de liderazgo,  costumbres, reglas, miedo a errores o a tomar compromisos, personas desmotivadas, etc.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A3D258F9-5244-8A95-1C1C-BD184C3F5A3C}"/>
              </a:ext>
            </a:extLst>
          </p:cNvPr>
          <p:cNvSpPr/>
          <p:nvPr/>
        </p:nvSpPr>
        <p:spPr>
          <a:xfrm>
            <a:off x="2519772" y="814939"/>
            <a:ext cx="936104" cy="918181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F812311A-4698-6D5F-6A0D-1368D6E38A23}"/>
              </a:ext>
            </a:extLst>
          </p:cNvPr>
          <p:cNvSpPr/>
          <p:nvPr/>
        </p:nvSpPr>
        <p:spPr>
          <a:xfrm>
            <a:off x="3347864" y="2557321"/>
            <a:ext cx="936104" cy="918181"/>
          </a:xfrm>
          <a:prstGeom prst="ellipse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248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 animBg="1"/>
      <p:bldP spid="4" grpId="0"/>
      <p:bldP spid="2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/>
          <p:cNvSpPr txBox="1">
            <a:spLocks/>
          </p:cNvSpPr>
          <p:nvPr/>
        </p:nvSpPr>
        <p:spPr bwMode="auto">
          <a:xfrm>
            <a:off x="0" y="-24266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j-ea"/>
                <a:cs typeface="+mj-cs"/>
              </a:rPr>
              <a:t>Balanceo de restricciones</a:t>
            </a: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A40C6875-84F4-440F-8330-6FAA4D965242}"/>
              </a:ext>
            </a:extLst>
          </p:cNvPr>
          <p:cNvSpPr/>
          <p:nvPr/>
        </p:nvSpPr>
        <p:spPr>
          <a:xfrm>
            <a:off x="141492" y="456087"/>
            <a:ext cx="30684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Cuando van a empezarse las actividades (ejecución), el PM y su equipo ya deben conocer las restricciones con las que el proyecto se ejecutará de ahí en más. 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664CADA-86E4-9BB7-D1DC-C757F8418BD2}"/>
              </a:ext>
            </a:extLst>
          </p:cNvPr>
          <p:cNvSpPr/>
          <p:nvPr/>
        </p:nvSpPr>
        <p:spPr>
          <a:xfrm>
            <a:off x="3209966" y="441493"/>
            <a:ext cx="21962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 estos valores, los llamamos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líneas base de alcance, de presupuesto (recursos), de calidad y de tiempo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442895F0-A1A1-D2AF-AD5E-80E93386A5D6}"/>
              </a:ext>
            </a:extLst>
          </p:cNvPr>
          <p:cNvGrpSpPr/>
          <p:nvPr/>
        </p:nvGrpSpPr>
        <p:grpSpPr>
          <a:xfrm>
            <a:off x="5868144" y="696897"/>
            <a:ext cx="2326796" cy="648072"/>
            <a:chOff x="7144719" y="748749"/>
            <a:chExt cx="4276654" cy="1150615"/>
          </a:xfrm>
        </p:grpSpPr>
        <p:sp>
          <p:nvSpPr>
            <p:cNvPr id="9" name="Triángulo isósceles 8">
              <a:extLst>
                <a:ext uri="{FF2B5EF4-FFF2-40B4-BE49-F238E27FC236}">
                  <a16:creationId xmlns:a16="http://schemas.microsoft.com/office/drawing/2014/main" id="{14401F9B-2D73-8421-8655-F2B004C9F187}"/>
                </a:ext>
              </a:extLst>
            </p:cNvPr>
            <p:cNvSpPr/>
            <p:nvPr/>
          </p:nvSpPr>
          <p:spPr>
            <a:xfrm>
              <a:off x="8543829" y="1459281"/>
              <a:ext cx="1170331" cy="440083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641A6C28-6D8E-8118-C7A6-B9869AE108F4}"/>
                </a:ext>
              </a:extLst>
            </p:cNvPr>
            <p:cNvCxnSpPr/>
            <p:nvPr/>
          </p:nvCxnSpPr>
          <p:spPr>
            <a:xfrm>
              <a:off x="7144719" y="1449460"/>
              <a:ext cx="4276654" cy="1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4EE94E20-255E-4EE5-6E57-3B6F99E48E34}"/>
                </a:ext>
              </a:extLst>
            </p:cNvPr>
            <p:cNvSpPr/>
            <p:nvPr/>
          </p:nvSpPr>
          <p:spPr>
            <a:xfrm>
              <a:off x="7516513" y="750491"/>
              <a:ext cx="628768" cy="629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18" name="Elipse 17">
              <a:extLst>
                <a:ext uri="{FF2B5EF4-FFF2-40B4-BE49-F238E27FC236}">
                  <a16:creationId xmlns:a16="http://schemas.microsoft.com/office/drawing/2014/main" id="{030D9C84-3ADE-FA47-6DC5-73AEBF49702E}"/>
                </a:ext>
              </a:extLst>
            </p:cNvPr>
            <p:cNvSpPr/>
            <p:nvPr/>
          </p:nvSpPr>
          <p:spPr>
            <a:xfrm>
              <a:off x="8440804" y="758925"/>
              <a:ext cx="628768" cy="629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FC7C6657-6396-BF7A-3B62-5D1441CBBE5F}"/>
                </a:ext>
              </a:extLst>
            </p:cNvPr>
            <p:cNvSpPr/>
            <p:nvPr/>
          </p:nvSpPr>
          <p:spPr>
            <a:xfrm>
              <a:off x="9354702" y="748749"/>
              <a:ext cx="628768" cy="629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R</a:t>
              </a:r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AAE7DE4E-C42C-F953-188A-8A0BFEEF359D}"/>
                </a:ext>
              </a:extLst>
            </p:cNvPr>
            <p:cNvSpPr/>
            <p:nvPr/>
          </p:nvSpPr>
          <p:spPr>
            <a:xfrm>
              <a:off x="10258516" y="748749"/>
              <a:ext cx="628768" cy="629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T</a:t>
              </a:r>
            </a:p>
          </p:txBody>
        </p:sp>
      </p:grpSp>
      <p:sp>
        <p:nvSpPr>
          <p:cNvPr id="23" name="Rectángulo 22">
            <a:extLst>
              <a:ext uri="{FF2B5EF4-FFF2-40B4-BE49-F238E27FC236}">
                <a16:creationId xmlns:a16="http://schemas.microsoft.com/office/drawing/2014/main" id="{1C91033D-4B4C-2FC9-D376-DF5EA98160B8}"/>
              </a:ext>
            </a:extLst>
          </p:cNvPr>
          <p:cNvSpPr/>
          <p:nvPr/>
        </p:nvSpPr>
        <p:spPr>
          <a:xfrm>
            <a:off x="126377" y="1790800"/>
            <a:ext cx="50597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En cualquier momento del proyecto, podrán surgir necesidades de ajustar entregables (alcance) o plazos, por ejemplo. Esto provoca un desbalance de las líneas base</a:t>
            </a: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26A547E4-EDEE-6BD8-307F-F02989E72F95}"/>
              </a:ext>
            </a:extLst>
          </p:cNvPr>
          <p:cNvGrpSpPr/>
          <p:nvPr/>
        </p:nvGrpSpPr>
        <p:grpSpPr>
          <a:xfrm>
            <a:off x="5675117" y="1649196"/>
            <a:ext cx="2425275" cy="778533"/>
            <a:chOff x="7153564" y="2588966"/>
            <a:chExt cx="4122549" cy="1354963"/>
          </a:xfrm>
        </p:grpSpPr>
        <p:sp>
          <p:nvSpPr>
            <p:cNvPr id="25" name="Triángulo isósceles 24">
              <a:extLst>
                <a:ext uri="{FF2B5EF4-FFF2-40B4-BE49-F238E27FC236}">
                  <a16:creationId xmlns:a16="http://schemas.microsoft.com/office/drawing/2014/main" id="{5969D3C4-B7A8-4A8A-05B3-AC4A149C5A68}"/>
                </a:ext>
              </a:extLst>
            </p:cNvPr>
            <p:cNvSpPr/>
            <p:nvPr/>
          </p:nvSpPr>
          <p:spPr>
            <a:xfrm>
              <a:off x="8640859" y="3503846"/>
              <a:ext cx="1170331" cy="440083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68496094-34AD-BCC8-33D9-23699D6829CA}"/>
                </a:ext>
              </a:extLst>
            </p:cNvPr>
            <p:cNvCxnSpPr/>
            <p:nvPr/>
          </p:nvCxnSpPr>
          <p:spPr>
            <a:xfrm flipV="1">
              <a:off x="7153564" y="3160720"/>
              <a:ext cx="4122549" cy="624403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Elipse 26">
              <a:extLst>
                <a:ext uri="{FF2B5EF4-FFF2-40B4-BE49-F238E27FC236}">
                  <a16:creationId xmlns:a16="http://schemas.microsoft.com/office/drawing/2014/main" id="{EF4C1F2A-9189-D5B9-A0B9-3AE2BCAEAA45}"/>
                </a:ext>
              </a:extLst>
            </p:cNvPr>
            <p:cNvSpPr/>
            <p:nvPr/>
          </p:nvSpPr>
          <p:spPr>
            <a:xfrm>
              <a:off x="7175936" y="2721079"/>
              <a:ext cx="978190" cy="99437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28" name="Elipse 27">
              <a:extLst>
                <a:ext uri="{FF2B5EF4-FFF2-40B4-BE49-F238E27FC236}">
                  <a16:creationId xmlns:a16="http://schemas.microsoft.com/office/drawing/2014/main" id="{871011E7-AC73-CA74-73F4-E702D7B12C6E}"/>
                </a:ext>
              </a:extLst>
            </p:cNvPr>
            <p:cNvSpPr/>
            <p:nvPr/>
          </p:nvSpPr>
          <p:spPr>
            <a:xfrm>
              <a:off x="8373435" y="2846070"/>
              <a:ext cx="628768" cy="629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18006295-E1F8-7041-FB8B-AC0BE85B9B27}"/>
                </a:ext>
              </a:extLst>
            </p:cNvPr>
            <p:cNvSpPr/>
            <p:nvPr/>
          </p:nvSpPr>
          <p:spPr>
            <a:xfrm>
              <a:off x="9363547" y="2724167"/>
              <a:ext cx="628768" cy="629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R</a:t>
              </a:r>
            </a:p>
          </p:txBody>
        </p:sp>
        <p:sp>
          <p:nvSpPr>
            <p:cNvPr id="30" name="Elipse 29">
              <a:extLst>
                <a:ext uri="{FF2B5EF4-FFF2-40B4-BE49-F238E27FC236}">
                  <a16:creationId xmlns:a16="http://schemas.microsoft.com/office/drawing/2014/main" id="{0DB31A50-7F44-E825-6F9A-A6413359C254}"/>
                </a:ext>
              </a:extLst>
            </p:cNvPr>
            <p:cNvSpPr/>
            <p:nvPr/>
          </p:nvSpPr>
          <p:spPr>
            <a:xfrm>
              <a:off x="10330107" y="2588966"/>
              <a:ext cx="628768" cy="629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T</a:t>
              </a:r>
            </a:p>
          </p:txBody>
        </p:sp>
      </p:grpSp>
      <p:pic>
        <p:nvPicPr>
          <p:cNvPr id="31" name="Imagen 30">
            <a:extLst>
              <a:ext uri="{FF2B5EF4-FFF2-40B4-BE49-F238E27FC236}">
                <a16:creationId xmlns:a16="http://schemas.microsoft.com/office/drawing/2014/main" id="{96EA77B8-EBCD-4AFE-7783-CECDF91EB2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 rot="5038520" flipV="1">
            <a:off x="7767366" y="811331"/>
            <a:ext cx="966775" cy="833169"/>
          </a:xfrm>
          <a:prstGeom prst="rect">
            <a:avLst/>
          </a:prstGeom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1BE75E29-3B30-FB98-1C1E-F3B757A3CE7A}"/>
              </a:ext>
            </a:extLst>
          </p:cNvPr>
          <p:cNvSpPr/>
          <p:nvPr/>
        </p:nvSpPr>
        <p:spPr>
          <a:xfrm>
            <a:off x="1269999" y="2663718"/>
            <a:ext cx="39604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En caso que el sponsor acepte estos cambios, es necesario volver a ajustar las demás restricciones, llegando a nuevas líneas base.</a:t>
            </a:r>
          </a:p>
        </p:txBody>
      </p:sp>
      <p:grpSp>
        <p:nvGrpSpPr>
          <p:cNvPr id="33" name="Grupo 32">
            <a:extLst>
              <a:ext uri="{FF2B5EF4-FFF2-40B4-BE49-F238E27FC236}">
                <a16:creationId xmlns:a16="http://schemas.microsoft.com/office/drawing/2014/main" id="{857CF622-84D6-1ECB-8648-E72397A69E68}"/>
              </a:ext>
            </a:extLst>
          </p:cNvPr>
          <p:cNvGrpSpPr/>
          <p:nvPr/>
        </p:nvGrpSpPr>
        <p:grpSpPr>
          <a:xfrm>
            <a:off x="5670093" y="2634547"/>
            <a:ext cx="2524847" cy="801300"/>
            <a:chOff x="7232904" y="4605835"/>
            <a:chExt cx="4276654" cy="1515690"/>
          </a:xfrm>
        </p:grpSpPr>
        <p:sp>
          <p:nvSpPr>
            <p:cNvPr id="34" name="Triángulo isósceles 33">
              <a:extLst>
                <a:ext uri="{FF2B5EF4-FFF2-40B4-BE49-F238E27FC236}">
                  <a16:creationId xmlns:a16="http://schemas.microsoft.com/office/drawing/2014/main" id="{14A71D90-EA97-7112-86DD-1780C03EFAE0}"/>
                </a:ext>
              </a:extLst>
            </p:cNvPr>
            <p:cNvSpPr/>
            <p:nvPr/>
          </p:nvSpPr>
          <p:spPr>
            <a:xfrm>
              <a:off x="8632014" y="5681442"/>
              <a:ext cx="1170331" cy="440083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cxnSp>
          <p:nvCxnSpPr>
            <p:cNvPr id="35" name="Conector recto 34">
              <a:extLst>
                <a:ext uri="{FF2B5EF4-FFF2-40B4-BE49-F238E27FC236}">
                  <a16:creationId xmlns:a16="http://schemas.microsoft.com/office/drawing/2014/main" id="{9E64B99F-CA30-3E14-982F-4E50BA3EE74D}"/>
                </a:ext>
              </a:extLst>
            </p:cNvPr>
            <p:cNvCxnSpPr/>
            <p:nvPr/>
          </p:nvCxnSpPr>
          <p:spPr>
            <a:xfrm>
              <a:off x="7232904" y="5671621"/>
              <a:ext cx="4276654" cy="1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ipse 35">
              <a:extLst>
                <a:ext uri="{FF2B5EF4-FFF2-40B4-BE49-F238E27FC236}">
                  <a16:creationId xmlns:a16="http://schemas.microsoft.com/office/drawing/2014/main" id="{4624C93B-3F74-C131-00B6-EF3013E71DD3}"/>
                </a:ext>
              </a:extLst>
            </p:cNvPr>
            <p:cNvSpPr/>
            <p:nvPr/>
          </p:nvSpPr>
          <p:spPr>
            <a:xfrm>
              <a:off x="8528988" y="5119359"/>
              <a:ext cx="512501" cy="4910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id="{60311111-1D8E-A0C2-50AD-3860CDDEACB0}"/>
                </a:ext>
              </a:extLst>
            </p:cNvPr>
            <p:cNvSpPr/>
            <p:nvPr/>
          </p:nvSpPr>
          <p:spPr>
            <a:xfrm>
              <a:off x="9442887" y="4970910"/>
              <a:ext cx="628768" cy="629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R</a:t>
              </a:r>
            </a:p>
          </p:txBody>
        </p:sp>
        <p:sp>
          <p:nvSpPr>
            <p:cNvPr id="38" name="Elipse 37">
              <a:extLst>
                <a:ext uri="{FF2B5EF4-FFF2-40B4-BE49-F238E27FC236}">
                  <a16:creationId xmlns:a16="http://schemas.microsoft.com/office/drawing/2014/main" id="{EA944CB9-4BAE-1DA6-B2CF-40BF3DDA68D4}"/>
                </a:ext>
              </a:extLst>
            </p:cNvPr>
            <p:cNvSpPr/>
            <p:nvPr/>
          </p:nvSpPr>
          <p:spPr>
            <a:xfrm>
              <a:off x="10346701" y="4747657"/>
              <a:ext cx="913898" cy="8525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T</a:t>
              </a:r>
            </a:p>
          </p:txBody>
        </p:sp>
        <p:sp>
          <p:nvSpPr>
            <p:cNvPr id="39" name="Elipse 38">
              <a:extLst>
                <a:ext uri="{FF2B5EF4-FFF2-40B4-BE49-F238E27FC236}">
                  <a16:creationId xmlns:a16="http://schemas.microsoft.com/office/drawing/2014/main" id="{0EE08334-E9D9-DF57-6791-764A8EDE816D}"/>
                </a:ext>
              </a:extLst>
            </p:cNvPr>
            <p:cNvSpPr/>
            <p:nvPr/>
          </p:nvSpPr>
          <p:spPr>
            <a:xfrm>
              <a:off x="7275753" y="4605835"/>
              <a:ext cx="978190" cy="99437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A</a:t>
              </a:r>
            </a:p>
          </p:txBody>
        </p:sp>
      </p:grpSp>
      <p:pic>
        <p:nvPicPr>
          <p:cNvPr id="41" name="Imagen 40">
            <a:extLst>
              <a:ext uri="{FF2B5EF4-FFF2-40B4-BE49-F238E27FC236}">
                <a16:creationId xmlns:a16="http://schemas.microsoft.com/office/drawing/2014/main" id="{92752F0B-4884-A96B-15D3-8D39A7C2E9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 rot="5038520" flipV="1">
            <a:off x="7815726" y="1965006"/>
            <a:ext cx="966775" cy="833169"/>
          </a:xfrm>
          <a:prstGeom prst="rect">
            <a:avLst/>
          </a:prstGeom>
        </p:spPr>
      </p:pic>
      <p:sp>
        <p:nvSpPr>
          <p:cNvPr id="42" name="Rectángulo 41">
            <a:extLst>
              <a:ext uri="{FF2B5EF4-FFF2-40B4-BE49-F238E27FC236}">
                <a16:creationId xmlns:a16="http://schemas.microsoft.com/office/drawing/2014/main" id="{81E5CC0C-34BE-58DC-0177-0E24312AC397}"/>
              </a:ext>
            </a:extLst>
          </p:cNvPr>
          <p:cNvSpPr/>
          <p:nvPr/>
        </p:nvSpPr>
        <p:spPr>
          <a:xfrm>
            <a:off x="899592" y="3743895"/>
            <a:ext cx="7859712" cy="738664"/>
          </a:xfrm>
          <a:prstGeom prst="rect">
            <a:avLst/>
          </a:prstGeom>
          <a:solidFill>
            <a:srgbClr val="FFE4C9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Por ejemplo, si piden agregar nuevos entregables, puede ser necesario extender el plazo y más presupuesto, manteniendo calidad. Pero si no se puede extender el presupuesto, se podría ahorrar en algunos insumos (bajar calidad), o dejar de hacer otros entregables (alcance)</a:t>
            </a:r>
          </a:p>
        </p:txBody>
      </p:sp>
    </p:spTree>
    <p:extLst>
      <p:ext uri="{BB962C8B-B14F-4D97-AF65-F5344CB8AC3E}">
        <p14:creationId xmlns:p14="http://schemas.microsoft.com/office/powerpoint/2010/main" val="250850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32" grpId="0"/>
      <p:bldP spid="4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/>
          <p:cNvSpPr txBox="1">
            <a:spLocks/>
          </p:cNvSpPr>
          <p:nvPr/>
        </p:nvSpPr>
        <p:spPr bwMode="auto">
          <a:xfrm>
            <a:off x="0" y="-24266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j-ea"/>
                <a:cs typeface="+mj-cs"/>
              </a:rPr>
              <a:t>Riesgos, oportunidades y supuestos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40C6875-84F4-440F-8330-6FAA4D965242}"/>
              </a:ext>
            </a:extLst>
          </p:cNvPr>
          <p:cNvSpPr/>
          <p:nvPr/>
        </p:nvSpPr>
        <p:spPr>
          <a:xfrm>
            <a:off x="467544" y="420636"/>
            <a:ext cx="8888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Cuando se piensa en cómo se va a planificar y ejecutar el proyecto, es clave tener en cuenta riesgos potenciales, así como incorporar acciones para aprovechar oportunidades y explicitar los supuestos.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2275850" y="2724754"/>
            <a:ext cx="4248472" cy="1600439"/>
            <a:chOff x="1619672" y="3220016"/>
            <a:chExt cx="4248472" cy="1600439"/>
          </a:xfrm>
        </p:grpSpPr>
        <p:sp>
          <p:nvSpPr>
            <p:cNvPr id="34" name="Rectangle 1">
              <a:extLst>
                <a:ext uri="{FF2B5EF4-FFF2-40B4-BE49-F238E27FC236}">
                  <a16:creationId xmlns:a16="http://schemas.microsoft.com/office/drawing/2014/main" id="{1D70E89F-D38D-4C4F-A81F-AA238A87B976}"/>
                </a:ext>
              </a:extLst>
            </p:cNvPr>
            <p:cNvSpPr/>
            <p:nvPr/>
          </p:nvSpPr>
          <p:spPr>
            <a:xfrm>
              <a:off x="2751433" y="3220017"/>
              <a:ext cx="3116711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Char char="Ø"/>
                <a:tabLst>
                  <a:tab pos="214313" algn="l"/>
                  <a:tab pos="661988" algn="l"/>
                  <a:tab pos="1111250" algn="l"/>
                  <a:tab pos="1560513" algn="l"/>
                  <a:tab pos="2009775" algn="l"/>
                  <a:tab pos="2459038" algn="l"/>
                  <a:tab pos="2908300" algn="l"/>
                  <a:tab pos="3357563" algn="l"/>
                  <a:tab pos="3806825" algn="l"/>
                  <a:tab pos="4256088" algn="l"/>
                  <a:tab pos="4705350" algn="l"/>
                  <a:tab pos="5154613" algn="l"/>
                  <a:tab pos="5603875" algn="l"/>
                  <a:tab pos="6053138" algn="l"/>
                  <a:tab pos="6502400" algn="l"/>
                  <a:tab pos="6951663" algn="l"/>
                  <a:tab pos="7400925" algn="l"/>
                  <a:tab pos="7850188" algn="l"/>
                  <a:tab pos="8299450" algn="l"/>
                  <a:tab pos="8748713" algn="l"/>
                  <a:tab pos="9197975" algn="l"/>
                </a:tabLst>
                <a:defRPr/>
              </a:pPr>
              <a:r>
                <a:rPr kumimoji="0" lang="es-UY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Supuestos:</a:t>
              </a: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 condiciones que se asumen como válidas al momento de ejecutar el proyecto. </a:t>
              </a:r>
              <a:b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</a:br>
              <a:b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</a:br>
              <a:r>
                <a:rPr kumimoji="0" lang="es-UY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Si hay probabilidad de que no se cumplan, pasan a ser riesgos</a:t>
              </a:r>
            </a:p>
          </p:txBody>
        </p:sp>
        <p:pic>
          <p:nvPicPr>
            <p:cNvPr id="36" name="Imagen 35" descr="Icono&#10;&#10;Descripción generada automáticamente">
              <a:extLst>
                <a:ext uri="{FF2B5EF4-FFF2-40B4-BE49-F238E27FC236}">
                  <a16:creationId xmlns:a16="http://schemas.microsoft.com/office/drawing/2014/main" id="{F37E30F0-A011-4076-B8D7-97508F54E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619672" y="3220016"/>
              <a:ext cx="854453" cy="840693"/>
            </a:xfrm>
            <a:prstGeom prst="rect">
              <a:avLst/>
            </a:prstGeom>
          </p:spPr>
        </p:pic>
      </p:grpSp>
      <p:grpSp>
        <p:nvGrpSpPr>
          <p:cNvPr id="2" name="Grupo 1"/>
          <p:cNvGrpSpPr/>
          <p:nvPr/>
        </p:nvGrpSpPr>
        <p:grpSpPr>
          <a:xfrm>
            <a:off x="323528" y="1054812"/>
            <a:ext cx="3384376" cy="1384995"/>
            <a:chOff x="323528" y="1054812"/>
            <a:chExt cx="3384376" cy="1384995"/>
          </a:xfrm>
        </p:grpSpPr>
        <p:sp>
          <p:nvSpPr>
            <p:cNvPr id="35" name="Rectangle 1">
              <a:extLst>
                <a:ext uri="{FF2B5EF4-FFF2-40B4-BE49-F238E27FC236}">
                  <a16:creationId xmlns:a16="http://schemas.microsoft.com/office/drawing/2014/main" id="{04CBC19A-E192-4DCF-94E7-745B15EA011F}"/>
                </a:ext>
              </a:extLst>
            </p:cNvPr>
            <p:cNvSpPr/>
            <p:nvPr/>
          </p:nvSpPr>
          <p:spPr>
            <a:xfrm>
              <a:off x="1249225" y="1054812"/>
              <a:ext cx="245867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Char char="Ø"/>
                <a:tabLst>
                  <a:tab pos="214313" algn="l"/>
                  <a:tab pos="661988" algn="l"/>
                  <a:tab pos="1111250" algn="l"/>
                  <a:tab pos="1560513" algn="l"/>
                  <a:tab pos="2009775" algn="l"/>
                  <a:tab pos="2459038" algn="l"/>
                  <a:tab pos="2908300" algn="l"/>
                  <a:tab pos="3357563" algn="l"/>
                  <a:tab pos="3806825" algn="l"/>
                  <a:tab pos="4256088" algn="l"/>
                  <a:tab pos="4705350" algn="l"/>
                  <a:tab pos="5154613" algn="l"/>
                  <a:tab pos="5603875" algn="l"/>
                  <a:tab pos="6053138" algn="l"/>
                  <a:tab pos="6502400" algn="l"/>
                  <a:tab pos="6951663" algn="l"/>
                  <a:tab pos="7400925" algn="l"/>
                  <a:tab pos="7850188" algn="l"/>
                  <a:tab pos="8299450" algn="l"/>
                  <a:tab pos="8748713" algn="l"/>
                  <a:tab pos="9197975" algn="l"/>
                </a:tabLst>
                <a:defRPr/>
              </a:pPr>
              <a:r>
                <a:rPr kumimoji="0" lang="es-UY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Amenazas </a:t>
              </a: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(</a:t>
              </a:r>
              <a:r>
                <a:rPr kumimoji="0" lang="es-UY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Riesgos</a:t>
              </a: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)</a:t>
              </a:r>
              <a:r>
                <a:rPr kumimoji="0" lang="es-UY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: </a:t>
              </a: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factores que, de cumplirse, tendrán un impacto negativo en el proyecto o en algún entregable. </a:t>
              </a:r>
            </a:p>
          </p:txBody>
        </p:sp>
        <p:pic>
          <p:nvPicPr>
            <p:cNvPr id="37" name="Imagen 36" descr="Un dibujo de una cara feliz&#10;&#10;Descripción generada automáticamente con confianza baja">
              <a:extLst>
                <a:ext uri="{FF2B5EF4-FFF2-40B4-BE49-F238E27FC236}">
                  <a16:creationId xmlns:a16="http://schemas.microsoft.com/office/drawing/2014/main" id="{948C7B49-5E88-4E52-8EDF-8931D0176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528" y="1129482"/>
              <a:ext cx="925697" cy="892035"/>
            </a:xfrm>
            <a:prstGeom prst="rect">
              <a:avLst/>
            </a:prstGeom>
          </p:spPr>
        </p:pic>
      </p:grpSp>
      <p:grpSp>
        <p:nvGrpSpPr>
          <p:cNvPr id="3" name="Grupo 2"/>
          <p:cNvGrpSpPr/>
          <p:nvPr/>
        </p:nvGrpSpPr>
        <p:grpSpPr>
          <a:xfrm>
            <a:off x="5331063" y="1041232"/>
            <a:ext cx="3594472" cy="1398575"/>
            <a:chOff x="4056937" y="1793476"/>
            <a:chExt cx="3594472" cy="1398575"/>
          </a:xfrm>
        </p:grpSpPr>
        <p:sp>
          <p:nvSpPr>
            <p:cNvPr id="33" name="Rectangle 1">
              <a:extLst>
                <a:ext uri="{FF2B5EF4-FFF2-40B4-BE49-F238E27FC236}">
                  <a16:creationId xmlns:a16="http://schemas.microsoft.com/office/drawing/2014/main" id="{AFD5F648-692E-4CA2-BD70-CA8D028EFEBB}"/>
                </a:ext>
              </a:extLst>
            </p:cNvPr>
            <p:cNvSpPr/>
            <p:nvPr/>
          </p:nvSpPr>
          <p:spPr>
            <a:xfrm>
              <a:off x="5267403" y="1807056"/>
              <a:ext cx="238400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Char char="Ø"/>
                <a:tabLst>
                  <a:tab pos="214313" algn="l"/>
                  <a:tab pos="661988" algn="l"/>
                  <a:tab pos="1111250" algn="l"/>
                  <a:tab pos="1560513" algn="l"/>
                  <a:tab pos="2009775" algn="l"/>
                  <a:tab pos="2459038" algn="l"/>
                  <a:tab pos="2908300" algn="l"/>
                  <a:tab pos="3357563" algn="l"/>
                  <a:tab pos="3806825" algn="l"/>
                  <a:tab pos="4256088" algn="l"/>
                  <a:tab pos="4705350" algn="l"/>
                  <a:tab pos="5154613" algn="l"/>
                  <a:tab pos="5603875" algn="l"/>
                  <a:tab pos="6053138" algn="l"/>
                  <a:tab pos="6502400" algn="l"/>
                  <a:tab pos="6951663" algn="l"/>
                  <a:tab pos="7400925" algn="l"/>
                  <a:tab pos="7850188" algn="l"/>
                  <a:tab pos="8299450" algn="l"/>
                  <a:tab pos="8748713" algn="l"/>
                  <a:tab pos="9197975" algn="l"/>
                </a:tabLst>
                <a:defRPr/>
              </a:pPr>
              <a:r>
                <a:rPr kumimoji="0" lang="es-UY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Oportunidades</a:t>
              </a: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 (</a:t>
              </a:r>
              <a:r>
                <a:rPr kumimoji="0" lang="es-UY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Palancas</a:t>
              </a: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)</a:t>
              </a:r>
              <a:r>
                <a:rPr kumimoji="0" lang="es-UY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:</a:t>
              </a: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 factores que, de cumplirse darán mayor apoyo para el logro de los objetivos del proyecto.</a:t>
              </a:r>
            </a:p>
          </p:txBody>
        </p:sp>
        <p:pic>
          <p:nvPicPr>
            <p:cNvPr id="38" name="Imagen 37" descr="Imagen que contiene herramienta, dibujo&#10;&#10;Descripción generada automáticamente">
              <a:extLst>
                <a:ext uri="{FF2B5EF4-FFF2-40B4-BE49-F238E27FC236}">
                  <a16:creationId xmlns:a16="http://schemas.microsoft.com/office/drawing/2014/main" id="{2EE4B083-A1C9-47B8-9C8D-53A3E374E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056937" y="1793476"/>
              <a:ext cx="1212087" cy="10572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147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1E8EAAB8-4452-48E5-8DAE-F486813C50A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8271" y="555526"/>
            <a:ext cx="667421" cy="656674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85D8F60C-1600-4E29-BCB1-944D4D275723}"/>
              </a:ext>
            </a:extLst>
          </p:cNvPr>
          <p:cNvSpPr txBox="1"/>
          <p:nvPr/>
        </p:nvSpPr>
        <p:spPr>
          <a:xfrm>
            <a:off x="416091" y="1304552"/>
            <a:ext cx="2550909" cy="26314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Ejemplos de supuestos pueden ser: 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apoyo de las autoridades durante todo el proyecto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Disponer de ciertos recursos en el plazo acordado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presupuesto es suficiente</a:t>
            </a:r>
          </a:p>
        </p:txBody>
      </p:sp>
      <p:pic>
        <p:nvPicPr>
          <p:cNvPr id="18" name="Imagen 17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E2DB7FFD-BCDF-4607-930A-266F280694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7596" y="708088"/>
            <a:ext cx="850661" cy="819728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6F5758CB-DB11-45DA-8638-9A33E3110D5D}"/>
              </a:ext>
            </a:extLst>
          </p:cNvPr>
          <p:cNvSpPr txBox="1"/>
          <p:nvPr/>
        </p:nvSpPr>
        <p:spPr>
          <a:xfrm>
            <a:off x="2940850" y="1673298"/>
            <a:ext cx="291244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UY"/>
            </a:defPPr>
            <a:lvl1pPr marL="285750" indent="-28575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ü"/>
              <a:defRPr sz="2000">
                <a:latin typeface="+mj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Ejemplos de riesgos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pueden  ser: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</a:t>
            </a:r>
            <a:r>
              <a:rPr kumimoji="0" lang="es-UY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traso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en el proyecto, por demora en definir un tema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Entregables con fa</a:t>
            </a:r>
            <a:r>
              <a:rPr kumimoji="0" lang="es-UY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llos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por impericia de los fabricantes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Parar la construcción de un entregable por la r</a:t>
            </a:r>
            <a:r>
              <a:rPr kumimoji="0" lang="es-UY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esistencia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de ciertas partes interesadas </a:t>
            </a:r>
          </a:p>
        </p:txBody>
      </p:sp>
      <p:pic>
        <p:nvPicPr>
          <p:cNvPr id="21" name="Imagen 20" descr="Imagen que contiene herramienta, dibujo&#10;&#10;Descripción generada automáticamente">
            <a:extLst>
              <a:ext uri="{FF2B5EF4-FFF2-40B4-BE49-F238E27FC236}">
                <a16:creationId xmlns:a16="http://schemas.microsoft.com/office/drawing/2014/main" id="{E95BF7C9-72D8-4AA7-9933-40B73E739E2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36296" y="199282"/>
            <a:ext cx="1166689" cy="1017612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CB707C38-70A4-4365-90CC-A9950966ED1E}"/>
              </a:ext>
            </a:extLst>
          </p:cNvPr>
          <p:cNvSpPr txBox="1"/>
          <p:nvPr/>
        </p:nvSpPr>
        <p:spPr>
          <a:xfrm>
            <a:off x="5796135" y="1126995"/>
            <a:ext cx="3357119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UY"/>
            </a:defPPr>
            <a:lvl1pPr marL="285750" indent="-28575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ü"/>
              <a:defRPr sz="2000">
                <a:latin typeface="+mj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Ejemplos de oportunidades pueden ser: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Cierto sector nos podrá dar recursos o apoyo político, si incluimos un nuevo entregable que les interese.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Un organismo manifiesta interés en una solución que estamos desarrollando en otro organismo. Incluirlo en nuestro proyecto nos daría más probabilidad de otros nuevos organismos interesados, mejorando nuestros objetivos.</a:t>
            </a: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CA523269-1E0F-415D-BB65-A5019A7BBC56}"/>
              </a:ext>
            </a:extLst>
          </p:cNvPr>
          <p:cNvSpPr/>
          <p:nvPr/>
        </p:nvSpPr>
        <p:spPr>
          <a:xfrm>
            <a:off x="506634" y="88717"/>
            <a:ext cx="8160460" cy="394801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175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Supuestos, Riesgos y Oportunidades</a:t>
            </a:r>
          </a:p>
        </p:txBody>
      </p:sp>
    </p:spTree>
    <p:extLst>
      <p:ext uri="{BB962C8B-B14F-4D97-AF65-F5344CB8AC3E}">
        <p14:creationId xmlns:p14="http://schemas.microsoft.com/office/powerpoint/2010/main" val="212347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 animBg="1"/>
      <p:bldP spid="19" grpId="0" uiExpand="1" build="p"/>
      <p:bldP spid="22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/>
          <p:cNvSpPr txBox="1">
            <a:spLocks/>
          </p:cNvSpPr>
          <p:nvPr/>
        </p:nvSpPr>
        <p:spPr bwMode="auto">
          <a:xfrm>
            <a:off x="0" y="-24266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j-ea"/>
                <a:cs typeface="+mj-cs"/>
              </a:rPr>
              <a:t>Identificación de riesgos y oportunidades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1375708" y="1557814"/>
            <a:ext cx="3024336" cy="2503665"/>
            <a:chOff x="2555776" y="1131590"/>
            <a:chExt cx="3024336" cy="2503665"/>
          </a:xfrm>
        </p:grpSpPr>
        <p:grpSp>
          <p:nvGrpSpPr>
            <p:cNvPr id="11" name="Grupo 10"/>
            <p:cNvGrpSpPr/>
            <p:nvPr/>
          </p:nvGrpSpPr>
          <p:grpSpPr>
            <a:xfrm>
              <a:off x="2555776" y="1131590"/>
              <a:ext cx="3024336" cy="2503665"/>
              <a:chOff x="5024564" y="1041378"/>
              <a:chExt cx="4239542" cy="4239542"/>
            </a:xfrm>
          </p:grpSpPr>
          <p:pic>
            <p:nvPicPr>
              <p:cNvPr id="13" name="Imagen 12">
                <a:extLst>
                  <a:ext uri="{FF2B5EF4-FFF2-40B4-BE49-F238E27FC236}">
                    <a16:creationId xmlns:a16="http://schemas.microsoft.com/office/drawing/2014/main" id="{2FADF0E2-6AA8-42B8-847E-66FB854A4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4564" y="1041378"/>
                <a:ext cx="4239542" cy="4239542"/>
              </a:xfrm>
              <a:prstGeom prst="rect">
                <a:avLst/>
              </a:prstGeom>
            </p:spPr>
          </p:pic>
          <p:pic>
            <p:nvPicPr>
              <p:cNvPr id="14" name="Imagen 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52214" y="4658823"/>
                <a:ext cx="1048494" cy="189008"/>
              </a:xfrm>
              <a:prstGeom prst="rect">
                <a:avLst/>
              </a:prstGeom>
            </p:spPr>
          </p:pic>
        </p:grpSp>
        <p:sp>
          <p:nvSpPr>
            <p:cNvPr id="12" name="CuadroTexto 11"/>
            <p:cNvSpPr txBox="1"/>
            <p:nvPr/>
          </p:nvSpPr>
          <p:spPr>
            <a:xfrm>
              <a:off x="2860846" y="3185184"/>
              <a:ext cx="12241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Recursos</a:t>
              </a: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3232560" y="1449239"/>
            <a:ext cx="1620039" cy="1471758"/>
            <a:chOff x="3150395" y="960414"/>
            <a:chExt cx="1620039" cy="1471758"/>
          </a:xfrm>
        </p:grpSpPr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0098C743-63E8-4B93-88F2-7A53CF97FB9F}"/>
                </a:ext>
              </a:extLst>
            </p:cNvPr>
            <p:cNvSpPr txBox="1"/>
            <p:nvPr/>
          </p:nvSpPr>
          <p:spPr>
            <a:xfrm>
              <a:off x="3196137" y="960414"/>
              <a:ext cx="15742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UY"/>
              </a:defPPr>
              <a:lvl1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Riesgo de no poder cumplir con algunos de los requisitos de algún entregable</a:t>
              </a:r>
            </a:p>
          </p:txBody>
        </p: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0FD804B9-4B04-4B30-BE1C-621DCC1552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50395" y="1829753"/>
              <a:ext cx="629517" cy="602419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upo 27"/>
          <p:cNvGrpSpPr/>
          <p:nvPr/>
        </p:nvGrpSpPr>
        <p:grpSpPr>
          <a:xfrm>
            <a:off x="195232" y="2227943"/>
            <a:ext cx="1902594" cy="1165507"/>
            <a:chOff x="113067" y="1739118"/>
            <a:chExt cx="1902594" cy="1165507"/>
          </a:xfrm>
        </p:grpSpPr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E8EC84D7-3B49-4134-9683-06040BE417B5}"/>
                </a:ext>
              </a:extLst>
            </p:cNvPr>
            <p:cNvSpPr txBox="1"/>
            <p:nvPr/>
          </p:nvSpPr>
          <p:spPr>
            <a:xfrm>
              <a:off x="113067" y="1739118"/>
              <a:ext cx="19025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UY"/>
              </a:defPPr>
              <a:lvl1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Riesgo de no disponer de los recursos a tiempo, o de que no sean suficientes o adecuados</a:t>
              </a:r>
            </a:p>
          </p:txBody>
        </p: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1046ECE7-FE41-402B-8A92-B38526499748}"/>
                </a:ext>
              </a:extLst>
            </p:cNvPr>
            <p:cNvCxnSpPr>
              <a:cxnSpLocks/>
            </p:cNvCxnSpPr>
            <p:nvPr/>
          </p:nvCxnSpPr>
          <p:spPr>
            <a:xfrm>
              <a:off x="657382" y="2583583"/>
              <a:ext cx="667803" cy="321042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o 28"/>
          <p:cNvGrpSpPr/>
          <p:nvPr/>
        </p:nvGrpSpPr>
        <p:grpSpPr>
          <a:xfrm>
            <a:off x="1202261" y="4147385"/>
            <a:ext cx="2659816" cy="675548"/>
            <a:chOff x="1120096" y="3658560"/>
            <a:chExt cx="2659816" cy="675548"/>
          </a:xfrm>
        </p:grpSpPr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54FDEBC1-598E-437E-95E3-8EC12C7816FF}"/>
                </a:ext>
              </a:extLst>
            </p:cNvPr>
            <p:cNvSpPr txBox="1"/>
            <p:nvPr/>
          </p:nvSpPr>
          <p:spPr>
            <a:xfrm>
              <a:off x="1120096" y="3687777"/>
              <a:ext cx="2659816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s-UY"/>
              </a:defPPr>
              <a:lvl1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Riesgo de atrasos en terminar algunos entregables y en la finalización del proyecto</a:t>
              </a:r>
            </a:p>
          </p:txBody>
        </p: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C3DFCD34-DF5A-4DC4-B491-6E7234B504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5856" y="3658560"/>
              <a:ext cx="189297" cy="352382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upo 7"/>
          <p:cNvGrpSpPr/>
          <p:nvPr/>
        </p:nvGrpSpPr>
        <p:grpSpPr>
          <a:xfrm>
            <a:off x="261860" y="1471909"/>
            <a:ext cx="2563887" cy="846669"/>
            <a:chOff x="179695" y="983084"/>
            <a:chExt cx="2563887" cy="846669"/>
          </a:xfrm>
        </p:grpSpPr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C44DA846-DCB7-401E-B6DF-274B5C70B4E7}"/>
                </a:ext>
              </a:extLst>
            </p:cNvPr>
            <p:cNvCxnSpPr>
              <a:cxnSpLocks/>
            </p:cNvCxnSpPr>
            <p:nvPr/>
          </p:nvCxnSpPr>
          <p:spPr>
            <a:xfrm>
              <a:off x="1475895" y="1480668"/>
              <a:ext cx="670981" cy="349085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id="{0B76026D-3524-4537-821D-3FE14B90CDAF}"/>
                </a:ext>
              </a:extLst>
            </p:cNvPr>
            <p:cNvSpPr txBox="1"/>
            <p:nvPr/>
          </p:nvSpPr>
          <p:spPr>
            <a:xfrm>
              <a:off x="179695" y="983084"/>
              <a:ext cx="25638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Riesgo de no poder construir algunos de los entregables </a:t>
              </a:r>
            </a:p>
          </p:txBody>
        </p:sp>
      </p:grp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CAA9536-33D2-4759-99D2-9BF673422ECE}"/>
              </a:ext>
            </a:extLst>
          </p:cNvPr>
          <p:cNvSpPr txBox="1"/>
          <p:nvPr/>
        </p:nvSpPr>
        <p:spPr>
          <a:xfrm>
            <a:off x="72075" y="447429"/>
            <a:ext cx="379000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Las restricciones dan origen a riesgos cuando no hay seguridad de cumplir con ellas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CCAA9536-33D2-4759-99D2-9BF673422ECE}"/>
              </a:ext>
            </a:extLst>
          </p:cNvPr>
          <p:cNvSpPr txBox="1"/>
          <p:nvPr/>
        </p:nvSpPr>
        <p:spPr>
          <a:xfrm>
            <a:off x="5315365" y="176098"/>
            <a:ext cx="3323863" cy="73866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 analizar el interés y la influencia de las partes interesadas, se pueden identificar riesgos y oportunidades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E5766C1F-D588-431F-ACE7-E389E93308D8}"/>
              </a:ext>
            </a:extLst>
          </p:cNvPr>
          <p:cNvSpPr txBox="1"/>
          <p:nvPr/>
        </p:nvSpPr>
        <p:spPr>
          <a:xfrm>
            <a:off x="5220072" y="1003960"/>
            <a:ext cx="382658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Nuevas autoridades con distinto interés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Resistencia o poco apoyo de funcionarios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Nuevos integrantes del equipo no se adaptan o les falta capacitación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La forma de trabajo (cultura) enlentece</a:t>
            </a:r>
            <a:b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el proyecto o a ciertos entregables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CCAA9536-33D2-4759-99D2-9BF673422ECE}"/>
              </a:ext>
            </a:extLst>
          </p:cNvPr>
          <p:cNvSpPr txBox="1"/>
          <p:nvPr/>
        </p:nvSpPr>
        <p:spPr>
          <a:xfrm>
            <a:off x="4727488" y="2732172"/>
            <a:ext cx="4020976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También hay otros factores externos al proyecto que pueden afectarlo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E5766C1F-D588-431F-ACE7-E389E93308D8}"/>
              </a:ext>
            </a:extLst>
          </p:cNvPr>
          <p:cNvSpPr txBox="1"/>
          <p:nvPr/>
        </p:nvSpPr>
        <p:spPr>
          <a:xfrm>
            <a:off x="4939083" y="3402379"/>
            <a:ext cx="407642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UY"/>
            </a:defPPr>
            <a:lvl1pPr marL="285750" indent="-285750">
              <a:spcAft>
                <a:spcPts val="600"/>
              </a:spcAft>
              <a:buFont typeface="Wingdings" panose="05000000000000000000" pitchFamily="2" charset="2"/>
              <a:buChar char="Ø"/>
              <a:defRPr sz="1400">
                <a:solidFill>
                  <a:srgbClr val="00091A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Cambios en normas o requisitos legales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Nuevas prioridades del organismo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091A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Tormentas probables</a:t>
            </a:r>
          </a:p>
        </p:txBody>
      </p:sp>
    </p:spTree>
    <p:extLst>
      <p:ext uri="{BB962C8B-B14F-4D97-AF65-F5344CB8AC3E}">
        <p14:creationId xmlns:p14="http://schemas.microsoft.com/office/powerpoint/2010/main" val="210664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9" grpId="0" uiExpand="1" build="p"/>
      <p:bldP spid="40" grpId="0" animBg="1"/>
      <p:bldP spid="41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5433A0DE-0734-4130-8D72-E529DC9B2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00" y="-49498"/>
            <a:ext cx="8477389" cy="4883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UY" b="1" dirty="0">
                <a:solidFill>
                  <a:srgbClr val="7030A0"/>
                </a:solidFill>
              </a:rPr>
              <a:t>Importancia de identificar restricciones, riesgos y oportunidades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58" y="1123125"/>
            <a:ext cx="8095602" cy="66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286941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Si hay riesgo de que las autoridades del organismo puedan actuar con cierta lentitud, se pueden incluir tiempos adicionales en el cronograma u organizar alguna charla de sensibilización para las autoridades, o solicitar apoyo al patrocinador para acelerar respuestas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86033"/>
            <a:ext cx="8527650" cy="499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Identificar estos factores lo antes posible, permite ajustar los planes de ejecución del proyecto, antes de empezar la ejecución, y así minimizar posibles riesgos y de promover oportunidades desde el inicio.</a:t>
            </a:r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781" y="1919860"/>
            <a:ext cx="8764140" cy="468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286941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Si se detecta que el proyecto que se va a ejecutar en el organismo puede beneficiarse del apoyo de un cierto sector, conviene iniciar acuerdos con el sector, de forma de incluirlo en la comunicación al inicio del proyecto. </a:t>
            </a:r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859" y="2581540"/>
            <a:ext cx="8424936" cy="868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286941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Antes de realizar cualquier reunión de comunicación sobre el inicio del proyecto en un organismo, identificar </a:t>
            </a:r>
            <a:r>
              <a:rPr kumimoji="0" lang="es-UY" sz="13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los grupos de resistencia</a:t>
            </a: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, y conversar con ellos para encontrar las causas de su posición, pudiendo ajustar parte del proyecto de forma que cuando se lance formalmente el proyecto, esta resistencia sea lo menor posible.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74465745-AFC0-3A48-0399-1332F8B4D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558" y="3592719"/>
            <a:ext cx="8189558" cy="46826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3750" rIns="67500" bIns="33750">
            <a:spAutoFit/>
          </a:bodyPr>
          <a:lstStyle/>
          <a:p>
            <a:pPr marL="286941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Si al inicio se detecta que parte del equipo tiene carencias o dificultades debido a falta de capacitación, se puede incluir dentro del cronograma y presupuesto, actividades de formación internas o externas.</a:t>
            </a:r>
          </a:p>
        </p:txBody>
      </p:sp>
    </p:spTree>
    <p:extLst>
      <p:ext uri="{BB962C8B-B14F-4D97-AF65-F5344CB8AC3E}">
        <p14:creationId xmlns:p14="http://schemas.microsoft.com/office/powerpoint/2010/main" val="254984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22" grpId="0"/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5433A0DE-0734-4130-8D72-E529DC9B2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00" y="-49498"/>
            <a:ext cx="8477389" cy="4883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UY" b="1" dirty="0">
                <a:solidFill>
                  <a:srgbClr val="7030A0"/>
                </a:solidFill>
              </a:rPr>
              <a:t>Identificación de riesgos y oportunidades</a:t>
            </a:r>
          </a:p>
        </p:txBody>
      </p:sp>
      <p:sp>
        <p:nvSpPr>
          <p:cNvPr id="2" name="object 12">
            <a:extLst>
              <a:ext uri="{FF2B5EF4-FFF2-40B4-BE49-F238E27FC236}">
                <a16:creationId xmlns:a16="http://schemas.microsoft.com/office/drawing/2014/main" id="{01A27404-5FA7-1D0A-6DF5-CE77E0820434}"/>
              </a:ext>
            </a:extLst>
          </p:cNvPr>
          <p:cNvSpPr txBox="1"/>
          <p:nvPr/>
        </p:nvSpPr>
        <p:spPr>
          <a:xfrm>
            <a:off x="179512" y="555526"/>
            <a:ext cx="3240359" cy="3173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indent="0" algn="l" defTabSz="457200" rtl="0" eaLnBrk="0" fontAlgn="base" latinLnBrk="0" hangingPunct="0">
              <a:lnSpc>
                <a:spcPct val="100000"/>
              </a:lnSpc>
              <a:spcBef>
                <a:spcPts val="105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Técnicas y herramientas para identificar y priorizar los riesgos: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Consultas a referentes y expertos que conozcan al organismo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Entrevistas a primeros contactos en el organismo 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Encuestas o cuestionarios a grupos de funcionarios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Análisis de documentos relacionados y de antecedentes en el organismo y en Agesic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Reunión grupal con técnicas como las “tormentas de ideas”</a:t>
            </a:r>
          </a:p>
        </p:txBody>
      </p:sp>
      <p:grpSp>
        <p:nvGrpSpPr>
          <p:cNvPr id="37" name="Grupo 36">
            <a:extLst>
              <a:ext uri="{FF2B5EF4-FFF2-40B4-BE49-F238E27FC236}">
                <a16:creationId xmlns:a16="http://schemas.microsoft.com/office/drawing/2014/main" id="{7F3BDCBB-F168-2DD3-6034-24271EF30A5F}"/>
              </a:ext>
            </a:extLst>
          </p:cNvPr>
          <p:cNvGrpSpPr/>
          <p:nvPr/>
        </p:nvGrpSpPr>
        <p:grpSpPr>
          <a:xfrm>
            <a:off x="3910060" y="553636"/>
            <a:ext cx="4970686" cy="3868929"/>
            <a:chOff x="3910060" y="553636"/>
            <a:chExt cx="4970686" cy="3868929"/>
          </a:xfrm>
        </p:grpSpPr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AA0D1A72-428D-AE1D-7AEB-C3A6E96B48A5}"/>
                </a:ext>
              </a:extLst>
            </p:cNvPr>
            <p:cNvSpPr txBox="1"/>
            <p:nvPr/>
          </p:nvSpPr>
          <p:spPr>
            <a:xfrm>
              <a:off x="3910060" y="2253702"/>
              <a:ext cx="4970686" cy="216886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3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Lluvia o tormenta de ideas: (</a:t>
              </a:r>
              <a:r>
                <a:rPr kumimoji="0" lang="es-UY" sz="13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Brainstorming</a:t>
              </a:r>
              <a:r>
                <a:rPr kumimoji="0" lang="es-UY" sz="13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3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Se convoca a un grupo de personas que pueden opinar sobre posibles riesgos y oportunidades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Los participantes escriben sus ideas de riesgos y oportunidades en tarjetas. Un moderador hace una puesta en común y se terminan de revisar entre todos.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Esta misma dinámica se puede hacer con aplicaciones de software (</a:t>
              </a:r>
              <a:r>
                <a:rPr kumimoji="0" lang="es-UY" sz="13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Teams</a:t>
              </a:r>
              <a:r>
                <a:rPr kumimoji="0" lang="es-UY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, Miró, Zoom, etc.) y en forma virtual.</a:t>
              </a:r>
            </a:p>
          </p:txBody>
        </p:sp>
        <p:pic>
          <p:nvPicPr>
            <p:cNvPr id="34" name="Imagen 33">
              <a:extLst>
                <a:ext uri="{FF2B5EF4-FFF2-40B4-BE49-F238E27FC236}">
                  <a16:creationId xmlns:a16="http://schemas.microsoft.com/office/drawing/2014/main" id="{D7095C5E-8D19-37D1-64A0-148B85060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10060" y="568787"/>
              <a:ext cx="2316117" cy="1555003"/>
            </a:xfrm>
            <a:prstGeom prst="rect">
              <a:avLst/>
            </a:prstGeom>
          </p:spPr>
        </p:pic>
        <p:pic>
          <p:nvPicPr>
            <p:cNvPr id="36" name="Imagen 35">
              <a:extLst>
                <a:ext uri="{FF2B5EF4-FFF2-40B4-BE49-F238E27FC236}">
                  <a16:creationId xmlns:a16="http://schemas.microsoft.com/office/drawing/2014/main" id="{7FD19CC7-3265-CE94-105B-3116C1EF1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0232" y="553636"/>
              <a:ext cx="2220514" cy="15701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045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5433A0DE-0734-4130-8D72-E529DC9B2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00" y="-49498"/>
            <a:ext cx="8477389" cy="4883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UY" b="1" dirty="0">
                <a:solidFill>
                  <a:srgbClr val="7030A0"/>
                </a:solidFill>
              </a:rPr>
              <a:t>Identificación de riesgos y oportunidades</a:t>
            </a:r>
          </a:p>
        </p:txBody>
      </p:sp>
      <p:sp>
        <p:nvSpPr>
          <p:cNvPr id="30" name="object 12">
            <a:extLst>
              <a:ext uri="{FF2B5EF4-FFF2-40B4-BE49-F238E27FC236}">
                <a16:creationId xmlns:a16="http://schemas.microsoft.com/office/drawing/2014/main" id="{51299129-04AA-4DF1-F248-57E57914A205}"/>
              </a:ext>
            </a:extLst>
          </p:cNvPr>
          <p:cNvSpPr txBox="1"/>
          <p:nvPr/>
        </p:nvSpPr>
        <p:spPr>
          <a:xfrm>
            <a:off x="179512" y="480698"/>
            <a:ext cx="4641570" cy="31878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indent="0" algn="l" defTabSz="457200" rtl="0" eaLnBrk="0" fontAlgn="base" latinLnBrk="0" hangingPunct="0">
              <a:lnSpc>
                <a:spcPct val="100000"/>
              </a:lnSpc>
              <a:spcBef>
                <a:spcPts val="105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Registro y gestión de riesgos en proyectos de la Agencia</a:t>
            </a:r>
          </a:p>
          <a:p>
            <a:pPr marL="12700" marR="5080" lvl="0" indent="0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Existen varias herramientas que permiten registrar </a:t>
            </a:r>
            <a:b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</a:b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los riesgos y oportunidades, para luego monitorearlos a lo largo del proyecto.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Plantilla 06-Plan de gestión de riesgos y oportunidades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, que la puedes encontrar en la sección de Centro de apoyo al curso.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Tablero en el software </a:t>
            </a:r>
            <a:r>
              <a:rPr kumimoji="0" lang="es-UY" sz="1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Wekan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, donde se cargan tarjetas con etiquetas para los riesgos y oportunidades</a:t>
            </a:r>
          </a:p>
          <a:p>
            <a:pPr marL="271463" marR="5080" lvl="0" indent="-258763" algn="l" defTabSz="4572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Sistema de gestión SIGES Portafolios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, que incluye un módulo </a:t>
            </a:r>
            <a:r>
              <a:rPr kumimoji="0" lang="es-UY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específico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/>
              </a:rPr>
              <a:t> para los riesgos (no las oportunidades)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9E1AA2A-1B1A-BFEA-84F1-A6CFBE569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968" y="72394"/>
            <a:ext cx="2376264" cy="3215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56912C4-1E6B-E80D-C0BE-3BDCEBB92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32952">
            <a:off x="5051923" y="1803226"/>
            <a:ext cx="3911250" cy="207700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5AA3876-76A7-0415-F2C5-6C53E3B5BA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6146">
            <a:off x="5659866" y="2799679"/>
            <a:ext cx="3285034" cy="1981360"/>
          </a:xfrm>
          <a:prstGeom prst="rect">
            <a:avLst/>
          </a:prstGeom>
          <a:ln>
            <a:solidFill>
              <a:srgbClr val="002060"/>
            </a:solidFill>
          </a:ln>
        </p:spPr>
      </p:pic>
      <p:grpSp>
        <p:nvGrpSpPr>
          <p:cNvPr id="25" name="Grupo 24">
            <a:extLst>
              <a:ext uri="{FF2B5EF4-FFF2-40B4-BE49-F238E27FC236}">
                <a16:creationId xmlns:a16="http://schemas.microsoft.com/office/drawing/2014/main" id="{8FB5FF31-EB13-1F46-2216-61403C73B6B4}"/>
              </a:ext>
            </a:extLst>
          </p:cNvPr>
          <p:cNvGrpSpPr/>
          <p:nvPr/>
        </p:nvGrpSpPr>
        <p:grpSpPr>
          <a:xfrm>
            <a:off x="1907704" y="3884002"/>
            <a:ext cx="3846506" cy="1190975"/>
            <a:chOff x="4716016" y="-10024"/>
            <a:chExt cx="3846506" cy="1190975"/>
          </a:xfrm>
        </p:grpSpPr>
        <p:sp>
          <p:nvSpPr>
            <p:cNvPr id="26" name="Rectángulo redondeado 49">
              <a:extLst>
                <a:ext uri="{FF2B5EF4-FFF2-40B4-BE49-F238E27FC236}">
                  <a16:creationId xmlns:a16="http://schemas.microsoft.com/office/drawing/2014/main" id="{83609CEE-1B85-ABEC-EFCC-589E36897982}"/>
                </a:ext>
              </a:extLst>
            </p:cNvPr>
            <p:cNvSpPr/>
            <p:nvPr/>
          </p:nvSpPr>
          <p:spPr>
            <a:xfrm>
              <a:off x="5076973" y="-10024"/>
              <a:ext cx="3485549" cy="119097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pic>
          <p:nvPicPr>
            <p:cNvPr id="27" name="Imagen 26">
              <a:extLst>
                <a:ext uri="{FF2B5EF4-FFF2-40B4-BE49-F238E27FC236}">
                  <a16:creationId xmlns:a16="http://schemas.microsoft.com/office/drawing/2014/main" id="{3540FCDA-289C-A9E5-FA76-11A260052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  <a:ln>
              <a:noFill/>
            </a:ln>
          </p:spPr>
        </p:pic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6DF25875-17CA-089C-B560-542AAC2EEF58}"/>
                </a:ext>
              </a:extLst>
            </p:cNvPr>
            <p:cNvSpPr txBox="1"/>
            <p:nvPr/>
          </p:nvSpPr>
          <p:spPr>
            <a:xfrm>
              <a:off x="5259052" y="144440"/>
              <a:ext cx="31984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Puedes profundizar más sobre este tema en la 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Guía de Fundamentos de GP de Agesic </a:t>
              </a: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 en la sección 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 1.Definiciones básicas</a:t>
              </a:r>
              <a:r>
                <a:rPr kumimoji="0" lang="es-UY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, y en la sección </a:t>
              </a:r>
              <a:r>
                <a:rPr kumimoji="0" lang="es-UY" sz="11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2. Inicio y planificación del proyecto.</a:t>
              </a:r>
              <a:endParaRPr kumimoji="0" lang="es-UY" sz="1100" b="1" i="1" u="none" strike="noStrike" kern="1200" cap="none" spc="0" normalizeH="0" baseline="0" noProof="0" dirty="0">
                <a:ln>
                  <a:noFill/>
                </a:ln>
                <a:solidFill>
                  <a:srgbClr val="002C68">
                    <a:lumMod val="60000"/>
                    <a:lumOff val="40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1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2592387" y="915988"/>
            <a:ext cx="4859337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</a:b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DEMO – visión del proyecto </a:t>
            </a: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5147964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3">
            <a:extLst>
              <a:ext uri="{FF2B5EF4-FFF2-40B4-BE49-F238E27FC236}">
                <a16:creationId xmlns:a16="http://schemas.microsoft.com/office/drawing/2014/main" id="{CE0998E3-F9BC-7D19-8EA6-AE849D422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Visión del proyecto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22FCCF4-82FF-9668-B455-354D15800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898" y="335013"/>
            <a:ext cx="432048" cy="456879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6DDA8A6D-A4D9-8115-E296-AADC28C9CB6A}"/>
              </a:ext>
            </a:extLst>
          </p:cNvPr>
          <p:cNvSpPr txBox="1"/>
          <p:nvPr/>
        </p:nvSpPr>
        <p:spPr>
          <a:xfrm>
            <a:off x="4198954" y="270381"/>
            <a:ext cx="1978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Determinar el </a:t>
            </a:r>
            <a:r>
              <a:rPr kumimoji="0" 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objetivo del proyecto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y los </a:t>
            </a:r>
            <a:r>
              <a:rPr kumimoji="0" 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propósitos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que lo justifican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8263073-C01E-391D-6CDE-6D0B12DB7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0232" y="1124237"/>
            <a:ext cx="394492" cy="435776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9EC75FAA-21BB-E3B7-BB6C-1F0B6B0A0A8B}"/>
              </a:ext>
            </a:extLst>
          </p:cNvPr>
          <p:cNvSpPr txBox="1"/>
          <p:nvPr/>
        </p:nvSpPr>
        <p:spPr>
          <a:xfrm>
            <a:off x="5148064" y="1103935"/>
            <a:ext cx="2566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Identificar </a:t>
            </a:r>
            <a:r>
              <a:rPr kumimoji="0" 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las principales partes interesadas 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del proyecto en Agesic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04E3AF8-079A-AF53-5631-11F508181A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2728" y="1876996"/>
            <a:ext cx="456647" cy="461665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72C2EC4-C344-071B-8CEA-8CFAA0390B5E}"/>
              </a:ext>
            </a:extLst>
          </p:cNvPr>
          <p:cNvSpPr txBox="1"/>
          <p:nvPr/>
        </p:nvSpPr>
        <p:spPr>
          <a:xfrm>
            <a:off x="5868144" y="1842526"/>
            <a:ext cx="2556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Con interesados clave, identificar la </a:t>
            </a:r>
            <a:r>
              <a:rPr kumimoji="0" 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visión del proyecto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, incluyendo entregables, interesados en el organismo, restricciones y riesgos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E4B8F167-1F11-1BB2-AFCF-B3B043D0369A}"/>
              </a:ext>
            </a:extLst>
          </p:cNvPr>
          <p:cNvGrpSpPr/>
          <p:nvPr/>
        </p:nvGrpSpPr>
        <p:grpSpPr>
          <a:xfrm>
            <a:off x="3591941" y="2950449"/>
            <a:ext cx="3565510" cy="1420964"/>
            <a:chOff x="3649973" y="2950449"/>
            <a:chExt cx="3565510" cy="1420964"/>
          </a:xfrm>
        </p:grpSpPr>
        <p:sp>
          <p:nvSpPr>
            <p:cNvPr id="5" name="Rectángulo redondeado 49">
              <a:extLst>
                <a:ext uri="{FF2B5EF4-FFF2-40B4-BE49-F238E27FC236}">
                  <a16:creationId xmlns:a16="http://schemas.microsoft.com/office/drawing/2014/main" id="{66EAF769-953E-1DF7-68E6-03843A68AE6B}"/>
                </a:ext>
              </a:extLst>
            </p:cNvPr>
            <p:cNvSpPr/>
            <p:nvPr/>
          </p:nvSpPr>
          <p:spPr>
            <a:xfrm>
              <a:off x="3771827" y="3075269"/>
              <a:ext cx="3443656" cy="1296144"/>
            </a:xfrm>
            <a:prstGeom prst="roundRect">
              <a:avLst/>
            </a:prstGeom>
            <a:solidFill>
              <a:srgbClr val="E5FEDA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7FA9208C-8A53-5DEB-3A79-E40843B7245C}"/>
                </a:ext>
              </a:extLst>
            </p:cNvPr>
            <p:cNvSpPr txBox="1"/>
            <p:nvPr/>
          </p:nvSpPr>
          <p:spPr>
            <a:xfrm>
              <a:off x="4358643" y="3122163"/>
              <a:ext cx="25922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s-UY" sz="1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Tablero </a:t>
              </a:r>
              <a:r>
                <a:rPr kumimoji="0" lang="es-UY" sz="1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Wekan</a:t>
              </a:r>
              <a:r>
                <a:rPr kumimoji="0" lang="es-UY" sz="1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C68"/>
                  </a:solidFill>
                  <a:effectLst/>
                  <a:uLnTx/>
                  <a:uFillTx/>
                  <a:latin typeface="Microsoft Sans Serif"/>
                  <a:ea typeface="+mn-ea"/>
                  <a:cs typeface="Arial" panose="020B0604020202020204" pitchFamily="34" charset="0"/>
                </a:rPr>
                <a:t> para Visión del proyecto o producto</a:t>
              </a:r>
            </a:p>
          </p:txBody>
        </p:sp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FEEDDDEA-759F-CBFE-A30C-1406D1933C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E5E5E5"/>
                </a:clrFrom>
                <a:clrTo>
                  <a:srgbClr val="E5E5E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49973" y="2950449"/>
              <a:ext cx="517696" cy="510555"/>
            </a:xfrm>
            <a:prstGeom prst="rect">
              <a:avLst/>
            </a:prstGeom>
          </p:spPr>
        </p:pic>
      </p:grpSp>
      <p:sp>
        <p:nvSpPr>
          <p:cNvPr id="8" name="CuadroTexto 7">
            <a:extLst>
              <a:ext uri="{FF2B5EF4-FFF2-40B4-BE49-F238E27FC236}">
                <a16:creationId xmlns:a16="http://schemas.microsoft.com/office/drawing/2014/main" id="{B56FF2EC-7331-9DFE-40BB-85D57C67C87E}"/>
              </a:ext>
            </a:extLst>
          </p:cNvPr>
          <p:cNvSpPr txBox="1"/>
          <p:nvPr/>
        </p:nvSpPr>
        <p:spPr>
          <a:xfrm>
            <a:off x="4332893" y="3781087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Ficha del proyecto en </a:t>
            </a:r>
            <a:r>
              <a:rPr kumimoji="0" lang="es-UY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Siges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Portafolio</a:t>
            </a:r>
          </a:p>
        </p:txBody>
      </p:sp>
    </p:spTree>
    <p:extLst>
      <p:ext uri="{BB962C8B-B14F-4D97-AF65-F5344CB8AC3E}">
        <p14:creationId xmlns:p14="http://schemas.microsoft.com/office/powerpoint/2010/main" val="219598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3563888" y="428918"/>
            <a:ext cx="3888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400" dirty="0">
                <a:latin typeface="+mn-lt"/>
              </a:rPr>
              <a:t>Agesic es una unidad ejecutora dependiente de Presidencia de la República, con autonomía técnica, creada por ley en diciembre de 2005.</a:t>
            </a:r>
            <a:endParaRPr lang="es-UY" sz="1400" b="1" i="1" dirty="0">
              <a:latin typeface="+mn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5679AB7-CD53-D5F0-2428-8592EDE4EFD5}"/>
              </a:ext>
            </a:extLst>
          </p:cNvPr>
          <p:cNvSpPr txBox="1"/>
          <p:nvPr/>
        </p:nvSpPr>
        <p:spPr>
          <a:xfrm>
            <a:off x="3953685" y="1445291"/>
            <a:ext cx="4608511" cy="2750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s-UY" sz="1400" dirty="0">
                <a:latin typeface="+mn-lt"/>
              </a:rPr>
              <a:t>Sus cometidos generales son:</a:t>
            </a:r>
          </a:p>
          <a:p>
            <a:pPr marL="285750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b="1" i="1" dirty="0">
                <a:latin typeface="+mn-lt"/>
              </a:rPr>
              <a:t>Procurar la mejora de los servicios a la ciudadanía utilizando las posibilidades que brindan las Tecnologías de la Información y el Conocimiento (TIC)</a:t>
            </a:r>
          </a:p>
          <a:p>
            <a:pPr marL="285750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b="1" i="1" dirty="0">
                <a:latin typeface="+mn-lt"/>
              </a:rPr>
              <a:t>Impulsar el desarrollo de la Sociedad de la Información y Conocimiento en el país, con énfasis en la inclusión para la ciudadanía de la práctica digital y el fortalecimiento de habilidades en el uso de las tecnologías.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C03DFEC-3D87-AE08-644C-B8C9C903D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1" y="123478"/>
            <a:ext cx="1656184" cy="1321813"/>
          </a:xfrm>
          <a:prstGeom prst="rect">
            <a:avLst/>
          </a:prstGeom>
        </p:spPr>
      </p:pic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FC707EA9-0C2B-AD9D-CFC9-41B5F0AE68D8}"/>
              </a:ext>
            </a:extLst>
          </p:cNvPr>
          <p:cNvSpPr/>
          <p:nvPr/>
        </p:nvSpPr>
        <p:spPr>
          <a:xfrm>
            <a:off x="251520" y="1445291"/>
            <a:ext cx="3168352" cy="2513701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86132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61B3B46E-F1BC-DFE9-1C5F-EEE50E9E6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84" y="570276"/>
            <a:ext cx="8028384" cy="4002948"/>
          </a:xfrm>
          <a:prstGeom prst="rect">
            <a:avLst/>
          </a:prstGeom>
        </p:spPr>
      </p:pic>
      <p:sp>
        <p:nvSpPr>
          <p:cNvPr id="14" name="Título 3">
            <a:extLst>
              <a:ext uri="{FF2B5EF4-FFF2-40B4-BE49-F238E27FC236}">
                <a16:creationId xmlns:a16="http://schemas.microsoft.com/office/drawing/2014/main" id="{CE0998E3-F9BC-7D19-8EA6-AE849D422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TABLERO WEKAN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F359AD3-46F5-295E-F12F-C56EBD2A8841}"/>
              </a:ext>
            </a:extLst>
          </p:cNvPr>
          <p:cNvSpPr txBox="1"/>
          <p:nvPr/>
        </p:nvSpPr>
        <p:spPr>
          <a:xfrm>
            <a:off x="5508104" y="3363838"/>
            <a:ext cx="2883904" cy="1384995"/>
          </a:xfrm>
          <a:prstGeom prst="rect">
            <a:avLst/>
          </a:prstGeom>
          <a:solidFill>
            <a:srgbClr val="FFE4C9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Solicitud usuario </a:t>
            </a:r>
            <a:r>
              <a:rPr kumimoji="0" lang="es-UY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Wekan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  <a:hlinkClick r:id="rId4"/>
              </a:rPr>
              <a:t>soportewekan@agesic.gub.uy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o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  <a:hlinkClick r:id="rId5"/>
              </a:rPr>
              <a:t>soporte@agesic.gub.uy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Centro de apoyo al curso: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- Guía de uso de </a:t>
            </a:r>
            <a:r>
              <a:rPr kumimoji="0" lang="es-UY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Wekan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7192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3">
            <a:extLst>
              <a:ext uri="{FF2B5EF4-FFF2-40B4-BE49-F238E27FC236}">
                <a16:creationId xmlns:a16="http://schemas.microsoft.com/office/drawing/2014/main" id="{CE0998E3-F9BC-7D19-8EA6-AE849D422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FICHA DE PROYECTO EN SIGES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BD688F7-DE52-B91C-3E62-BB7BD9BD2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469916"/>
            <a:ext cx="3990332" cy="420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30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Cometidos sustantivos de la Agencia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66" y="595931"/>
            <a:ext cx="1080119" cy="31037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835696" y="595931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solidFill>
                  <a:srgbClr val="0070C0"/>
                </a:solidFill>
                <a:latin typeface="+mn-lt"/>
              </a:rPr>
              <a:t>Para cumplir con estos objetivos generales, desde el 2015 se han definido varios </a:t>
            </a:r>
            <a:r>
              <a:rPr lang="es-UY" sz="1600" b="1" dirty="0">
                <a:solidFill>
                  <a:srgbClr val="0070C0"/>
                </a:solidFill>
                <a:latin typeface="+mn-lt"/>
              </a:rPr>
              <a:t>cometidos sustantivos</a:t>
            </a:r>
            <a:endParaRPr lang="es-UY" sz="1600" b="1" i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1847991" y="1266894"/>
            <a:ext cx="690047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UY" sz="1600" i="1" dirty="0">
                <a:latin typeface="+mn-lt"/>
              </a:rPr>
              <a:t>Algunos de sus cometidos sustantivos son: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latin typeface="+mn-lt"/>
              </a:rPr>
              <a:t>Formular las políticas, los planes y la estrategia nacional de desarrollo de Gobierno Electrónico y Gobierno Abierto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latin typeface="+mn-lt"/>
              </a:rPr>
              <a:t>Promover y desarrollar planes y proyectos vinculados con el fortalecimiento del relacionamiento de la ciudadanía con el Estado, acceso a la tecnología, inclusión digital, acercamiento a la ciudadanía y participación ciudadana electrónica.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600" dirty="0"/>
              <a:t>Establecer relaciones con sus similares de otros países y con entidades nacionales e internacionales, públicas y privadas, afines a la materia de su competencia.</a:t>
            </a:r>
            <a:endParaRPr lang="es-E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394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 uiExpand="1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59000"/>
            <a:lum/>
          </a:blip>
          <a:srcRect/>
          <a:tile tx="0" ty="0" sx="100000" sy="100000" flip="x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4427984" y="855084"/>
            <a:ext cx="3744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latin typeface="+mn-lt"/>
              </a:rPr>
              <a:t>Investiga cuáles son los cometidos sustantivos de la agencia, ingresando al portal de la agencia.</a:t>
            </a:r>
          </a:p>
          <a:p>
            <a:endParaRPr lang="es-UY" b="1" i="1" dirty="0">
              <a:latin typeface="+mn-lt"/>
            </a:endParaRPr>
          </a:p>
          <a:p>
            <a:r>
              <a:rPr lang="es-UY" b="1" i="1" dirty="0">
                <a:latin typeface="+mn-lt"/>
              </a:rPr>
              <a:t>Te preguntaremos sobre ellos más adelante</a:t>
            </a:r>
          </a:p>
        </p:txBody>
      </p:sp>
      <p:grpSp>
        <p:nvGrpSpPr>
          <p:cNvPr id="33" name="Grupo 32"/>
          <p:cNvGrpSpPr/>
          <p:nvPr/>
        </p:nvGrpSpPr>
        <p:grpSpPr>
          <a:xfrm>
            <a:off x="360730" y="3795886"/>
            <a:ext cx="9117305" cy="1008112"/>
            <a:chOff x="4716016" y="350016"/>
            <a:chExt cx="8295253" cy="1008112"/>
          </a:xfrm>
        </p:grpSpPr>
        <p:sp>
          <p:nvSpPr>
            <p:cNvPr id="34" name="Rectángulo redondeado 33"/>
            <p:cNvSpPr/>
            <p:nvPr/>
          </p:nvSpPr>
          <p:spPr>
            <a:xfrm>
              <a:off x="5076973" y="369216"/>
              <a:ext cx="7304353" cy="988912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35" name="Imagen 3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</p:spPr>
        </p:pic>
        <p:sp>
          <p:nvSpPr>
            <p:cNvPr id="36" name="CuadroTexto 35"/>
            <p:cNvSpPr txBox="1"/>
            <p:nvPr/>
          </p:nvSpPr>
          <p:spPr>
            <a:xfrm>
              <a:off x="5666453" y="540506"/>
              <a:ext cx="73448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dirty="0">
                  <a:latin typeface="+mn-lt"/>
                </a:rPr>
                <a:t>REVISAR: </a:t>
              </a:r>
              <a:r>
                <a:rPr lang="es-UY" dirty="0">
                  <a:latin typeface="+mn-lt"/>
                  <a:hlinkClick r:id="rId5"/>
                </a:rPr>
                <a:t>https://www.gub.uy/agencia-gobierno-electronico-sociedad-informacion-conocimiento/institucional/cometidos</a:t>
              </a:r>
              <a:endParaRPr lang="es-UY" dirty="0">
                <a:latin typeface="+mn-lt"/>
              </a:endParaRPr>
            </a:p>
          </p:txBody>
        </p:sp>
      </p:grpSp>
      <p:sp>
        <p:nvSpPr>
          <p:cNvPr id="12" name="Título 3"/>
          <p:cNvSpPr>
            <a:spLocks noGrp="1"/>
          </p:cNvSpPr>
          <p:nvPr>
            <p:ph type="title"/>
          </p:nvPr>
        </p:nvSpPr>
        <p:spPr>
          <a:xfrm>
            <a:off x="0" y="-24266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ACTIVIDAD PERSONAL</a:t>
            </a:r>
          </a:p>
        </p:txBody>
      </p:sp>
      <p:sp>
        <p:nvSpPr>
          <p:cNvPr id="7" name="Rectángulo redondeado 6"/>
          <p:cNvSpPr/>
          <p:nvPr/>
        </p:nvSpPr>
        <p:spPr>
          <a:xfrm>
            <a:off x="359024" y="627534"/>
            <a:ext cx="3570832" cy="2520280"/>
          </a:xfrm>
          <a:prstGeom prst="round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92556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Compromisos de la Agencia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2707099" y="3463583"/>
            <a:ext cx="63134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Nacionales (MEF, OPP, Agenda Uruguay Digital, etc.)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2074981" y="3918415"/>
            <a:ext cx="6886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Internacionales (BID, BM, UN, OGP, Red </a:t>
            </a:r>
            <a:r>
              <a:rPr lang="es-UY" sz="1600" dirty="0" err="1">
                <a:latin typeface="+mn-lt"/>
              </a:rPr>
              <a:t>Gealc</a:t>
            </a:r>
            <a:r>
              <a:rPr lang="es-UY" sz="1600" dirty="0">
                <a:latin typeface="+mn-lt"/>
              </a:rPr>
              <a:t>, </a:t>
            </a:r>
            <a:r>
              <a:rPr lang="es-UY" sz="1600" dirty="0" err="1">
                <a:latin typeface="+mn-lt"/>
              </a:rPr>
              <a:t>eLAC</a:t>
            </a:r>
            <a:r>
              <a:rPr lang="es-UY" sz="1600" dirty="0">
                <a:latin typeface="+mn-lt"/>
              </a:rPr>
              <a:t>, WSIS, etc.)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EA191E5-9F76-8192-8254-716A5B228278}"/>
              </a:ext>
            </a:extLst>
          </p:cNvPr>
          <p:cNvGrpSpPr/>
          <p:nvPr/>
        </p:nvGrpSpPr>
        <p:grpSpPr>
          <a:xfrm>
            <a:off x="4965" y="411510"/>
            <a:ext cx="3757575" cy="668245"/>
            <a:chOff x="4965" y="411510"/>
            <a:chExt cx="3757575" cy="668245"/>
          </a:xfrm>
        </p:grpSpPr>
        <p:sp>
          <p:nvSpPr>
            <p:cNvPr id="3" name="CuadroTexto 2"/>
            <p:cNvSpPr txBox="1"/>
            <p:nvPr/>
          </p:nvSpPr>
          <p:spPr>
            <a:xfrm>
              <a:off x="4965" y="494980"/>
              <a:ext cx="12430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b="1" dirty="0">
                  <a:latin typeface="+mn-lt"/>
                </a:rPr>
                <a:t>Cometidos sustantivos</a:t>
              </a:r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2195736" y="411510"/>
              <a:ext cx="15668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dirty="0">
                  <a:latin typeface="+mn-lt"/>
                </a:rPr>
                <a:t>Compromisos:</a:t>
              </a:r>
            </a:p>
          </p:txBody>
        </p:sp>
        <p:cxnSp>
          <p:nvCxnSpPr>
            <p:cNvPr id="26" name="Conector angular 25"/>
            <p:cNvCxnSpPr>
              <a:stCxn id="3" idx="3"/>
              <a:endCxn id="8" idx="1"/>
            </p:cNvCxnSpPr>
            <p:nvPr/>
          </p:nvCxnSpPr>
          <p:spPr>
            <a:xfrm flipV="1">
              <a:off x="1248002" y="580787"/>
              <a:ext cx="947734" cy="206581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ombo 33"/>
          <p:cNvSpPr/>
          <p:nvPr/>
        </p:nvSpPr>
        <p:spPr>
          <a:xfrm>
            <a:off x="867857" y="2769449"/>
            <a:ext cx="196104" cy="136476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39" name="Conector angular 38"/>
          <p:cNvCxnSpPr>
            <a:stCxn id="8" idx="2"/>
            <a:endCxn id="10" idx="1"/>
          </p:cNvCxnSpPr>
          <p:nvPr/>
        </p:nvCxnSpPr>
        <p:spPr>
          <a:xfrm rot="5400000">
            <a:off x="1401721" y="2055443"/>
            <a:ext cx="2882796" cy="272039"/>
          </a:xfrm>
          <a:prstGeom prst="bentConnector4">
            <a:avLst>
              <a:gd name="adj1" fmla="val 47064"/>
              <a:gd name="adj2" fmla="val 184032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angular 41"/>
          <p:cNvCxnSpPr>
            <a:stCxn id="8" idx="2"/>
            <a:endCxn id="11" idx="1"/>
          </p:cNvCxnSpPr>
          <p:nvPr/>
        </p:nvCxnSpPr>
        <p:spPr>
          <a:xfrm rot="5400000">
            <a:off x="858246" y="1966800"/>
            <a:ext cx="3337628" cy="904157"/>
          </a:xfrm>
          <a:prstGeom prst="bentConnector4">
            <a:avLst>
              <a:gd name="adj1" fmla="val 47464"/>
              <a:gd name="adj2" fmla="val 125283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adroTexto 17"/>
          <p:cNvSpPr txBox="1"/>
          <p:nvPr/>
        </p:nvSpPr>
        <p:spPr>
          <a:xfrm>
            <a:off x="1619671" y="4320868"/>
            <a:ext cx="740083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Internos (mejora de procesos y herramientas, comunicación, clima laboral, etc.)</a:t>
            </a:r>
          </a:p>
        </p:txBody>
      </p:sp>
      <p:cxnSp>
        <p:nvCxnSpPr>
          <p:cNvPr id="19" name="Conector angular 18"/>
          <p:cNvCxnSpPr>
            <a:stCxn id="8" idx="2"/>
            <a:endCxn id="18" idx="1"/>
          </p:cNvCxnSpPr>
          <p:nvPr/>
        </p:nvCxnSpPr>
        <p:spPr>
          <a:xfrm rot="5400000">
            <a:off x="429365" y="1940371"/>
            <a:ext cx="3740081" cy="1359467"/>
          </a:xfrm>
          <a:prstGeom prst="bentConnector4">
            <a:avLst>
              <a:gd name="adj1" fmla="val 47737"/>
              <a:gd name="adj2" fmla="val 116815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3762540" y="193622"/>
            <a:ext cx="5198642" cy="122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600" dirty="0"/>
              <a:t>Para la realización de sus </a:t>
            </a:r>
            <a:r>
              <a:rPr lang="es-UY" sz="1600" dirty="0">
                <a:solidFill>
                  <a:srgbClr val="FFFF00"/>
                </a:solidFill>
              </a:rPr>
              <a:t>cometidos sustantivos</a:t>
            </a:r>
            <a:r>
              <a:rPr lang="es-UY" sz="1600" dirty="0"/>
              <a:t>, la Agencia desarrolla </a:t>
            </a:r>
            <a:r>
              <a:rPr lang="es-UY" sz="1600" dirty="0">
                <a:solidFill>
                  <a:srgbClr val="FFFF00"/>
                </a:solidFill>
              </a:rPr>
              <a:t>planes estratégicos y agendas estratégicas</a:t>
            </a:r>
            <a:r>
              <a:rPr lang="es-UY" sz="1600" dirty="0"/>
              <a:t>, que representan </a:t>
            </a:r>
            <a:r>
              <a:rPr lang="es-UY" sz="1600" dirty="0">
                <a:solidFill>
                  <a:srgbClr val="FFFF00"/>
                </a:solidFill>
              </a:rPr>
              <a:t>compromisos</a:t>
            </a:r>
            <a:r>
              <a:rPr lang="es-UY" sz="1600" dirty="0"/>
              <a:t>, con objetivos, metas e iniciativas</a:t>
            </a:r>
          </a:p>
        </p:txBody>
      </p:sp>
      <p:sp>
        <p:nvSpPr>
          <p:cNvPr id="28" name="Rectángulo redondeado 27"/>
          <p:cNvSpPr/>
          <p:nvPr/>
        </p:nvSpPr>
        <p:spPr>
          <a:xfrm>
            <a:off x="3275857" y="1543449"/>
            <a:ext cx="5744648" cy="17508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s-UY" sz="1600" dirty="0"/>
              <a:t>Los compromisos pueden ser </a:t>
            </a:r>
            <a:r>
              <a:rPr lang="es-UY" sz="1600" dirty="0">
                <a:solidFill>
                  <a:srgbClr val="FFFF00"/>
                </a:solidFill>
              </a:rPr>
              <a:t>nacionales</a:t>
            </a:r>
            <a:r>
              <a:rPr lang="es-UY" sz="1600" dirty="0"/>
              <a:t> (el gobierno, los ciudadanos) e </a:t>
            </a:r>
            <a:r>
              <a:rPr lang="es-UY" sz="1600" dirty="0">
                <a:solidFill>
                  <a:srgbClr val="FFFF00"/>
                </a:solidFill>
              </a:rPr>
              <a:t>internacionales</a:t>
            </a:r>
            <a:r>
              <a:rPr lang="es-UY" sz="1600" dirty="0"/>
              <a:t> (organismos de financiamiento, grupos y asociaciones internacionales). </a:t>
            </a:r>
            <a:br>
              <a:rPr lang="es-UY" sz="1600" dirty="0"/>
            </a:br>
            <a:br>
              <a:rPr lang="es-UY" sz="1600" dirty="0"/>
            </a:br>
            <a:r>
              <a:rPr lang="es-UY" sz="1600" dirty="0"/>
              <a:t>El plan estratégico podría también incluir compromisos </a:t>
            </a:r>
            <a:r>
              <a:rPr lang="es-UY" sz="1600" dirty="0">
                <a:solidFill>
                  <a:srgbClr val="FFFF00"/>
                </a:solidFill>
              </a:rPr>
              <a:t>internos </a:t>
            </a:r>
            <a:r>
              <a:rPr lang="es-UY" sz="1600" dirty="0"/>
              <a:t>de mejora para potenciar la capacidad de la Agencia de cumplir con sus otros compromisos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872C40D1-4B11-29B3-95DF-422ECEE28848}"/>
              </a:ext>
            </a:extLst>
          </p:cNvPr>
          <p:cNvGrpSpPr/>
          <p:nvPr/>
        </p:nvGrpSpPr>
        <p:grpSpPr>
          <a:xfrm>
            <a:off x="156567" y="1079755"/>
            <a:ext cx="2134182" cy="1250883"/>
            <a:chOff x="156567" y="1079755"/>
            <a:chExt cx="2134182" cy="1250883"/>
          </a:xfrm>
        </p:grpSpPr>
        <p:sp>
          <p:nvSpPr>
            <p:cNvPr id="32" name="CuadroTexto 31"/>
            <p:cNvSpPr txBox="1"/>
            <p:nvPr/>
          </p:nvSpPr>
          <p:spPr>
            <a:xfrm>
              <a:off x="156567" y="1499641"/>
              <a:ext cx="21341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dirty="0">
                  <a:latin typeface="+mn-lt"/>
                </a:rPr>
                <a:t>Planes estratégicos y agendas de compromisos</a:t>
              </a:r>
            </a:p>
          </p:txBody>
        </p:sp>
        <p:cxnSp>
          <p:nvCxnSpPr>
            <p:cNvPr id="33" name="Conector angular 32"/>
            <p:cNvCxnSpPr>
              <a:stCxn id="3" idx="2"/>
              <a:endCxn id="32" idx="0"/>
            </p:cNvCxnSpPr>
            <p:nvPr/>
          </p:nvCxnSpPr>
          <p:spPr>
            <a:xfrm rot="16200000" flipH="1">
              <a:off x="715128" y="991111"/>
              <a:ext cx="419886" cy="597174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552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 animBg="1"/>
      <p:bldP spid="14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Compromisos de la Agencia</a:t>
            </a:r>
          </a:p>
        </p:txBody>
      </p:sp>
      <p:sp>
        <p:nvSpPr>
          <p:cNvPr id="34" name="Rombo 33"/>
          <p:cNvSpPr/>
          <p:nvPr/>
        </p:nvSpPr>
        <p:spPr>
          <a:xfrm>
            <a:off x="867857" y="2769449"/>
            <a:ext cx="196104" cy="136476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8" name="Rectángulo redondeado 27"/>
          <p:cNvSpPr/>
          <p:nvPr/>
        </p:nvSpPr>
        <p:spPr>
          <a:xfrm>
            <a:off x="107504" y="555526"/>
            <a:ext cx="2736303" cy="1684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/>
              <a:t>Agesic tiene participación de varias agendas, entre ellas, el </a:t>
            </a:r>
            <a:r>
              <a:rPr lang="es-ES" sz="1600" dirty="0">
                <a:solidFill>
                  <a:srgbClr val="FFFF00"/>
                </a:solidFill>
              </a:rPr>
              <a:t>Plan de Gobierno Digital </a:t>
            </a:r>
            <a:r>
              <a:rPr lang="es-ES" sz="1600" dirty="0"/>
              <a:t>y el </a:t>
            </a:r>
            <a:r>
              <a:rPr lang="es-ES" sz="1600" dirty="0">
                <a:solidFill>
                  <a:srgbClr val="FFFF00"/>
                </a:solidFill>
              </a:rPr>
              <a:t>Plan de Gobierno Abierto.</a:t>
            </a:r>
            <a:endParaRPr lang="es-UY" sz="1600" dirty="0">
              <a:solidFill>
                <a:srgbClr val="FFFF00"/>
              </a:solidFill>
            </a:endParaRPr>
          </a:p>
        </p:txBody>
      </p:sp>
      <p:grpSp>
        <p:nvGrpSpPr>
          <p:cNvPr id="20" name="Grupo 19"/>
          <p:cNvGrpSpPr/>
          <p:nvPr/>
        </p:nvGrpSpPr>
        <p:grpSpPr>
          <a:xfrm>
            <a:off x="5292080" y="2769449"/>
            <a:ext cx="3409033" cy="1656184"/>
            <a:chOff x="4716016" y="350016"/>
            <a:chExt cx="3101661" cy="1656184"/>
          </a:xfrm>
        </p:grpSpPr>
        <p:sp>
          <p:nvSpPr>
            <p:cNvPr id="21" name="Rectángulo redondeado 20"/>
            <p:cNvSpPr/>
            <p:nvPr/>
          </p:nvSpPr>
          <p:spPr>
            <a:xfrm>
              <a:off x="5076973" y="369216"/>
              <a:ext cx="2740703" cy="1636984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</p:spPr>
        </p:pic>
        <p:sp>
          <p:nvSpPr>
            <p:cNvPr id="23" name="CuadroTexto 22"/>
            <p:cNvSpPr txBox="1"/>
            <p:nvPr/>
          </p:nvSpPr>
          <p:spPr>
            <a:xfrm>
              <a:off x="5364088" y="411510"/>
              <a:ext cx="245358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600" dirty="0">
                  <a:latin typeface="+mn-lt"/>
                </a:rPr>
                <a:t>Buscar en el portal de Agesic cuáles son los cuatro ejes rectores y las cinco líneas de acción del </a:t>
              </a:r>
              <a:r>
                <a:rPr lang="es-UY" sz="1600" b="1" i="1" dirty="0">
                  <a:latin typeface="+mn-lt"/>
                </a:rPr>
                <a:t>Plan de Gobierno Digital</a:t>
              </a:r>
            </a:p>
          </p:txBody>
        </p:sp>
      </p:grpSp>
      <p:sp>
        <p:nvSpPr>
          <p:cNvPr id="24" name="Rectángulo redondeado 23"/>
          <p:cNvSpPr/>
          <p:nvPr/>
        </p:nvSpPr>
        <p:spPr>
          <a:xfrm>
            <a:off x="5548516" y="85110"/>
            <a:ext cx="3487979" cy="20545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/>
              <a:t>Además de las agendas y planes , Agesic define internamente un </a:t>
            </a:r>
            <a:r>
              <a:rPr lang="es-ES" sz="1600" dirty="0">
                <a:solidFill>
                  <a:srgbClr val="FFFF00"/>
                </a:solidFill>
              </a:rPr>
              <a:t>plan estratégico anual </a:t>
            </a:r>
            <a:r>
              <a:rPr lang="es-ES" sz="1600" dirty="0"/>
              <a:t>donde incluye todas las iniciativas necesarias para cumplir con estos planes, disponiendo además el presupuesto para desarrollarlas</a:t>
            </a:r>
            <a:endParaRPr lang="es-UY" sz="16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700" y="206404"/>
            <a:ext cx="1795283" cy="2391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/>
          <a:srcRect r="18534"/>
          <a:stretch/>
        </p:blipFill>
        <p:spPr>
          <a:xfrm>
            <a:off x="3297690" y="2676804"/>
            <a:ext cx="1778366" cy="1748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213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4" grpId="0" animBg="1"/>
    </p:bldLst>
  </p:timing>
</p:sld>
</file>

<file path=ppt/theme/theme1.xml><?xml version="1.0" encoding="utf-8"?>
<a:theme xmlns:a="http://schemas.openxmlformats.org/drawingml/2006/main" name="PORTADA 10 ENCUENT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ORTADA 10 ENCUENT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smtClean="0">
            <a:latin typeface="+mn-lt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9no encuentro 16x9</Template>
  <TotalTime>11184</TotalTime>
  <Words>5341</Words>
  <Application>Microsoft Office PowerPoint</Application>
  <PresentationFormat>Presentación en pantalla (16:9)</PresentationFormat>
  <Paragraphs>460</Paragraphs>
  <Slides>52</Slides>
  <Notes>13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8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67" baseType="lpstr">
      <vt:lpstr>Arial</vt:lpstr>
      <vt:lpstr>Calibri</vt:lpstr>
      <vt:lpstr>Comic Sans MS</vt:lpstr>
      <vt:lpstr>Gotham</vt:lpstr>
      <vt:lpstr>Microsoft Sans Serif</vt:lpstr>
      <vt:lpstr>Wingdings</vt:lpstr>
      <vt:lpstr>PORTADA 10 ENCUENTRO</vt:lpstr>
      <vt:lpstr>1_PORTADA 10 ENCUENTRO</vt:lpstr>
      <vt:lpstr>CONTENIDO 10 ENCUENTRO</vt:lpstr>
      <vt:lpstr>2_CONTENIDO 10 ENCUENTRO</vt:lpstr>
      <vt:lpstr>1_CONTENIDO 10 ENCUENTRO</vt:lpstr>
      <vt:lpstr>3_CONTENIDO 10 ENCUENTRO</vt:lpstr>
      <vt:lpstr>4_CONTENIDO 10 ENCUENTRO</vt:lpstr>
      <vt:lpstr>6_CONTENIDO 10 ENCUENTRO</vt:lpstr>
      <vt:lpstr>CorelDRAW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Cometidos sustantivos de la Agencia</vt:lpstr>
      <vt:lpstr>ACTIVIDAD PERSONAL</vt:lpstr>
      <vt:lpstr>Compromisos de la Agencia</vt:lpstr>
      <vt:lpstr>Compromisos de la Agencia</vt:lpstr>
      <vt:lpstr>Iniciativas ejecutadas como proyectos</vt:lpstr>
      <vt:lpstr>Metodología de Gestión de Proyectos de Agesic</vt:lpstr>
      <vt:lpstr>Metodología de Gestión de Proyectos de Agesic</vt:lpstr>
      <vt:lpstr>Presentación de PowerPoint</vt:lpstr>
      <vt:lpstr>Presentación de PowerPoint</vt:lpstr>
      <vt:lpstr>Los proyectos en la Agencia</vt:lpstr>
      <vt:lpstr>Propósitos de un proyecto</vt:lpstr>
      <vt:lpstr>Programa de proyectos</vt:lpstr>
      <vt:lpstr>Portafolio de proyectos</vt:lpstr>
      <vt:lpstr>Sponsors de portafolio, programa y proyecto</vt:lpstr>
      <vt:lpstr>Sponsors de portafolio, programa y proyecto</vt:lpstr>
      <vt:lpstr>Objetivo específico del proyecto</vt:lpstr>
      <vt:lpstr>Objetivo específico del proyecto</vt:lpstr>
      <vt:lpstr>Entregables del proyecto</vt:lpstr>
      <vt:lpstr>Entregables del proyecto</vt:lpstr>
      <vt:lpstr>Entregables de un proyecto</vt:lpstr>
      <vt:lpstr>En resumen:</vt:lpstr>
      <vt:lpstr>Presentación de PowerPoint</vt:lpstr>
      <vt:lpstr>Presentación de PowerPoint</vt:lpstr>
      <vt:lpstr>Partes interesadas del proyecto</vt:lpstr>
      <vt:lpstr>Algunos posibles grupos de interesados, no excluyentes entre sí:</vt:lpstr>
      <vt:lpstr>Aportes e influencia de los interesados en el proyecto…</vt:lpstr>
      <vt:lpstr>Análisis de interesados en el organismo…</vt:lpstr>
      <vt:lpstr>Metodología: análisis de interesados</vt:lpstr>
      <vt:lpstr>Roles en un proyecto</vt:lpstr>
      <vt:lpstr>Roles en un proyecto (en organismos)</vt:lpstr>
      <vt:lpstr>Metodología Agesic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Importancia de identificar restricciones, riesgos y oportunidades</vt:lpstr>
      <vt:lpstr>Identificación de riesgos y oportunidades</vt:lpstr>
      <vt:lpstr>Identificación de riesgos y oportunidades</vt:lpstr>
      <vt:lpstr>Presentación de PowerPoint</vt:lpstr>
      <vt:lpstr>Visión del proyecto</vt:lpstr>
      <vt:lpstr>TABLERO WEKAN</vt:lpstr>
      <vt:lpstr>FICHA DE PROYECTO EN SIGES</vt:lpstr>
      <vt:lpstr>Presentación de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Corporate Edition</dc:creator>
  <cp:lastModifiedBy>DANIEL MATO</cp:lastModifiedBy>
  <cp:revision>562</cp:revision>
  <dcterms:created xsi:type="dcterms:W3CDTF">2017-07-14T14:51:12Z</dcterms:created>
  <dcterms:modified xsi:type="dcterms:W3CDTF">2024-04-17T13:55:39Z</dcterms:modified>
</cp:coreProperties>
</file>