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705" r:id="rId2"/>
    <p:sldMasterId id="2147483651" r:id="rId3"/>
    <p:sldMasterId id="2147483724" r:id="rId4"/>
    <p:sldMasterId id="2147483685" r:id="rId5"/>
    <p:sldMasterId id="2147483730" r:id="rId6"/>
    <p:sldMasterId id="2147483937" r:id="rId7"/>
  </p:sldMasterIdLst>
  <p:notesMasterIdLst>
    <p:notesMasterId r:id="rId26"/>
  </p:notesMasterIdLst>
  <p:handoutMasterIdLst>
    <p:handoutMasterId r:id="rId27"/>
  </p:handoutMasterIdLst>
  <p:sldIdLst>
    <p:sldId id="257" r:id="rId8"/>
    <p:sldId id="319" r:id="rId9"/>
    <p:sldId id="321" r:id="rId10"/>
    <p:sldId id="288" r:id="rId11"/>
    <p:sldId id="322" r:id="rId12"/>
    <p:sldId id="289" r:id="rId13"/>
    <p:sldId id="290" r:id="rId14"/>
    <p:sldId id="291" r:id="rId15"/>
    <p:sldId id="292" r:id="rId16"/>
    <p:sldId id="293" r:id="rId17"/>
    <p:sldId id="295" r:id="rId18"/>
    <p:sldId id="264" r:id="rId19"/>
    <p:sldId id="297" r:id="rId20"/>
    <p:sldId id="285" r:id="rId21"/>
    <p:sldId id="298" r:id="rId22"/>
    <p:sldId id="320" r:id="rId23"/>
    <p:sldId id="286" r:id="rId24"/>
    <p:sldId id="261" r:id="rId25"/>
  </p:sldIdLst>
  <p:sldSz cx="9144000" cy="5143500" type="screen16x9"/>
  <p:notesSz cx="6858000" cy="9144000"/>
  <p:defaultTextStyle>
    <a:defPPr>
      <a:defRPr lang="es-U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91A"/>
    <a:srgbClr val="FFFF00"/>
    <a:srgbClr val="FFE4C9"/>
    <a:srgbClr val="3155A6"/>
    <a:srgbClr val="003399"/>
    <a:srgbClr val="64C3D5"/>
    <a:srgbClr val="FFEE11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76" autoAdjust="0"/>
    <p:restoredTop sz="83578" autoAdjust="0"/>
  </p:normalViewPr>
  <p:slideViewPr>
    <p:cSldViewPr>
      <p:cViewPr varScale="1">
        <p:scale>
          <a:sx n="90" d="100"/>
          <a:sy n="90" d="100"/>
        </p:scale>
        <p:origin x="355" y="53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CBB803-6892-4694-BAF1-076F575740EE}" type="datetimeFigureOut">
              <a:rPr lang="es-UY"/>
              <a:pPr>
                <a:defRPr/>
              </a:pPr>
              <a:t>16/4/2024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A919A06-B85B-46C9-A8DC-10D2A46CEBB3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F4E4B90-C27E-40F6-83D4-FCBDDC0A9621}" type="datetimeFigureOut">
              <a:rPr lang="es-UY"/>
              <a:pPr>
                <a:defRPr/>
              </a:pPr>
              <a:t>16/4/2024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U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U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8482E0A-4C04-4AB0-A177-71EEBAE2FA24}" type="slidenum">
              <a:rPr lang="es-UY" altLang="es-ES"/>
              <a:pPr/>
              <a:t>‹Nº›</a:t>
            </a:fld>
            <a:endParaRPr lang="es-UY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6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512993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7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77504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11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171020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UY" b="1" dirty="0"/>
              <a:t>OGP</a:t>
            </a:r>
            <a:r>
              <a:rPr lang="es-UY" dirty="0"/>
              <a:t> Open </a:t>
            </a:r>
            <a:r>
              <a:rPr lang="es-UY" dirty="0" err="1"/>
              <a:t>Government</a:t>
            </a:r>
            <a:r>
              <a:rPr lang="es-UY" dirty="0"/>
              <a:t> </a:t>
            </a:r>
            <a:r>
              <a:rPr lang="es-UY" dirty="0" err="1"/>
              <a:t>Partnership</a:t>
            </a:r>
            <a:endParaRPr lang="es-UY" dirty="0"/>
          </a:p>
          <a:p>
            <a:r>
              <a:rPr lang="es-UY" b="1" dirty="0"/>
              <a:t>Red </a:t>
            </a:r>
            <a:r>
              <a:rPr lang="es-UY" b="1" dirty="0" err="1"/>
              <a:t>Gealc</a:t>
            </a:r>
            <a:r>
              <a:rPr lang="es-UY" b="1" dirty="0"/>
              <a:t> </a:t>
            </a:r>
            <a:r>
              <a:rPr lang="es-UY" dirty="0"/>
              <a:t>– Red Latinoamericana para el Gobierno</a:t>
            </a:r>
            <a:r>
              <a:rPr lang="es-UY" baseline="0" dirty="0"/>
              <a:t> </a:t>
            </a:r>
            <a:r>
              <a:rPr lang="es-UY" baseline="0" dirty="0" err="1"/>
              <a:t>Digigal</a:t>
            </a:r>
            <a:endParaRPr lang="es-UY" dirty="0"/>
          </a:p>
          <a:p>
            <a:r>
              <a:rPr lang="es-UY" b="1" dirty="0" err="1"/>
              <a:t>eLAC</a:t>
            </a:r>
            <a:r>
              <a:rPr lang="es-UY" b="1" dirty="0"/>
              <a:t> </a:t>
            </a:r>
            <a:r>
              <a:rPr lang="es-UY" dirty="0"/>
              <a:t>– Agenda</a:t>
            </a:r>
            <a:r>
              <a:rPr lang="es-UY" baseline="0" dirty="0"/>
              <a:t> Digital para América Latina y el caribe</a:t>
            </a:r>
            <a:endParaRPr lang="es-UY" dirty="0"/>
          </a:p>
          <a:p>
            <a:r>
              <a:rPr lang="es-UY" b="1" dirty="0"/>
              <a:t>WSIS</a:t>
            </a:r>
            <a:r>
              <a:rPr lang="es-UY" dirty="0"/>
              <a:t> </a:t>
            </a:r>
            <a:r>
              <a:rPr lang="es-UY" dirty="0" err="1"/>
              <a:t>World</a:t>
            </a:r>
            <a:r>
              <a:rPr lang="es-UY" baseline="0" dirty="0"/>
              <a:t> Summit on </a:t>
            </a:r>
            <a:r>
              <a:rPr lang="es-UY" baseline="0" dirty="0" err="1"/>
              <a:t>Information</a:t>
            </a:r>
            <a:r>
              <a:rPr lang="es-UY" baseline="0" dirty="0"/>
              <a:t> </a:t>
            </a:r>
            <a:r>
              <a:rPr lang="es-UY" baseline="0" dirty="0" err="1"/>
              <a:t>Society</a:t>
            </a:r>
            <a:endParaRPr lang="es-UY" baseline="0" dirty="0"/>
          </a:p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12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636459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UY" b="1" dirty="0"/>
              <a:t>OGP</a:t>
            </a:r>
            <a:r>
              <a:rPr lang="es-UY" dirty="0"/>
              <a:t> Open </a:t>
            </a:r>
            <a:r>
              <a:rPr lang="es-UY" dirty="0" err="1"/>
              <a:t>Government</a:t>
            </a:r>
            <a:r>
              <a:rPr lang="es-UY" dirty="0"/>
              <a:t> </a:t>
            </a:r>
            <a:r>
              <a:rPr lang="es-UY" dirty="0" err="1"/>
              <a:t>Partnership</a:t>
            </a:r>
            <a:endParaRPr lang="es-UY" dirty="0"/>
          </a:p>
          <a:p>
            <a:r>
              <a:rPr lang="es-UY" b="1" dirty="0"/>
              <a:t>Red </a:t>
            </a:r>
            <a:r>
              <a:rPr lang="es-UY" b="1" dirty="0" err="1"/>
              <a:t>Gealc</a:t>
            </a:r>
            <a:r>
              <a:rPr lang="es-UY" b="1" dirty="0"/>
              <a:t> </a:t>
            </a:r>
            <a:r>
              <a:rPr lang="es-UY" dirty="0"/>
              <a:t>– Red Latinoamericana para el Gobierno</a:t>
            </a:r>
            <a:r>
              <a:rPr lang="es-UY" baseline="0" dirty="0"/>
              <a:t> </a:t>
            </a:r>
            <a:r>
              <a:rPr lang="es-UY" baseline="0" dirty="0" err="1"/>
              <a:t>Digigal</a:t>
            </a:r>
            <a:endParaRPr lang="es-UY" dirty="0"/>
          </a:p>
          <a:p>
            <a:r>
              <a:rPr lang="es-UY" b="1" dirty="0" err="1"/>
              <a:t>eLAC</a:t>
            </a:r>
            <a:r>
              <a:rPr lang="es-UY" b="1" dirty="0"/>
              <a:t> </a:t>
            </a:r>
            <a:r>
              <a:rPr lang="es-UY" dirty="0"/>
              <a:t>– Agenda</a:t>
            </a:r>
            <a:r>
              <a:rPr lang="es-UY" baseline="0" dirty="0"/>
              <a:t> Digital para América Latina y el caribe</a:t>
            </a:r>
            <a:endParaRPr lang="es-UY" dirty="0"/>
          </a:p>
          <a:p>
            <a:r>
              <a:rPr lang="es-UY" b="1" dirty="0"/>
              <a:t>WSIS</a:t>
            </a:r>
            <a:r>
              <a:rPr lang="es-UY" dirty="0"/>
              <a:t> </a:t>
            </a:r>
            <a:r>
              <a:rPr lang="es-UY" dirty="0" err="1"/>
              <a:t>World</a:t>
            </a:r>
            <a:r>
              <a:rPr lang="es-UY" baseline="0" dirty="0"/>
              <a:t> Summit on </a:t>
            </a:r>
            <a:r>
              <a:rPr lang="es-UY" baseline="0" dirty="0" err="1"/>
              <a:t>Information</a:t>
            </a:r>
            <a:r>
              <a:rPr lang="es-UY" baseline="0" dirty="0"/>
              <a:t> </a:t>
            </a:r>
            <a:r>
              <a:rPr lang="es-UY" baseline="0" dirty="0" err="1"/>
              <a:t>Society</a:t>
            </a:r>
            <a:endParaRPr lang="es-UY" baseline="0" dirty="0"/>
          </a:p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13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40089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14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134684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15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054496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16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204183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71975"/>
            <a:ext cx="19446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35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1043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752876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1505058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31643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733502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91328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4961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703342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41769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367523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 userDrawn="1"/>
        </p:nvGraphicFramePr>
        <p:xfrm>
          <a:off x="3910013" y="4443413"/>
          <a:ext cx="13239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810476" imgH="355729" progId="CorelDraw.Graphic.21">
                  <p:embed/>
                </p:oleObj>
              </mc:Choice>
              <mc:Fallback>
                <p:oleObj name="CorelDRAW" r:id="rId2" imgW="1810476" imgH="355729" progId="CorelDraw.Graphic.21">
                  <p:embed/>
                  <p:pic>
                    <p:nvPicPr>
                      <p:cNvPr id="6146" name="Objeto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4443413"/>
                        <a:ext cx="1323975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/>
          <p:cNvSpPr/>
          <p:nvPr userDrawn="1"/>
        </p:nvSpPr>
        <p:spPr>
          <a:xfrm>
            <a:off x="3495675" y="4084638"/>
            <a:ext cx="215265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1200" spc="300" dirty="0"/>
              <a:t>www.gub.uy/agesic</a:t>
            </a: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2211388"/>
            <a:ext cx="296386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782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930158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61656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528744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352854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7967942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A3379D23-28A4-407E-AFDF-839BA39ECE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3" name="Marcador de número de diapositiva 5">
            <a:extLst>
              <a:ext uri="{FF2B5EF4-FFF2-40B4-BE49-F238E27FC236}">
                <a16:creationId xmlns:a16="http://schemas.microsoft.com/office/drawing/2014/main" id="{B61E327D-FA1E-490B-B812-EF86EA24E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8BEA1E2-709B-4B32-A259-7A6A0773EBD2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4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D81C52-B556-41AC-845A-A87EAE00B1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E4AB51-A4A3-49A7-A800-A52A705DD73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E9BBB1-F2DA-48EE-866A-F08D3150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878E-F1AD-4D86-ACAA-CEE96FD1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A7B6FA-2A39-4A4E-ADAE-53FCDFF959D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737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22B135-491C-4F8E-9245-2D898796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DCC2E7-77E6-45FE-B09B-4E21F3B0A32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F253D0-F52D-4AD9-980B-CDBE4169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2B16CA-2AB6-4DB8-98F4-EBF8AFBD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33125A-8D03-4D00-983A-423F7F0C513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13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6" y="973185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CA9843-2267-4F3C-97E7-D655B72CDA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F98EC-D48F-4F6B-B319-0B6FBDC83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10EF620-35FC-49C9-AFE3-EAD31A78267E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24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96850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1829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27683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7334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400354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2599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3337951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23528" y="627534"/>
            <a:ext cx="856895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/>
              <a:t>Haga clic para modificar el estilo de texto del patrón</a:t>
            </a:r>
          </a:p>
          <a:p>
            <a:pPr lvl="1"/>
            <a:r>
              <a:rPr lang="es-ES" altLang="es-ES" dirty="0"/>
              <a:t>Segundo nivel</a:t>
            </a:r>
          </a:p>
          <a:p>
            <a:pPr lvl="2"/>
            <a:r>
              <a:rPr lang="es-ES" altLang="es-ES" dirty="0"/>
              <a:t>Tercer nivel</a:t>
            </a:r>
          </a:p>
          <a:p>
            <a:pPr lvl="3"/>
            <a:r>
              <a:rPr lang="es-ES" altLang="es-ES" dirty="0"/>
              <a:t>Cuarto nivel</a:t>
            </a:r>
          </a:p>
          <a:p>
            <a:pPr lvl="4"/>
            <a:r>
              <a:rPr lang="es-ES" altLang="es-ES" dirty="0"/>
              <a:t>Quinto</a:t>
            </a:r>
            <a:endParaRPr lang="es-UY" alt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pic>
        <p:nvPicPr>
          <p:cNvPr id="205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659313"/>
            <a:ext cx="15938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3076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409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4100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9B05D167-BD1D-408B-9071-5B7A31C5FE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0E9949F2-375F-4151-9541-73D7141B97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5250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4" r:id="rId6"/>
    <p:sldLayoutId id="2147483945" r:id="rId7"/>
    <p:sldLayoutId id="2147483946" r:id="rId8"/>
    <p:sldLayoutId id="214748394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hyperlink" Target="https://www.gub.uy/agencia-gobierno-electronico-sociedad-informacion-conocimiento/institucional/cometidos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592388" y="915988"/>
            <a:ext cx="4786312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altLang="es-ES" sz="3600" dirty="0">
                <a:latin typeface="+mj-lt"/>
              </a:rPr>
              <a:t>Cometidos de la Agencia y los proyectos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485933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altLang="es-ES" sz="1600" dirty="0">
                <a:latin typeface="+mj-lt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Procesos dentro de la Agencia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1043608" y="2787774"/>
            <a:ext cx="7848872" cy="128050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/>
              <a:t>Los </a:t>
            </a:r>
            <a:r>
              <a:rPr lang="es-UY" sz="1600" dirty="0">
                <a:solidFill>
                  <a:srgbClr val="FFFF00"/>
                </a:solidFill>
              </a:rPr>
              <a:t>procesos de apoyo </a:t>
            </a:r>
            <a:r>
              <a:rPr lang="es-UY" sz="1600" dirty="0"/>
              <a:t>son los que emprenden varias áreas y sectores de la Agencia para ofrecer servicios y productos para uso interno, que dan sostenibilidad y continuidad a los procesos de producción y de dirección. </a:t>
            </a:r>
          </a:p>
          <a:p>
            <a:pPr algn="ctr"/>
            <a:endParaRPr lang="es-UY" sz="1600" dirty="0"/>
          </a:p>
          <a:p>
            <a:pPr algn="ctr"/>
            <a:r>
              <a:rPr lang="es-UY" sz="1600" dirty="0"/>
              <a:t>Estas actividades continuas son llamadas </a:t>
            </a:r>
            <a:r>
              <a:rPr lang="es-UY" sz="1600" b="1" dirty="0">
                <a:solidFill>
                  <a:srgbClr val="FFFF00"/>
                </a:solidFill>
              </a:rPr>
              <a:t>trabajos operativos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391784"/>
            <a:ext cx="6027942" cy="2263336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1238330" y="1988995"/>
            <a:ext cx="3456384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950" y="781393"/>
            <a:ext cx="2649530" cy="148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3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>
            <a:alphaModFix amt="59000"/>
            <a:lum/>
          </a:blip>
          <a:srcRect/>
          <a:tile tx="0" ty="0" sx="100000" sy="100000" flip="x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4427984" y="855084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Revisa en </a:t>
            </a:r>
            <a:r>
              <a:rPr lang="es-UY" b="1" i="1" dirty="0">
                <a:latin typeface="+mn-lt"/>
              </a:rPr>
              <a:t>la Guía de Fundamentos de Gestión de Proyectos de Agesic</a:t>
            </a:r>
            <a:r>
              <a:rPr lang="es-UY" dirty="0">
                <a:latin typeface="+mn-lt"/>
              </a:rPr>
              <a:t>, </a:t>
            </a:r>
            <a:r>
              <a:rPr lang="es-UY" b="1" i="1" dirty="0">
                <a:latin typeface="+mn-lt"/>
              </a:rPr>
              <a:t>capítulo 1</a:t>
            </a:r>
            <a:r>
              <a:rPr lang="es-UY" dirty="0">
                <a:latin typeface="+mn-lt"/>
              </a:rPr>
              <a:t>, un </a:t>
            </a:r>
            <a:r>
              <a:rPr lang="es-UY" i="1" u="sng" dirty="0">
                <a:latin typeface="+mn-lt"/>
              </a:rPr>
              <a:t>ejemplo de mapa de procesos </a:t>
            </a:r>
            <a:r>
              <a:rPr lang="es-UY" dirty="0">
                <a:latin typeface="+mn-lt"/>
              </a:rPr>
              <a:t>con algunos ejemplos de la Agencia.</a:t>
            </a:r>
          </a:p>
        </p:txBody>
      </p:sp>
      <p:sp>
        <p:nvSpPr>
          <p:cNvPr id="12" name="Título 3"/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 PERSONAL</a:t>
            </a:r>
          </a:p>
        </p:txBody>
      </p:sp>
      <p:sp>
        <p:nvSpPr>
          <p:cNvPr id="7" name="Rectángulo redondeado 6"/>
          <p:cNvSpPr/>
          <p:nvPr/>
        </p:nvSpPr>
        <p:spPr>
          <a:xfrm>
            <a:off x="359024" y="627534"/>
            <a:ext cx="3570832" cy="252028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2499742"/>
            <a:ext cx="1520360" cy="1995242"/>
          </a:xfrm>
          <a:prstGeom prst="rect">
            <a:avLst/>
          </a:prstGeom>
          <a:ln w="28575" cap="rnd">
            <a:solidFill>
              <a:srgbClr val="00206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88" y="2499742"/>
            <a:ext cx="3241038" cy="1806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796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Compromisos de la Agencia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2707099" y="3463583"/>
            <a:ext cx="6313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Nacionales (MEF, OPP, Agenda Uruguay Digital, etc.)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074981" y="3918415"/>
            <a:ext cx="6886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Internacionales (BID, BM, UN, OGP, Red </a:t>
            </a:r>
            <a:r>
              <a:rPr lang="es-UY" sz="1600" dirty="0" err="1">
                <a:latin typeface="+mn-lt"/>
              </a:rPr>
              <a:t>Gealc</a:t>
            </a:r>
            <a:r>
              <a:rPr lang="es-UY" sz="1600" dirty="0">
                <a:latin typeface="+mn-lt"/>
              </a:rPr>
              <a:t>, </a:t>
            </a:r>
            <a:r>
              <a:rPr lang="es-UY" sz="1600" dirty="0" err="1">
                <a:latin typeface="+mn-lt"/>
              </a:rPr>
              <a:t>eLAC</a:t>
            </a:r>
            <a:r>
              <a:rPr lang="es-UY" sz="1600" dirty="0">
                <a:latin typeface="+mn-lt"/>
              </a:rPr>
              <a:t>, WSIS, etc.)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EA191E5-9F76-8192-8254-716A5B228278}"/>
              </a:ext>
            </a:extLst>
          </p:cNvPr>
          <p:cNvGrpSpPr/>
          <p:nvPr/>
        </p:nvGrpSpPr>
        <p:grpSpPr>
          <a:xfrm>
            <a:off x="4965" y="411510"/>
            <a:ext cx="3757575" cy="668245"/>
            <a:chOff x="4965" y="411510"/>
            <a:chExt cx="3757575" cy="668245"/>
          </a:xfrm>
        </p:grpSpPr>
        <p:sp>
          <p:nvSpPr>
            <p:cNvPr id="3" name="CuadroTexto 2"/>
            <p:cNvSpPr txBox="1"/>
            <p:nvPr/>
          </p:nvSpPr>
          <p:spPr>
            <a:xfrm>
              <a:off x="4965" y="494980"/>
              <a:ext cx="12430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b="1" dirty="0">
                  <a:latin typeface="+mn-lt"/>
                </a:rPr>
                <a:t>Cometidos sustantivos</a:t>
              </a:r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2195736" y="411510"/>
              <a:ext cx="1566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Compromisos:</a:t>
              </a:r>
            </a:p>
          </p:txBody>
        </p:sp>
        <p:cxnSp>
          <p:nvCxnSpPr>
            <p:cNvPr id="26" name="Conector angular 25"/>
            <p:cNvCxnSpPr>
              <a:stCxn id="3" idx="3"/>
              <a:endCxn id="8" idx="1"/>
            </p:cNvCxnSpPr>
            <p:nvPr/>
          </p:nvCxnSpPr>
          <p:spPr>
            <a:xfrm flipV="1">
              <a:off x="1248002" y="580787"/>
              <a:ext cx="947734" cy="206581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ombo 33"/>
          <p:cNvSpPr/>
          <p:nvPr/>
        </p:nvSpPr>
        <p:spPr>
          <a:xfrm>
            <a:off x="867857" y="2769449"/>
            <a:ext cx="196104" cy="136476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9" name="Conector angular 38"/>
          <p:cNvCxnSpPr>
            <a:stCxn id="8" idx="2"/>
            <a:endCxn id="10" idx="1"/>
          </p:cNvCxnSpPr>
          <p:nvPr/>
        </p:nvCxnSpPr>
        <p:spPr>
          <a:xfrm rot="5400000">
            <a:off x="1401721" y="2055443"/>
            <a:ext cx="2882796" cy="272039"/>
          </a:xfrm>
          <a:prstGeom prst="bentConnector4">
            <a:avLst>
              <a:gd name="adj1" fmla="val 47064"/>
              <a:gd name="adj2" fmla="val 184032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angular 41"/>
          <p:cNvCxnSpPr>
            <a:stCxn id="8" idx="2"/>
            <a:endCxn id="11" idx="1"/>
          </p:cNvCxnSpPr>
          <p:nvPr/>
        </p:nvCxnSpPr>
        <p:spPr>
          <a:xfrm rot="5400000">
            <a:off x="858246" y="1966800"/>
            <a:ext cx="3337628" cy="904157"/>
          </a:xfrm>
          <a:prstGeom prst="bentConnector4">
            <a:avLst>
              <a:gd name="adj1" fmla="val 47464"/>
              <a:gd name="adj2" fmla="val 125283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1619671" y="4320868"/>
            <a:ext cx="740083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Internos (mejora de procesos y herramientas, comunicación, clima laboral, etc.)</a:t>
            </a:r>
          </a:p>
        </p:txBody>
      </p:sp>
      <p:cxnSp>
        <p:nvCxnSpPr>
          <p:cNvPr id="19" name="Conector angular 18"/>
          <p:cNvCxnSpPr>
            <a:stCxn id="8" idx="2"/>
            <a:endCxn id="18" idx="1"/>
          </p:cNvCxnSpPr>
          <p:nvPr/>
        </p:nvCxnSpPr>
        <p:spPr>
          <a:xfrm rot="5400000">
            <a:off x="429365" y="1940371"/>
            <a:ext cx="3740081" cy="1359467"/>
          </a:xfrm>
          <a:prstGeom prst="bentConnector4">
            <a:avLst>
              <a:gd name="adj1" fmla="val 47737"/>
              <a:gd name="adj2" fmla="val 116815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3762540" y="193622"/>
            <a:ext cx="5198642" cy="122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/>
              <a:t>Para la realización de sus </a:t>
            </a:r>
            <a:r>
              <a:rPr lang="es-UY" sz="1600" dirty="0">
                <a:solidFill>
                  <a:srgbClr val="FFFF00"/>
                </a:solidFill>
              </a:rPr>
              <a:t>cometidos sustantivos</a:t>
            </a:r>
            <a:r>
              <a:rPr lang="es-UY" sz="1600" dirty="0"/>
              <a:t>, la Agencia desarrolla </a:t>
            </a:r>
            <a:r>
              <a:rPr lang="es-UY" sz="1600" dirty="0">
                <a:solidFill>
                  <a:srgbClr val="FFFF00"/>
                </a:solidFill>
              </a:rPr>
              <a:t>planes estratégicos y agendas estratégicas</a:t>
            </a:r>
            <a:r>
              <a:rPr lang="es-UY" sz="1600" dirty="0"/>
              <a:t>, que representan </a:t>
            </a:r>
            <a:r>
              <a:rPr lang="es-UY" sz="1600" dirty="0">
                <a:solidFill>
                  <a:srgbClr val="FFFF00"/>
                </a:solidFill>
              </a:rPr>
              <a:t>compromisos</a:t>
            </a:r>
            <a:r>
              <a:rPr lang="es-UY" sz="1600" dirty="0"/>
              <a:t>, con objetivos, metas e iniciativas</a:t>
            </a:r>
          </a:p>
        </p:txBody>
      </p:sp>
      <p:sp>
        <p:nvSpPr>
          <p:cNvPr id="28" name="Rectángulo redondeado 27"/>
          <p:cNvSpPr/>
          <p:nvPr/>
        </p:nvSpPr>
        <p:spPr>
          <a:xfrm>
            <a:off x="3275857" y="1543449"/>
            <a:ext cx="5744648" cy="17508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UY" sz="1600" dirty="0"/>
              <a:t>Los compromisos pueden ser </a:t>
            </a:r>
            <a:r>
              <a:rPr lang="es-UY" sz="1600" dirty="0">
                <a:solidFill>
                  <a:srgbClr val="FFFF00"/>
                </a:solidFill>
              </a:rPr>
              <a:t>nacionales</a:t>
            </a:r>
            <a:r>
              <a:rPr lang="es-UY" sz="1600" dirty="0"/>
              <a:t> (el gobierno, los ciudadanos) e </a:t>
            </a:r>
            <a:r>
              <a:rPr lang="es-UY" sz="1600" dirty="0">
                <a:solidFill>
                  <a:srgbClr val="FFFF00"/>
                </a:solidFill>
              </a:rPr>
              <a:t>internacionales</a:t>
            </a:r>
            <a:r>
              <a:rPr lang="es-UY" sz="1600" dirty="0"/>
              <a:t> (organismos de financiamiento, grupos y asociaciones internacionales). </a:t>
            </a:r>
            <a:br>
              <a:rPr lang="es-UY" sz="1600" dirty="0"/>
            </a:br>
            <a:br>
              <a:rPr lang="es-UY" sz="1600" dirty="0"/>
            </a:br>
            <a:r>
              <a:rPr lang="es-UY" sz="1600" dirty="0"/>
              <a:t>El plan estratégico podría también incluir compromisos </a:t>
            </a:r>
            <a:r>
              <a:rPr lang="es-UY" sz="1600" dirty="0">
                <a:solidFill>
                  <a:srgbClr val="FFFF00"/>
                </a:solidFill>
              </a:rPr>
              <a:t>internos </a:t>
            </a:r>
            <a:r>
              <a:rPr lang="es-UY" sz="1600" dirty="0"/>
              <a:t>de mejora para potenciar la capacidad de la Agencia de cumplir con sus otros compromisos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72C40D1-4B11-29B3-95DF-422ECEE28848}"/>
              </a:ext>
            </a:extLst>
          </p:cNvPr>
          <p:cNvGrpSpPr/>
          <p:nvPr/>
        </p:nvGrpSpPr>
        <p:grpSpPr>
          <a:xfrm>
            <a:off x="156567" y="1079755"/>
            <a:ext cx="2134182" cy="1250883"/>
            <a:chOff x="156567" y="1079755"/>
            <a:chExt cx="2134182" cy="1250883"/>
          </a:xfrm>
        </p:grpSpPr>
        <p:sp>
          <p:nvSpPr>
            <p:cNvPr id="32" name="CuadroTexto 31"/>
            <p:cNvSpPr txBox="1"/>
            <p:nvPr/>
          </p:nvSpPr>
          <p:spPr>
            <a:xfrm>
              <a:off x="156567" y="1499641"/>
              <a:ext cx="21341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Planes estratégicos y agendas de compromisos</a:t>
              </a:r>
            </a:p>
          </p:txBody>
        </p:sp>
        <p:cxnSp>
          <p:nvCxnSpPr>
            <p:cNvPr id="33" name="Conector angular 32"/>
            <p:cNvCxnSpPr>
              <a:stCxn id="3" idx="2"/>
              <a:endCxn id="32" idx="0"/>
            </p:cNvCxnSpPr>
            <p:nvPr/>
          </p:nvCxnSpPr>
          <p:spPr>
            <a:xfrm rot="16200000" flipH="1">
              <a:off x="715128" y="991111"/>
              <a:ext cx="419886" cy="597174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552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 animBg="1"/>
      <p:bldP spid="14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Compromisos de la Agencia</a:t>
            </a:r>
          </a:p>
        </p:txBody>
      </p:sp>
      <p:sp>
        <p:nvSpPr>
          <p:cNvPr id="34" name="Rombo 33"/>
          <p:cNvSpPr/>
          <p:nvPr/>
        </p:nvSpPr>
        <p:spPr>
          <a:xfrm>
            <a:off x="867857" y="2769449"/>
            <a:ext cx="196104" cy="136476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8" name="Rectángulo redondeado 27"/>
          <p:cNvSpPr/>
          <p:nvPr/>
        </p:nvSpPr>
        <p:spPr>
          <a:xfrm>
            <a:off x="107504" y="555526"/>
            <a:ext cx="2736303" cy="1684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/>
              <a:t>Agesic tiene participación de varias agendas, entre ellas, el </a:t>
            </a:r>
            <a:r>
              <a:rPr lang="es-ES" sz="1600" dirty="0">
                <a:solidFill>
                  <a:srgbClr val="FFFF00"/>
                </a:solidFill>
              </a:rPr>
              <a:t>Plan de Gobierno Digital </a:t>
            </a:r>
            <a:r>
              <a:rPr lang="es-ES" sz="1600" dirty="0"/>
              <a:t>y el </a:t>
            </a:r>
            <a:r>
              <a:rPr lang="es-ES" sz="1600" dirty="0">
                <a:solidFill>
                  <a:srgbClr val="FFFF00"/>
                </a:solidFill>
              </a:rPr>
              <a:t>Plan de Gobierno Abierto.</a:t>
            </a:r>
            <a:endParaRPr lang="es-UY" sz="1600" dirty="0">
              <a:solidFill>
                <a:srgbClr val="FFFF00"/>
              </a:solidFill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5292080" y="2769449"/>
            <a:ext cx="3409033" cy="1656184"/>
            <a:chOff x="4716016" y="350016"/>
            <a:chExt cx="3101661" cy="1656184"/>
          </a:xfrm>
        </p:grpSpPr>
        <p:sp>
          <p:nvSpPr>
            <p:cNvPr id="21" name="Rectángulo redondeado 20"/>
            <p:cNvSpPr/>
            <p:nvPr/>
          </p:nvSpPr>
          <p:spPr>
            <a:xfrm>
              <a:off x="5076973" y="369216"/>
              <a:ext cx="2740703" cy="163698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23" name="CuadroTexto 22"/>
            <p:cNvSpPr txBox="1"/>
            <p:nvPr/>
          </p:nvSpPr>
          <p:spPr>
            <a:xfrm>
              <a:off x="5364088" y="411510"/>
              <a:ext cx="24535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Buscar en el portal de Agesic cuáles son los cuatro ejes rectores y las cinco líneas de acción del </a:t>
              </a:r>
              <a:r>
                <a:rPr lang="es-UY" sz="1600" b="1" i="1" dirty="0">
                  <a:latin typeface="+mn-lt"/>
                </a:rPr>
                <a:t>Plan de Gobierno Digital</a:t>
              </a:r>
            </a:p>
          </p:txBody>
        </p:sp>
      </p:grpSp>
      <p:sp>
        <p:nvSpPr>
          <p:cNvPr id="24" name="Rectángulo redondeado 23"/>
          <p:cNvSpPr/>
          <p:nvPr/>
        </p:nvSpPr>
        <p:spPr>
          <a:xfrm>
            <a:off x="5548516" y="85110"/>
            <a:ext cx="3487979" cy="2054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/>
              <a:t>Además de las agendas y planes , Agesic define internamente un </a:t>
            </a:r>
            <a:r>
              <a:rPr lang="es-ES" sz="1600" dirty="0">
                <a:solidFill>
                  <a:srgbClr val="FFFF00"/>
                </a:solidFill>
              </a:rPr>
              <a:t>plan estratégico anual </a:t>
            </a:r>
            <a:r>
              <a:rPr lang="es-ES" sz="1600" dirty="0"/>
              <a:t>donde incluye todas las iniciativas necesarias para cumplir con estos planes, disponiendo además el presupuesto para desarrollarlas</a:t>
            </a:r>
            <a:endParaRPr lang="es-UY" sz="16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700" y="206404"/>
            <a:ext cx="1795283" cy="2391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r="18534"/>
          <a:stretch/>
        </p:blipFill>
        <p:spPr>
          <a:xfrm>
            <a:off x="3297690" y="2676804"/>
            <a:ext cx="1778366" cy="1748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213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Iniciativas ejecutadas como proyectos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0" y="447866"/>
            <a:ext cx="4860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iniciativas que conforman los planes de la Agencia, se pueden planificar, ejecutar y dirigir mejor usando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metodologías de gestión de proyectos.</a:t>
            </a:r>
          </a:p>
          <a:p>
            <a:pPr lvl="1" algn="ctr"/>
            <a:endParaRPr lang="es-UY" sz="1600" b="1" dirty="0">
              <a:latin typeface="+mn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995131" y="1612128"/>
            <a:ext cx="5009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metodologías de gestión de proyecto proveen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recomendaciones, formas de trabajo y herramientas</a:t>
            </a:r>
            <a:r>
              <a:rPr lang="es-UY" sz="1600" b="1" dirty="0">
                <a:latin typeface="+mn-lt"/>
              </a:rPr>
              <a:t>, para que las iniciativas logren cumplir sus expectativas de éxito de la forma más efectiva posible.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596236" y="1525084"/>
            <a:ext cx="2165683" cy="1534025"/>
            <a:chOff x="1237001" y="1620610"/>
            <a:chExt cx="2165683" cy="1534025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7001" y="1620610"/>
              <a:ext cx="2165683" cy="1534025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1640" y="2917948"/>
              <a:ext cx="617273" cy="152413"/>
            </a:xfrm>
            <a:prstGeom prst="rect">
              <a:avLst/>
            </a:prstGeom>
          </p:spPr>
        </p:pic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208141"/>
            <a:ext cx="3786373" cy="128348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810396" y="3374755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organizaciones diseñan y usan metodologías de gestión de proyecto adaptadas a las características de sus productos y servicios, así como la cultura y forma de trabajo de la organización.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5831138" y="2880765"/>
            <a:ext cx="2925519" cy="2118311"/>
            <a:chOff x="5831138" y="2880765"/>
            <a:chExt cx="2925519" cy="2118311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36297" y="2880765"/>
              <a:ext cx="1520360" cy="1995242"/>
            </a:xfrm>
            <a:prstGeom prst="rect">
              <a:avLst/>
            </a:prstGeom>
            <a:ln w="28575">
              <a:solidFill>
                <a:srgbClr val="0070C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31138" y="4451973"/>
              <a:ext cx="2814734" cy="547103"/>
            </a:xfrm>
            <a:prstGeom prst="rect">
              <a:avLst/>
            </a:prstGeom>
            <a:ln w="38100">
              <a:solidFill>
                <a:srgbClr val="0070C0"/>
              </a:solidFill>
            </a:ln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8"/>
            <a:srcRect b="7790"/>
            <a:stretch/>
          </p:blipFill>
          <p:spPr>
            <a:xfrm>
              <a:off x="6593259" y="3981098"/>
              <a:ext cx="1039997" cy="6705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5785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4427984" y="527457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La </a:t>
            </a:r>
            <a:r>
              <a:rPr lang="es-UY" i="1" dirty="0">
                <a:latin typeface="+mn-lt"/>
              </a:rPr>
              <a:t>Guía de Fundamentos de Gestión de Proyectos </a:t>
            </a:r>
            <a:r>
              <a:rPr lang="es-UY" dirty="0">
                <a:latin typeface="+mn-lt"/>
              </a:rPr>
              <a:t>es una propuesta que contiene lineamientos, recomendaciones y sugerencias de herramientas y procedimientos, con el fin de que los proyectos se puedan diseñar, planificar, ejecutar y finalizar lo mejor posible.</a:t>
            </a:r>
          </a:p>
        </p:txBody>
      </p:sp>
      <p:sp>
        <p:nvSpPr>
          <p:cNvPr id="12" name="Título 3"/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Metodología de Gestión de Proyectos de Agesic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56619" y="2877507"/>
            <a:ext cx="8887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Actualizada por la </a:t>
            </a:r>
            <a:r>
              <a:rPr lang="es-UY" i="1" dirty="0">
                <a:latin typeface="+mn-lt"/>
              </a:rPr>
              <a:t>Oficina de Gestión de Proyectos </a:t>
            </a:r>
            <a:r>
              <a:rPr lang="es-UY" dirty="0">
                <a:latin typeface="+mn-lt"/>
              </a:rPr>
              <a:t>del área </a:t>
            </a:r>
            <a:r>
              <a:rPr lang="es-UY" i="1" dirty="0">
                <a:latin typeface="+mn-lt"/>
              </a:rPr>
              <a:t>Planificación Estratégica</a:t>
            </a:r>
            <a:r>
              <a:rPr lang="es-UY" dirty="0">
                <a:latin typeface="+mn-lt"/>
              </a:rPr>
              <a:t>, es un recurso </a:t>
            </a:r>
            <a:r>
              <a:rPr lang="es-UY" i="1" dirty="0">
                <a:latin typeface="+mn-lt"/>
              </a:rPr>
              <a:t>abierto a los aportes y mejoras de todos</a:t>
            </a:r>
            <a:r>
              <a:rPr lang="es-UY" dirty="0">
                <a:latin typeface="+mn-lt"/>
              </a:rPr>
              <a:t>, buscando adaptarse a las necesidades propias de cada área y a las características de sus proyectos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256619" y="558386"/>
            <a:ext cx="2925519" cy="2118311"/>
            <a:chOff x="5831138" y="2880765"/>
            <a:chExt cx="2925519" cy="2118311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6297" y="2880765"/>
              <a:ext cx="1520360" cy="1995242"/>
            </a:xfrm>
            <a:prstGeom prst="rect">
              <a:avLst/>
            </a:prstGeom>
            <a:ln w="28575">
              <a:solidFill>
                <a:srgbClr val="0070C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1138" y="4451973"/>
              <a:ext cx="2814734" cy="547103"/>
            </a:xfrm>
            <a:prstGeom prst="rect">
              <a:avLst/>
            </a:prstGeom>
            <a:ln w="38100">
              <a:solidFill>
                <a:srgbClr val="0070C0"/>
              </a:solidFill>
            </a:ln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6"/>
            <a:srcRect b="7790"/>
            <a:stretch/>
          </p:blipFill>
          <p:spPr>
            <a:xfrm>
              <a:off x="6593259" y="3981098"/>
              <a:ext cx="1039997" cy="6705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15" name="Grupo 14"/>
          <p:cNvGrpSpPr/>
          <p:nvPr/>
        </p:nvGrpSpPr>
        <p:grpSpPr>
          <a:xfrm>
            <a:off x="451719" y="4081215"/>
            <a:ext cx="7216627" cy="807731"/>
            <a:chOff x="4998122" y="540506"/>
            <a:chExt cx="6565947" cy="807731"/>
          </a:xfrm>
        </p:grpSpPr>
        <p:sp>
          <p:nvSpPr>
            <p:cNvPr id="16" name="Rectángulo redondeado 15"/>
            <p:cNvSpPr/>
            <p:nvPr/>
          </p:nvSpPr>
          <p:spPr>
            <a:xfrm>
              <a:off x="5076973" y="540506"/>
              <a:ext cx="6487096" cy="71403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98122" y="615094"/>
              <a:ext cx="730723" cy="733143"/>
            </a:xfrm>
            <a:prstGeom prst="rect">
              <a:avLst/>
            </a:prstGeom>
          </p:spPr>
        </p:pic>
        <p:sp>
          <p:nvSpPr>
            <p:cNvPr id="18" name="CuadroTexto 17"/>
            <p:cNvSpPr txBox="1"/>
            <p:nvPr/>
          </p:nvSpPr>
          <p:spPr>
            <a:xfrm>
              <a:off x="5732580" y="561684"/>
              <a:ext cx="5766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/>
                <a:t>Dentro de los materiales provistos dentro del curso, puedes obtener esta guía y otros documentos de apoyo a la gestión de proyectos.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742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3">
            <a:extLst>
              <a:ext uri="{FF2B5EF4-FFF2-40B4-BE49-F238E27FC236}">
                <a16:creationId xmlns:a16="http://schemas.microsoft.com/office/drawing/2014/main" id="{CE0998E3-F9BC-7D19-8EA6-AE849D42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Metodología de Gestión de Proyectos de Agesic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22FCCF4-82FF-9668-B455-354D1580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802" y="544455"/>
            <a:ext cx="432048" cy="456879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DDA8A6D-A4D9-8115-E296-AADC28C9CB6A}"/>
              </a:ext>
            </a:extLst>
          </p:cNvPr>
          <p:cNvSpPr txBox="1"/>
          <p:nvPr/>
        </p:nvSpPr>
        <p:spPr>
          <a:xfrm>
            <a:off x="3252858" y="479823"/>
            <a:ext cx="1978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Determinar el </a:t>
            </a:r>
            <a:r>
              <a:rPr lang="es-UY" sz="1200" b="1" i="1" dirty="0">
                <a:latin typeface="+mn-lt"/>
              </a:rPr>
              <a:t>objetivo del proyecto</a:t>
            </a:r>
            <a:r>
              <a:rPr lang="es-UY" sz="1200" dirty="0">
                <a:latin typeface="+mn-lt"/>
              </a:rPr>
              <a:t> y los </a:t>
            </a:r>
            <a:r>
              <a:rPr lang="es-UY" sz="1200" b="1" i="1" dirty="0">
                <a:latin typeface="+mn-lt"/>
              </a:rPr>
              <a:t>propósitos</a:t>
            </a:r>
            <a:r>
              <a:rPr lang="es-UY" sz="1200" dirty="0">
                <a:latin typeface="+mn-lt"/>
              </a:rPr>
              <a:t> que lo justifican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8263073-C01E-391D-6CDE-6D0B12DB7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308" y="472693"/>
            <a:ext cx="394492" cy="435776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EC75FAA-21BB-E3B7-BB6C-1F0B6B0A0A8B}"/>
              </a:ext>
            </a:extLst>
          </p:cNvPr>
          <p:cNvSpPr txBox="1"/>
          <p:nvPr/>
        </p:nvSpPr>
        <p:spPr>
          <a:xfrm>
            <a:off x="5750140" y="452391"/>
            <a:ext cx="2566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Identificar </a:t>
            </a:r>
            <a:r>
              <a:rPr lang="es-UY" sz="1200" b="1" i="1" dirty="0">
                <a:latin typeface="+mn-lt"/>
              </a:rPr>
              <a:t>las principales partes interesadas </a:t>
            </a:r>
            <a:r>
              <a:rPr lang="es-UY" sz="1200" dirty="0">
                <a:latin typeface="+mn-lt"/>
              </a:rPr>
              <a:t>del proyecto en Agesic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04E3AF8-079A-AF53-5631-11F508181A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780" y="1050744"/>
            <a:ext cx="456647" cy="461665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72C2EC4-C344-071B-8CEA-8CFAA0390B5E}"/>
              </a:ext>
            </a:extLst>
          </p:cNvPr>
          <p:cNvSpPr txBox="1"/>
          <p:nvPr/>
        </p:nvSpPr>
        <p:spPr>
          <a:xfrm>
            <a:off x="6336196" y="1016274"/>
            <a:ext cx="2556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Con interesados clave, identificar la </a:t>
            </a:r>
            <a:r>
              <a:rPr lang="es-UY" sz="1200" b="1" i="1" dirty="0">
                <a:latin typeface="+mn-lt"/>
              </a:rPr>
              <a:t>visión del proyecto</a:t>
            </a:r>
            <a:r>
              <a:rPr lang="es-UY" sz="1200" dirty="0">
                <a:latin typeface="+mn-lt"/>
              </a:rPr>
              <a:t>, incluyendo entregables, interesados en el organismo, restricciones y riesgos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11FB0EFA-8840-2CB4-E1F5-05C136935B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9792" y="1575490"/>
            <a:ext cx="466920" cy="456879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D2F6B57-CF68-BD9A-AD0C-7A09C15465F2}"/>
              </a:ext>
            </a:extLst>
          </p:cNvPr>
          <p:cNvSpPr txBox="1"/>
          <p:nvPr/>
        </p:nvSpPr>
        <p:spPr>
          <a:xfrm>
            <a:off x="3199480" y="1615388"/>
            <a:ext cx="320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Partiendo de la visión, construir la</a:t>
            </a:r>
            <a:br>
              <a:rPr lang="es-UY" sz="1200" dirty="0">
                <a:latin typeface="+mn-lt"/>
              </a:rPr>
            </a:br>
            <a:r>
              <a:rPr lang="es-UY" sz="1200" b="1" i="1" dirty="0">
                <a:latin typeface="+mn-lt"/>
              </a:rPr>
              <a:t>Estructura de Desglose del Proyecto </a:t>
            </a:r>
            <a:r>
              <a:rPr lang="es-UY" sz="1200" dirty="0">
                <a:latin typeface="+mn-lt"/>
              </a:rPr>
              <a:t>(EDT), 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4E0ADF3F-C628-5B3D-49C0-C22FFC9C03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634" y="2304545"/>
            <a:ext cx="408802" cy="458657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E8E9C3C1-F813-E91A-3BF2-22C013105A90}"/>
              </a:ext>
            </a:extLst>
          </p:cNvPr>
          <p:cNvSpPr txBox="1"/>
          <p:nvPr/>
        </p:nvSpPr>
        <p:spPr>
          <a:xfrm>
            <a:off x="551436" y="2313712"/>
            <a:ext cx="2654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Completar la </a:t>
            </a:r>
            <a:r>
              <a:rPr lang="es-UY" sz="1200" b="1" i="1" dirty="0">
                <a:latin typeface="+mn-lt"/>
              </a:rPr>
              <a:t>lista de requisitos </a:t>
            </a:r>
            <a:r>
              <a:rPr lang="es-UY" sz="1200" dirty="0">
                <a:latin typeface="+mn-lt"/>
              </a:rPr>
              <a:t>de los paquetes de trabajo de la EDT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ACDBCE9F-B441-7405-5857-85BA6112F3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44" y="2897003"/>
            <a:ext cx="408802" cy="433729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21782C62-FD47-E3EA-8B3D-A807031E9E4F}"/>
              </a:ext>
            </a:extLst>
          </p:cNvPr>
          <p:cNvSpPr txBox="1"/>
          <p:nvPr/>
        </p:nvSpPr>
        <p:spPr>
          <a:xfrm>
            <a:off x="876346" y="2887226"/>
            <a:ext cx="273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Partiendo de la EDT y los requisitos, construir un </a:t>
            </a:r>
            <a:r>
              <a:rPr lang="es-UY" sz="1200" b="1" i="1" dirty="0">
                <a:latin typeface="+mn-lt"/>
              </a:rPr>
              <a:t>cronograma de alto nivel </a:t>
            </a:r>
            <a:r>
              <a:rPr lang="es-UY" sz="1200" dirty="0">
                <a:latin typeface="+mn-lt"/>
              </a:rPr>
              <a:t>(entregables principales, fases, hitos)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15D4890F-8814-BF90-9171-D9D59DD7C4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2631" y="3694226"/>
            <a:ext cx="420155" cy="444871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BFB1E0D2-523E-5D83-9B21-BDF2D745F342}"/>
              </a:ext>
            </a:extLst>
          </p:cNvPr>
          <p:cNvSpPr txBox="1"/>
          <p:nvPr/>
        </p:nvSpPr>
        <p:spPr>
          <a:xfrm>
            <a:off x="4268070" y="2301537"/>
            <a:ext cx="3591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Elaborar planes auxiliares (gestión de riesgos, de comunicaciones, de incidentes, presupuesto, etc.)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3635C92F-6E0C-874D-0F67-79ADDC1566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17807" y="2375267"/>
            <a:ext cx="424210" cy="424210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365BE89D-7EFB-4E23-78FC-2852D8791D95}"/>
              </a:ext>
            </a:extLst>
          </p:cNvPr>
          <p:cNvSpPr txBox="1"/>
          <p:nvPr/>
        </p:nvSpPr>
        <p:spPr>
          <a:xfrm>
            <a:off x="1256274" y="3632434"/>
            <a:ext cx="2736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Cada equipo de desarrollo de entregables planifica su trabajo (enfoques predictivos o adaptativos)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842B102B-5518-183C-1C34-CBAEFF5FC9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42017" y="2965497"/>
            <a:ext cx="448590" cy="424210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F6162535-588F-439B-AC5D-2CC1125186DE}"/>
              </a:ext>
            </a:extLst>
          </p:cNvPr>
          <p:cNvSpPr txBox="1"/>
          <p:nvPr/>
        </p:nvSpPr>
        <p:spPr>
          <a:xfrm>
            <a:off x="4743265" y="2857522"/>
            <a:ext cx="3044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Iniciar la ejecución y el seguimiento del proyecto (</a:t>
            </a:r>
            <a:r>
              <a:rPr lang="es-UY" sz="1200" dirty="0" err="1">
                <a:latin typeface="+mn-lt"/>
              </a:rPr>
              <a:t>kick</a:t>
            </a:r>
            <a:r>
              <a:rPr lang="es-UY" sz="1200" dirty="0">
                <a:latin typeface="+mn-lt"/>
              </a:rPr>
              <a:t>-off, reuniones, retrospectivas, lecciones aprendidas)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B6A01918-0216-B2ED-CB04-254BA987ABFE}"/>
              </a:ext>
            </a:extLst>
          </p:cNvPr>
          <p:cNvGrpSpPr/>
          <p:nvPr/>
        </p:nvGrpSpPr>
        <p:grpSpPr>
          <a:xfrm>
            <a:off x="4362473" y="3592002"/>
            <a:ext cx="641575" cy="424210"/>
            <a:chOff x="4624776" y="3888649"/>
            <a:chExt cx="797532" cy="474006"/>
          </a:xfrm>
        </p:grpSpPr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7D55CCBE-32C3-BC87-4E5F-E430B50E7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</a:blip>
            <a:stretch>
              <a:fillRect/>
            </a:stretch>
          </p:blipFill>
          <p:spPr>
            <a:xfrm>
              <a:off x="4624776" y="3888649"/>
              <a:ext cx="432048" cy="456879"/>
            </a:xfrm>
            <a:prstGeom prst="rect">
              <a:avLst/>
            </a:prstGeom>
          </p:spPr>
        </p:pic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4B6C2475-CD74-D6EC-4D1F-371E6B766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</a:blip>
            <a:stretch>
              <a:fillRect/>
            </a:stretch>
          </p:blipFill>
          <p:spPr>
            <a:xfrm>
              <a:off x="4968911" y="3888649"/>
              <a:ext cx="453397" cy="474006"/>
            </a:xfrm>
            <a:prstGeom prst="rect">
              <a:avLst/>
            </a:prstGeom>
          </p:spPr>
        </p:pic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7459B115-FBC1-E6DD-4FEA-422EF45613A0}"/>
                </a:ext>
              </a:extLst>
            </p:cNvPr>
            <p:cNvSpPr/>
            <p:nvPr/>
          </p:nvSpPr>
          <p:spPr>
            <a:xfrm>
              <a:off x="4965189" y="4011910"/>
              <a:ext cx="91635" cy="216024"/>
            </a:xfrm>
            <a:prstGeom prst="ellipse">
              <a:avLst/>
            </a:prstGeom>
            <a:solidFill>
              <a:srgbClr val="00091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sp>
        <p:nvSpPr>
          <p:cNvPr id="47" name="CuadroTexto 46">
            <a:extLst>
              <a:ext uri="{FF2B5EF4-FFF2-40B4-BE49-F238E27FC236}">
                <a16:creationId xmlns:a16="http://schemas.microsoft.com/office/drawing/2014/main" id="{3B67F5C9-3900-3588-6708-E794CC0E9C12}"/>
              </a:ext>
            </a:extLst>
          </p:cNvPr>
          <p:cNvSpPr txBox="1"/>
          <p:nvPr/>
        </p:nvSpPr>
        <p:spPr>
          <a:xfrm>
            <a:off x="5004048" y="3639662"/>
            <a:ext cx="3467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Finalizar el proyecto (en organismo y en Agesic)</a:t>
            </a:r>
          </a:p>
        </p:txBody>
      </p:sp>
      <p:sp>
        <p:nvSpPr>
          <p:cNvPr id="48" name="Rectángulo: esquinas redondeadas 47">
            <a:extLst>
              <a:ext uri="{FF2B5EF4-FFF2-40B4-BE49-F238E27FC236}">
                <a16:creationId xmlns:a16="http://schemas.microsoft.com/office/drawing/2014/main" id="{D9E5FFBD-F163-5C62-687D-F0AA23CD64A2}"/>
              </a:ext>
            </a:extLst>
          </p:cNvPr>
          <p:cNvSpPr/>
          <p:nvPr/>
        </p:nvSpPr>
        <p:spPr>
          <a:xfrm>
            <a:off x="70176" y="430210"/>
            <a:ext cx="2341584" cy="139188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61092" y="517355"/>
            <a:ext cx="23415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>
                <a:solidFill>
                  <a:schemeClr val="bg1"/>
                </a:solidFill>
                <a:latin typeface="+mn-lt"/>
              </a:rPr>
              <a:t>En forma simplificada, la metodología de gestión de proyectos que se sugiere para Agesic sigue los siguientes pasos:</a:t>
            </a: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0442ADA7-877C-D7E6-0A51-BB2FF0C7C04E}"/>
              </a:ext>
            </a:extLst>
          </p:cNvPr>
          <p:cNvGrpSpPr/>
          <p:nvPr/>
        </p:nvGrpSpPr>
        <p:grpSpPr>
          <a:xfrm>
            <a:off x="5900780" y="4204107"/>
            <a:ext cx="2888683" cy="646331"/>
            <a:chOff x="5900780" y="4204107"/>
            <a:chExt cx="2888683" cy="646331"/>
          </a:xfrm>
        </p:grpSpPr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0368B082-59F4-053F-6674-02F49D30C839}"/>
                </a:ext>
              </a:extLst>
            </p:cNvPr>
            <p:cNvSpPr/>
            <p:nvPr/>
          </p:nvSpPr>
          <p:spPr>
            <a:xfrm>
              <a:off x="5900780" y="4204107"/>
              <a:ext cx="2888683" cy="646331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b="1" dirty="0"/>
            </a:p>
          </p:txBody>
        </p:sp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68BFCD19-0EB6-9337-0BA4-B25EAFAB6A9B}"/>
                </a:ext>
              </a:extLst>
            </p:cNvPr>
            <p:cNvSpPr txBox="1"/>
            <p:nvPr/>
          </p:nvSpPr>
          <p:spPr>
            <a:xfrm>
              <a:off x="6114215" y="4294192"/>
              <a:ext cx="25622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400" dirty="0">
                  <a:solidFill>
                    <a:schemeClr val="bg1"/>
                  </a:solidFill>
                  <a:latin typeface="+mn-lt"/>
                </a:rPr>
                <a:t>Trataremos todos estos pasos en las siguientes lecciones.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8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26" grpId="0"/>
      <p:bldP spid="29" grpId="0"/>
      <p:bldP spid="33" grpId="0"/>
      <p:bldP spid="36" grpId="0"/>
      <p:bldP spid="39" grpId="0"/>
      <p:bldP spid="42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adroTexto 30"/>
          <p:cNvSpPr txBox="1"/>
          <p:nvPr/>
        </p:nvSpPr>
        <p:spPr>
          <a:xfrm>
            <a:off x="70108" y="699542"/>
            <a:ext cx="43865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Ahora que hemos introducido estos conceptos y algunos ejemplos, te invito a que repases la presentación, revises los documentos sugeridos y a continuación respondas unas pocas preguntas para evaluar tu entendimiento.</a:t>
            </a:r>
          </a:p>
          <a:p>
            <a:endParaRPr lang="es-UY" sz="1600" dirty="0">
              <a:latin typeface="+mn-lt"/>
            </a:endParaRPr>
          </a:p>
          <a:p>
            <a:r>
              <a:rPr lang="es-UY" sz="1600" dirty="0">
                <a:latin typeface="+mn-lt"/>
              </a:rPr>
              <a:t>Recuerda que estas evaluaciones generan puntos para la aprobación del curso.</a:t>
            </a:r>
          </a:p>
          <a:p>
            <a:endParaRPr lang="es-UY" sz="1600" dirty="0">
              <a:latin typeface="+mn-lt"/>
            </a:endParaRPr>
          </a:p>
          <a:p>
            <a:r>
              <a:rPr lang="es-UY" sz="1600" dirty="0">
                <a:latin typeface="+mn-lt"/>
              </a:rPr>
              <a:t>¡Nos reencontramos en la siguiente sección!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A continuación…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334" y="876809"/>
            <a:ext cx="3673158" cy="24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9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47C3366-8CC9-5D8E-2CB0-EBDB2DCCFD3B}"/>
              </a:ext>
            </a:extLst>
          </p:cNvPr>
          <p:cNvSpPr txBox="1"/>
          <p:nvPr/>
        </p:nvSpPr>
        <p:spPr>
          <a:xfrm>
            <a:off x="868016" y="123478"/>
            <a:ext cx="7776864" cy="36009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Hola que tal,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esta sección daremos un rápido vistazo a los cometidos que dan origen y razón de ser a la Agencia.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 su vez, los cometido</a:t>
            </a:r>
            <a:r>
              <a:rPr lang="es-UY" sz="2200" dirty="0">
                <a:solidFill>
                  <a:srgbClr val="002C68"/>
                </a:solidFill>
                <a:latin typeface="Microsoft Sans Serif"/>
              </a:rPr>
              <a:t>s de la agencia llevan a desarrollar varias iniciativas, que se agrupan en planes y agendas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Y en muchos casos, estas iniciativas vamos a realizarlas siguiendo algunas pautas y herramientas que conforman una metodología </a:t>
            </a:r>
            <a:r>
              <a:rPr lang="es-UY" sz="2200" dirty="0">
                <a:solidFill>
                  <a:srgbClr val="002C68"/>
                </a:solidFill>
                <a:latin typeface="Microsoft Sans Serif"/>
              </a:rPr>
              <a:t>de gestión de proyectos</a:t>
            </a:r>
            <a:endParaRPr kumimoji="0" lang="es-UY" sz="22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Vayamos entonces a ver estos temas…</a:t>
            </a:r>
          </a:p>
        </p:txBody>
      </p:sp>
    </p:spTree>
    <p:extLst>
      <p:ext uri="{BB962C8B-B14F-4D97-AF65-F5344CB8AC3E}">
        <p14:creationId xmlns:p14="http://schemas.microsoft.com/office/powerpoint/2010/main" val="2408617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Cometidos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de la Agencia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UY" sz="2400" dirty="0">
                <a:solidFill>
                  <a:srgbClr val="002C68"/>
                </a:solidFill>
                <a:latin typeface="Comic Sans MS" panose="030F0702030302020204" pitchFamily="66" charset="0"/>
              </a:rPr>
              <a:t>Planes y agendas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Ejecución de iniciativas con metodología de proyectos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65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3563888" y="428918"/>
            <a:ext cx="3888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dirty="0">
                <a:latin typeface="+mn-lt"/>
              </a:rPr>
              <a:t>Agesic es una unidad ejecutora dependiente de Presidencia de la República, con autonomía técnica, creada por ley en diciembre de 2005.</a:t>
            </a:r>
            <a:endParaRPr lang="es-UY" sz="1400" b="1" i="1" dirty="0">
              <a:latin typeface="+mn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5679AB7-CD53-D5F0-2428-8592EDE4EFD5}"/>
              </a:ext>
            </a:extLst>
          </p:cNvPr>
          <p:cNvSpPr txBox="1"/>
          <p:nvPr/>
        </p:nvSpPr>
        <p:spPr>
          <a:xfrm>
            <a:off x="3953685" y="1445291"/>
            <a:ext cx="4608511" cy="2750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UY" sz="1400" dirty="0">
                <a:latin typeface="+mn-lt"/>
              </a:rPr>
              <a:t>Sus cometidos generales son: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b="1" i="1" dirty="0">
                <a:latin typeface="+mn-lt"/>
              </a:rPr>
              <a:t>Procurar la mejora de los servicios a la ciudadanía utilizando las posibilidades que brindan las Tecnologías de la Información y el Conocimiento (TIC)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b="1" i="1" dirty="0">
                <a:latin typeface="+mn-lt"/>
              </a:rPr>
              <a:t>Impulsar el desarrollo de la Sociedad de la Información y Conocimiento en el país, con énfasis en la inclusión para la ciudadanía de la práctica digital y el fortalecimiento de habilidades en el uso de las tecnologías.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C03DFEC-3D87-AE08-644C-B8C9C903D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1" y="123478"/>
            <a:ext cx="1656184" cy="1321813"/>
          </a:xfrm>
          <a:prstGeom prst="rect">
            <a:avLst/>
          </a:prstGeom>
        </p:spPr>
      </p:pic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FC707EA9-0C2B-AD9D-CFC9-41B5F0AE68D8}"/>
              </a:ext>
            </a:extLst>
          </p:cNvPr>
          <p:cNvSpPr/>
          <p:nvPr/>
        </p:nvSpPr>
        <p:spPr>
          <a:xfrm>
            <a:off x="251520" y="1445291"/>
            <a:ext cx="3168352" cy="251370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613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Cometidos sustantivos de la Agencia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66" y="595931"/>
            <a:ext cx="1080119" cy="31037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835696" y="595931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solidFill>
                  <a:srgbClr val="0070C0"/>
                </a:solidFill>
                <a:latin typeface="+mn-lt"/>
              </a:rPr>
              <a:t>Para cumplir con estos objetivos generales, desde el 2015 se han definido varios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cometidos sustantivos</a:t>
            </a:r>
            <a:endParaRPr lang="es-UY" sz="1600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1847991" y="1266894"/>
            <a:ext cx="690047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600" i="1" dirty="0">
                <a:latin typeface="+mn-lt"/>
              </a:rPr>
              <a:t>Algunos de sus cometidos sustantivos son: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n-lt"/>
              </a:rPr>
              <a:t>Formular las políticas, los planes y la estrategia nacional de desarrollo de Gobierno Electrónico y Gobierno Abierto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n-lt"/>
              </a:rPr>
              <a:t>Promover y desarrollar planes y proyectos vinculados con el fortalecimiento del relacionamiento de la ciudadanía con el Estado, acceso a la tecnología, inclusión digital, acercamiento a la ciudadanía y participación ciudadana electrónica.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/>
              <a:t>Establecer relaciones con sus similares de otros países y con entidades nacionales e internacionales, públicas y privadas, afines a la materia de su competencia.</a:t>
            </a:r>
            <a:endParaRPr lang="es-E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39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59000"/>
            <a:lum/>
          </a:blip>
          <a:srcRect/>
          <a:tile tx="0" ty="0" sx="100000" sy="100000" flip="x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4427984" y="855084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Investiga cuáles son los cometidos sustantivos de la agencia, ingresando al portal de la agencia.</a:t>
            </a:r>
          </a:p>
          <a:p>
            <a:endParaRPr lang="es-UY" b="1" i="1" dirty="0">
              <a:latin typeface="+mn-lt"/>
            </a:endParaRPr>
          </a:p>
          <a:p>
            <a:r>
              <a:rPr lang="es-UY" b="1" i="1" dirty="0">
                <a:latin typeface="+mn-lt"/>
              </a:rPr>
              <a:t>Te preguntaremos sobre ellos más adelante</a:t>
            </a:r>
          </a:p>
        </p:txBody>
      </p:sp>
      <p:grpSp>
        <p:nvGrpSpPr>
          <p:cNvPr id="33" name="Grupo 32"/>
          <p:cNvGrpSpPr/>
          <p:nvPr/>
        </p:nvGrpSpPr>
        <p:grpSpPr>
          <a:xfrm>
            <a:off x="360730" y="3795886"/>
            <a:ext cx="9117305" cy="1008112"/>
            <a:chOff x="4716016" y="350016"/>
            <a:chExt cx="8295253" cy="1008112"/>
          </a:xfrm>
        </p:grpSpPr>
        <p:sp>
          <p:nvSpPr>
            <p:cNvPr id="34" name="Rectángulo redondeado 33"/>
            <p:cNvSpPr/>
            <p:nvPr/>
          </p:nvSpPr>
          <p:spPr>
            <a:xfrm>
              <a:off x="5076973" y="369216"/>
              <a:ext cx="7304353" cy="988912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36" name="CuadroTexto 35"/>
            <p:cNvSpPr txBox="1"/>
            <p:nvPr/>
          </p:nvSpPr>
          <p:spPr>
            <a:xfrm>
              <a:off x="5666453" y="540506"/>
              <a:ext cx="73448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dirty="0">
                  <a:latin typeface="+mn-lt"/>
                </a:rPr>
                <a:t>REVISAR: </a:t>
              </a:r>
              <a:r>
                <a:rPr lang="es-UY" dirty="0">
                  <a:latin typeface="+mn-lt"/>
                  <a:hlinkClick r:id="rId5"/>
                </a:rPr>
                <a:t>https://www.gub.uy/agencia-gobierno-electronico-sociedad-informacion-conocimiento/institucional/cometidos</a:t>
              </a:r>
              <a:endParaRPr lang="es-UY" dirty="0">
                <a:latin typeface="+mn-lt"/>
              </a:endParaRPr>
            </a:p>
          </p:txBody>
        </p:sp>
      </p:grpSp>
      <p:sp>
        <p:nvSpPr>
          <p:cNvPr id="12" name="Título 3"/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 PERSONAL</a:t>
            </a:r>
          </a:p>
        </p:txBody>
      </p:sp>
      <p:sp>
        <p:nvSpPr>
          <p:cNvPr id="7" name="Rectángulo redondeado 6"/>
          <p:cNvSpPr/>
          <p:nvPr/>
        </p:nvSpPr>
        <p:spPr>
          <a:xfrm>
            <a:off x="359024" y="627534"/>
            <a:ext cx="3570832" cy="2520280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92556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Procesos dentro de la Agencia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1234976" y="589647"/>
            <a:ext cx="6624736" cy="1280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dirty="0"/>
              <a:t>Para el cumplimiento de sus cometidos sustantivos, la Agencia realiza una gran cantidad de trabajos, que se pueden agrupar en tres grandes </a:t>
            </a:r>
            <a:r>
              <a:rPr lang="es-UY" b="1" dirty="0"/>
              <a:t>familias de procesos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2022611"/>
            <a:ext cx="6027942" cy="22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5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Procesos dentro de la Agencia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1043608" y="2787774"/>
            <a:ext cx="7848872" cy="1280505"/>
          </a:xfrm>
          <a:prstGeom prst="round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/>
              <a:t>Los </a:t>
            </a:r>
            <a:r>
              <a:rPr lang="es-UY" sz="1600" dirty="0">
                <a:solidFill>
                  <a:srgbClr val="FFFF00"/>
                </a:solidFill>
              </a:rPr>
              <a:t>procesos de dirección </a:t>
            </a:r>
            <a:r>
              <a:rPr lang="es-UY" sz="1600" dirty="0"/>
              <a:t>son las actividades que emprenden los directores y otras autoridades de la Agencia para definir, a partir de los cometidos de la Agencia, los planes estratégicos, objetivos y metas, presupuesto y también iniciativas de relacionamiento con autoridades nacionales y grupos internacionales</a:t>
            </a:r>
            <a:endParaRPr lang="es-UY" sz="1600" b="1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391784"/>
            <a:ext cx="6027942" cy="226333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593" y="627534"/>
            <a:ext cx="2613887" cy="1585097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1259632" y="627534"/>
            <a:ext cx="3456384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78352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Procesos dentro de la Agencia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1043608" y="2787774"/>
            <a:ext cx="7848872" cy="1280505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/>
              <a:t>Los </a:t>
            </a:r>
            <a:r>
              <a:rPr lang="es-UY" sz="1600" dirty="0">
                <a:solidFill>
                  <a:srgbClr val="FFFF00"/>
                </a:solidFill>
              </a:rPr>
              <a:t>procesos de producción </a:t>
            </a:r>
            <a:r>
              <a:rPr lang="es-UY" sz="1600" dirty="0"/>
              <a:t>son los trabajos que las diversas áreas de la Agencia realizan para generar y entregar productos y servicios acordes con los planes estratégicos y los objetivos propuestos por la dirección.</a:t>
            </a:r>
          </a:p>
          <a:p>
            <a:pPr algn="ctr"/>
            <a:br>
              <a:rPr lang="es-UY" sz="1600" dirty="0"/>
            </a:br>
            <a:r>
              <a:rPr lang="es-UY" sz="1600" dirty="0"/>
              <a:t>Generalmente, estos trabajos </a:t>
            </a:r>
            <a:r>
              <a:rPr lang="es-UY" sz="1600" b="1" dirty="0">
                <a:solidFill>
                  <a:srgbClr val="FFFF00"/>
                </a:solidFill>
              </a:rPr>
              <a:t>se organizan y gestionan como proyectos</a:t>
            </a:r>
            <a:r>
              <a:rPr lang="es-UY" sz="1600" b="1" dirty="0"/>
              <a:t>.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391784"/>
            <a:ext cx="6027942" cy="2263336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1259632" y="1277989"/>
            <a:ext cx="3456384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580" y="827560"/>
            <a:ext cx="2763900" cy="130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4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smtClean="0">
            <a:latin typeface="+mn-l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9no encuentro 16x9</Template>
  <TotalTime>11120</TotalTime>
  <Words>1303</Words>
  <Application>Microsoft Office PowerPoint</Application>
  <PresentationFormat>Presentación en pantalla (16:9)</PresentationFormat>
  <Paragraphs>94</Paragraphs>
  <Slides>18</Slides>
  <Notes>8</Notes>
  <HiddenSlides>7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7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32" baseType="lpstr">
      <vt:lpstr>Arial</vt:lpstr>
      <vt:lpstr>Calibri</vt:lpstr>
      <vt:lpstr>Comic Sans MS</vt:lpstr>
      <vt:lpstr>Gotham</vt:lpstr>
      <vt:lpstr>Microsoft Sans Serif</vt:lpstr>
      <vt:lpstr>Wingdings</vt:lpstr>
      <vt:lpstr>PORTADA 10 ENCUENTRO</vt:lpstr>
      <vt:lpstr>1_PORTADA 10 ENCUENTRO</vt:lpstr>
      <vt:lpstr>CONTENIDO 10 ENCUENTRO</vt:lpstr>
      <vt:lpstr>2_CONTENIDO 10 ENCUENTRO</vt:lpstr>
      <vt:lpstr>1_CONTENIDO 10 ENCUENTRO</vt:lpstr>
      <vt:lpstr>3_CONTENIDO 10 ENCUENTRO</vt:lpstr>
      <vt:lpstr>4_CONTENIDO 10 ENCUENTRO</vt:lpstr>
      <vt:lpstr>CorelDRAW</vt:lpstr>
      <vt:lpstr>Presentación de PowerPoint</vt:lpstr>
      <vt:lpstr>Presentación de PowerPoint</vt:lpstr>
      <vt:lpstr>Presentación de PowerPoint</vt:lpstr>
      <vt:lpstr>Presentación de PowerPoint</vt:lpstr>
      <vt:lpstr>Cometidos sustantivos de la Agencia</vt:lpstr>
      <vt:lpstr>ACTIVIDAD PERSONAL</vt:lpstr>
      <vt:lpstr>Procesos dentro de la Agencia</vt:lpstr>
      <vt:lpstr>Procesos dentro de la Agencia</vt:lpstr>
      <vt:lpstr>Procesos dentro de la Agencia</vt:lpstr>
      <vt:lpstr>Procesos dentro de la Agencia</vt:lpstr>
      <vt:lpstr>ACTIVIDAD PERSONAL</vt:lpstr>
      <vt:lpstr>Compromisos de la Agencia</vt:lpstr>
      <vt:lpstr>Compromisos de la Agencia</vt:lpstr>
      <vt:lpstr>Iniciativas ejecutadas como proyectos</vt:lpstr>
      <vt:lpstr>Metodología de Gestión de Proyectos de Agesic</vt:lpstr>
      <vt:lpstr>Metodología de Gestión de Proyectos de Agesic</vt:lpstr>
      <vt:lpstr>A continuación…</vt:lpstr>
      <vt:lpstr>Presentación de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Corporate Edition</dc:creator>
  <cp:lastModifiedBy>DANIEL MATO</cp:lastModifiedBy>
  <cp:revision>559</cp:revision>
  <dcterms:created xsi:type="dcterms:W3CDTF">2017-07-14T14:51:12Z</dcterms:created>
  <dcterms:modified xsi:type="dcterms:W3CDTF">2024-04-16T17:34:52Z</dcterms:modified>
</cp:coreProperties>
</file>